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3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89644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4072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344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8670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8993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6691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4777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66003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31879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8526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 lIns="93177" tIns="46589" rIns="93177" bIns="46589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4112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417354" y="2194560"/>
            <a:ext cx="6309291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HOMEOWNERSHIP </a:t>
            </a:r>
            <a:endParaRPr lang="en-US" dirty="0" smtClean="0"/>
          </a:p>
          <a:p>
            <a:pPr algn="ctr">
              <a:defRPr sz="4400" b="1">
                <a:solidFill>
                  <a:srgbClr val="0A3161"/>
                </a:solidFill>
                <a:latin typeface="Calibri Light"/>
              </a:defRPr>
            </a:pPr>
            <a:r>
              <a:rPr dirty="0" smtClean="0"/>
              <a:t>COMES </a:t>
            </a:r>
            <a:r>
              <a:rPr dirty="0"/>
              <a:t>WITH SUPPORT</a:t>
            </a:r>
          </a:p>
          <a:p>
            <a:pPr algn="ctr">
              <a:defRPr sz="2800">
                <a:solidFill>
                  <a:srgbClr val="3C3C3C"/>
                </a:solidFill>
                <a:latin typeface="Calibri"/>
              </a:defRPr>
            </a:pPr>
            <a:r>
              <a:rPr dirty="0"/>
              <a:t>Tools, protections, and </a:t>
            </a:r>
            <a:r>
              <a:rPr dirty="0" smtClean="0"/>
              <a:t>help </a:t>
            </a:r>
            <a:r>
              <a:rPr dirty="0"/>
              <a:t>at every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2426" y="502920"/>
            <a:ext cx="426982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Early Connection = </a:t>
            </a:r>
            <a:endParaRPr lang="en-US" dirty="0" smtClean="0"/>
          </a:p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 smtClean="0"/>
              <a:t>Better </a:t>
            </a:r>
            <a:r>
              <a:rPr dirty="0"/>
              <a:t>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The sooner homeowners reach out: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19456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3200" b="0">
                <a:solidFill>
                  <a:srgbClr val="3C3C3C"/>
                </a:solidFill>
                <a:latin typeface="Calibri"/>
              </a:defRPr>
            </a:pPr>
            <a:r>
              <a:t>More options</a:t>
            </a:r>
          </a:p>
          <a:p>
            <a:pPr>
              <a:spcAft>
                <a:spcPts val="1000"/>
              </a:spcAft>
              <a:defRPr sz="3200" b="0">
                <a:solidFill>
                  <a:srgbClr val="3C3C3C"/>
                </a:solidFill>
                <a:latin typeface="Calibri"/>
              </a:defRPr>
            </a:pPr>
            <a:r>
              <a:t>Less stress</a:t>
            </a:r>
          </a:p>
          <a:p>
            <a:pPr>
              <a:spcAft>
                <a:spcPts val="1000"/>
              </a:spcAft>
              <a:defRPr sz="3200" b="0">
                <a:solidFill>
                  <a:srgbClr val="3C3C3C"/>
                </a:solidFill>
                <a:latin typeface="Calibri"/>
              </a:defRPr>
            </a:pPr>
            <a:r>
              <a:t>Greater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58761" y="687274"/>
            <a:ext cx="740369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dirty="0"/>
              <a:t>Homeownership is a journey.</a:t>
            </a:r>
          </a:p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dirty="0"/>
              <a:t>Support exists at every stage.</a:t>
            </a:r>
          </a:p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dirty="0"/>
              <a:t>Asking for help is a strength.</a:t>
            </a:r>
          </a:p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dirty="0"/>
              <a:t>Staying housed builds wealth and stability</a:t>
            </a:r>
            <a:r>
              <a:rPr dirty="0" smtClean="0"/>
              <a:t>.</a:t>
            </a:r>
            <a:endParaRPr lang="en-US" dirty="0" smtClean="0"/>
          </a:p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lang="en-US" dirty="0" smtClean="0"/>
              <a:t>Call USBC 505-764-8867</a:t>
            </a:r>
          </a:p>
          <a:p>
            <a:pPr algn="ctr">
              <a:spcAft>
                <a:spcPts val="1200"/>
              </a:spcAft>
              <a:defRPr sz="3200">
                <a:solidFill>
                  <a:srgbClr val="0A3161"/>
                </a:solidFill>
                <a:latin typeface="Calibri"/>
              </a:defRPr>
            </a:pPr>
            <a:r>
              <a:rPr lang="en-US" dirty="0" smtClean="0"/>
              <a:t>www.unitedsouthbroadway.org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594360"/>
            <a:ext cx="7315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Full Cycle of Homeownership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463040"/>
            <a:ext cx="36576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Preparing financially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Navigating market challenges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Staying stable through life changes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Protecting your investment long-term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194560"/>
            <a:ext cx="27432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30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Prepare → Buy → Own → Stabilize →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22960"/>
            <a:ext cx="7315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t>Built-In Mortgage Safety Nets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Most mortgages include options called loss mitigation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Designed for temporary setbacks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Encourages early communication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Focused on keeping homeowners stable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22960"/>
            <a:ext cx="592739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lang="en-US" dirty="0" smtClean="0"/>
              <a:t>How</a:t>
            </a:r>
            <a:r>
              <a:rPr dirty="0" smtClean="0"/>
              <a:t> </a:t>
            </a:r>
            <a:r>
              <a:rPr dirty="0"/>
              <a:t>Loss </a:t>
            </a:r>
            <a:r>
              <a:rPr dirty="0" smtClean="0"/>
              <a:t>Mitigation</a:t>
            </a:r>
            <a:r>
              <a:rPr lang="en-US" dirty="0" smtClean="0"/>
              <a:t> Works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9456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Temporary payment reductions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Repayment 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19456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Loan modifications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Time to stabilize financially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023360"/>
            <a:ext cx="5486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400" b="1">
                <a:solidFill>
                  <a:srgbClr val="0A3161"/>
                </a:solidFill>
                <a:latin typeface="Calibri"/>
              </a:defRPr>
            </a:pPr>
            <a:r>
              <a:rPr dirty="0"/>
              <a:t>One difficult season doesn’t have to undo years of progress.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133600" y="512385"/>
            <a:ext cx="435728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Free HUD-Certified </a:t>
            </a:r>
            <a:endParaRPr lang="en-US" dirty="0" smtClean="0"/>
          </a:p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 smtClean="0"/>
              <a:t>Housing </a:t>
            </a:r>
            <a:r>
              <a:rPr dirty="0"/>
              <a:t>Counseling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41148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Professional, certified counselors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Confidential guidance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Personalized action plans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Support through every stage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560320"/>
            <a:ext cx="27432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3600" b="0">
                <a:solidFill>
                  <a:srgbClr val="3C3C3C"/>
                </a:solidFill>
                <a:latin typeface="Calibri"/>
              </a:defRPr>
            </a:pPr>
            <a:r>
              <a:t>No cost.</a:t>
            </a:r>
          </a:p>
          <a:p>
            <a:pPr>
              <a:spcAft>
                <a:spcPts val="1000"/>
              </a:spcAft>
              <a:defRPr sz="3600" b="1">
                <a:solidFill>
                  <a:srgbClr val="0A3161"/>
                </a:solidFill>
                <a:latin typeface="Calibri"/>
              </a:defRPr>
            </a:pPr>
            <a:r>
              <a:t>No hidden fees.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494503" y="463710"/>
            <a:ext cx="532588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Why This </a:t>
            </a:r>
            <a:endParaRPr lang="en-US" dirty="0" smtClean="0"/>
          </a:p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 smtClean="0"/>
              <a:t>Builds </a:t>
            </a:r>
            <a:r>
              <a:rPr dirty="0"/>
              <a:t>Buyer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7315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Reduces fear of the “what ifs”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Protects credit and equity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Encourages early solutions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t>Supports long-term housing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22960"/>
            <a:ext cx="7315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t>If a Foreclosure Notice Arrives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7315200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In New Mexico: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lang="en-US" dirty="0" smtClean="0"/>
              <a:t>Judicial Foreclosure State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 smtClean="0"/>
              <a:t>Homeowners </a:t>
            </a:r>
            <a:r>
              <a:rPr dirty="0"/>
              <a:t>have rights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Solutions </a:t>
            </a:r>
            <a:r>
              <a:rPr lang="en-US" dirty="0" smtClean="0"/>
              <a:t>are </a:t>
            </a:r>
            <a:r>
              <a:rPr dirty="0" smtClean="0"/>
              <a:t>available</a:t>
            </a:r>
            <a:endParaRPr dirty="0"/>
          </a:p>
          <a:p>
            <a:pPr>
              <a:spcAft>
                <a:spcPts val="1000"/>
              </a:spcAft>
              <a:defRPr sz="2800" b="1">
                <a:solidFill>
                  <a:srgbClr val="0A3161"/>
                </a:solidFill>
                <a:latin typeface="Calibri"/>
              </a:defRPr>
            </a:pPr>
            <a:r>
              <a:rPr dirty="0"/>
              <a:t>Receiving a notice does not mean losing your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22960"/>
            <a:ext cx="7315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t>Court-Facilitated Mediation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73152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Structured negotiation with your lender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Supervised by the court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Focused on resolution</a:t>
            </a:r>
          </a:p>
          <a:p>
            <a:pPr>
              <a:spcAft>
                <a:spcPts val="1000"/>
              </a:spcAft>
              <a:defRPr sz="2800" b="1">
                <a:solidFill>
                  <a:srgbClr val="0A3161"/>
                </a:solidFill>
                <a:latin typeface="Calibri"/>
              </a:defRPr>
            </a:pPr>
            <a:r>
              <a:rPr lang="en-US" dirty="0" smtClean="0"/>
              <a:t>Clients </a:t>
            </a:r>
            <a:r>
              <a:rPr dirty="0" smtClean="0"/>
              <a:t>don’t </a:t>
            </a:r>
            <a:r>
              <a:rPr dirty="0"/>
              <a:t>have to go through this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0137694-d71d-4795-b5b2-244d7cfe70e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274320"/>
            <a:ext cx="1280160" cy="1763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109728"/>
          </a:xfrm>
          <a:prstGeom prst="rect">
            <a:avLst/>
          </a:prstGeom>
          <a:solidFill>
            <a:srgbClr val="78A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822960"/>
            <a:ext cx="731520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200" b="1">
                <a:solidFill>
                  <a:srgbClr val="0A3161"/>
                </a:solidFill>
                <a:latin typeface="Calibri Light"/>
              </a:defRPr>
            </a:pPr>
            <a:r>
              <a:rPr dirty="0"/>
              <a:t>Legal Help When Needed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03120"/>
            <a:ext cx="7315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If income-qualified: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Free legal representation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Protection of homeowner rights</a:t>
            </a:r>
          </a:p>
          <a:p>
            <a:pPr>
              <a:spcAft>
                <a:spcPts val="1000"/>
              </a:spcAft>
              <a:defRPr sz="2800" b="0">
                <a:solidFill>
                  <a:srgbClr val="3C3C3C"/>
                </a:solidFill>
                <a:latin typeface="Calibri"/>
              </a:defRPr>
            </a:pPr>
            <a:r>
              <a:rPr dirty="0"/>
              <a:t>Continued effort toward resolution</a:t>
            </a:r>
          </a:p>
          <a:p>
            <a:pPr>
              <a:spcAft>
                <a:spcPts val="1000"/>
              </a:spcAft>
              <a:defRPr sz="2800" b="1">
                <a:solidFill>
                  <a:srgbClr val="0A3161"/>
                </a:solidFill>
                <a:latin typeface="Calibri"/>
              </a:defRPr>
            </a:pPr>
            <a:r>
              <a:rPr dirty="0"/>
              <a:t>Access to help should not depend on income.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261</Words>
  <Application>Microsoft Office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Deb's PC</dc:creator>
  <cp:keywords/>
  <dc:description>generated using python-pptx</dc:description>
  <cp:lastModifiedBy>Paige</cp:lastModifiedBy>
  <cp:revision>14</cp:revision>
  <cp:lastPrinted>2026-02-18T22:42:34Z</cp:lastPrinted>
  <dcterms:created xsi:type="dcterms:W3CDTF">2013-01-27T09:14:16Z</dcterms:created>
  <dcterms:modified xsi:type="dcterms:W3CDTF">2026-03-06T18:05:42Z</dcterms:modified>
  <cp:category/>
</cp:coreProperties>
</file>