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7" r:id="rId5"/>
    <p:sldId id="265" r:id="rId6"/>
    <p:sldId id="266" r:id="rId7"/>
    <p:sldId id="267" r:id="rId8"/>
    <p:sldId id="268" r:id="rId9"/>
    <p:sldId id="258" r:id="rId10"/>
    <p:sldId id="269" r:id="rId11"/>
    <p:sldId id="275" r:id="rId12"/>
    <p:sldId id="277" r:id="rId13"/>
    <p:sldId id="278" r:id="rId14"/>
    <p:sldId id="270" r:id="rId15"/>
    <p:sldId id="271" r:id="rId16"/>
    <p:sldId id="272" r:id="rId17"/>
    <p:sldId id="276" r:id="rId18"/>
    <p:sldId id="279"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p:cViewPr varScale="1">
        <p:scale>
          <a:sx n="98" d="100"/>
          <a:sy n="98" d="100"/>
        </p:scale>
        <p:origin x="1074" y="78"/>
      </p:cViewPr>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BE2AAA-2CC7-4F9C-A8C6-8B9F2A3E9EF0}" type="datetimeFigureOut">
              <a:rPr lang="en-US" smtClean="0"/>
              <a:t>4/27/2026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AD62A-9EE1-43E3-A7E5-D268F71DF3EB}" type="slidenum">
              <a:rPr lang="en-US" smtClean="0"/>
              <a:t>‹#›</a:t>
            </a:fld>
            <a:endParaRPr lang="en-US"/>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7ADBA-1AC7-4CD6-8AFF-4E8087BA5487}"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34C2EF-8A97-4DAF-B099-E567883644D6}" type="slidenum">
              <a:rPr lang="en-US" smtClean="0"/>
              <a:t>‹#›</a:t>
            </a:fld>
            <a:endParaRPr lang="en-US"/>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2</a:t>
            </a:fld>
            <a:endParaRPr lang="en-US"/>
          </a:p>
        </p:txBody>
      </p:sp>
    </p:spTree>
    <p:extLst>
      <p:ext uri="{BB962C8B-B14F-4D97-AF65-F5344CB8AC3E}">
        <p14:creationId xmlns:p14="http://schemas.microsoft.com/office/powerpoint/2010/main" val="388601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3</a:t>
            </a:fld>
            <a:endParaRPr lang="en-US"/>
          </a:p>
        </p:txBody>
      </p:sp>
    </p:spTree>
    <p:extLst>
      <p:ext uri="{BB962C8B-B14F-4D97-AF65-F5344CB8AC3E}">
        <p14:creationId xmlns:p14="http://schemas.microsoft.com/office/powerpoint/2010/main" val="3727004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4</a:t>
            </a:fld>
            <a:endParaRPr lang="en-US"/>
          </a:p>
        </p:txBody>
      </p:sp>
    </p:spTree>
    <p:extLst>
      <p:ext uri="{BB962C8B-B14F-4D97-AF65-F5344CB8AC3E}">
        <p14:creationId xmlns:p14="http://schemas.microsoft.com/office/powerpoint/2010/main" val="2235521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a:t>
            </a:r>
            <a:r>
              <a:rPr lang="en-US" dirty="0"/>
              <a:t>To change images on this slide, select a picture and delete it. Then click the Insert Picture icon</a:t>
            </a:r>
            <a:r>
              <a:rPr lang="en-US" baseline="0" dirty="0"/>
              <a:t> </a:t>
            </a:r>
            <a:r>
              <a:rPr lang="en-US" dirty="0"/>
              <a:t>in the placeholder to insert your own image.</a:t>
            </a:r>
          </a:p>
        </p:txBody>
      </p:sp>
      <p:sp>
        <p:nvSpPr>
          <p:cNvPr id="4" name="Slide Number Placeholder 3"/>
          <p:cNvSpPr>
            <a:spLocks noGrp="1"/>
          </p:cNvSpPr>
          <p:nvPr>
            <p:ph type="sldNum" sz="quarter" idx="10"/>
          </p:nvPr>
        </p:nvSpPr>
        <p:spPr/>
        <p:txBody>
          <a:bodyPr/>
          <a:lstStyle/>
          <a:p>
            <a:fld id="{5534C2EF-8A97-4DAF-B099-E567883644D6}" type="slidenum">
              <a:rPr lang="en-US" smtClean="0"/>
              <a:t>5</a:t>
            </a:fld>
            <a:endParaRPr lang="en-US"/>
          </a:p>
        </p:txBody>
      </p:sp>
    </p:spTree>
    <p:extLst>
      <p:ext uri="{BB962C8B-B14F-4D97-AF65-F5344CB8AC3E}">
        <p14:creationId xmlns:p14="http://schemas.microsoft.com/office/powerpoint/2010/main" val="55326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anchor="b">
            <a:norm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838200" y="2438400"/>
            <a:ext cx="7086600" cy="914400"/>
          </a:xfrm>
        </p:spPr>
        <p:txBody>
          <a:bodyPr>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endParaRPr lang="en-US"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7" name="Text Placeholder 16"/>
          <p:cNvSpPr>
            <a:spLocks noGrp="1"/>
          </p:cNvSpPr>
          <p:nvPr>
            <p:ph type="body" sz="quarter" idx="14"/>
          </p:nvPr>
        </p:nvSpPr>
        <p:spPr>
          <a:xfrm>
            <a:off x="1028581"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20" name="Text Placeholder 16"/>
          <p:cNvSpPr>
            <a:spLocks noGrp="1"/>
          </p:cNvSpPr>
          <p:nvPr>
            <p:ph type="body" sz="quarter" idx="16"/>
          </p:nvPr>
        </p:nvSpPr>
        <p:spPr>
          <a:xfrm>
            <a:off x="5566714" y="5181600"/>
            <a:ext cx="3566160" cy="493776"/>
          </a:xfrm>
        </p:spPr>
        <p:txBody>
          <a:bodyPr>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a:normAutofit/>
          </a:bodyPr>
          <a:lstStyle>
            <a:lvl1pPr>
              <a:defRPr sz="2400">
                <a:solidFill>
                  <a:schemeClr val="accent1"/>
                </a:solidFill>
              </a:defRPr>
            </a:lvl1pPr>
          </a:lstStyle>
          <a:p>
            <a:r>
              <a:rPr lang="en-US"/>
              <a:t>Click to edit Master title style</a:t>
            </a:r>
            <a:endParaRPr lang="en-US"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17" name="Text Placeholder 16"/>
          <p:cNvSpPr>
            <a:spLocks noGrp="1"/>
          </p:cNvSpPr>
          <p:nvPr>
            <p:ph type="body" sz="quarter" idx="14"/>
          </p:nvPr>
        </p:nvSpPr>
        <p:spPr>
          <a:xfrm>
            <a:off x="1028581" y="5919255"/>
            <a:ext cx="8104082" cy="497420"/>
          </a:xfrm>
        </p:spPr>
        <p:txBody>
          <a:bodyPr>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a:r>
              <a:rPr lang="en-US"/>
              <a:t>Click to 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a:r>
              <a:rPr lang="en-US"/>
              <a:t>Click to edit Master title style</a:t>
            </a:r>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a:buNone/>
              <a:defRPr/>
            </a:lvl1pPr>
          </a:lstStyle>
          <a:p>
            <a:r>
              <a:rPr lang="en-US"/>
              <a:t>Click icon to add picture</a:t>
            </a:r>
            <a:endParaRPr lang="en-US"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4/27/2026</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24000" y="365125"/>
            <a:ext cx="6858000" cy="494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4/27/2026</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7FC8593D-7C47-471E-A8DF-97AC4FFD13F5}" type="datetimeFigureOut">
              <a:rPr lang="en-US" smtClean="0"/>
              <a:t>4/27/2026</a:t>
            </a:fld>
            <a:endParaRPr lang="en-US"/>
          </a:p>
        </p:txBody>
      </p:sp>
      <p:sp>
        <p:nvSpPr>
          <p:cNvPr id="6" name="Slide Number Placeholder 5"/>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anchor="b">
            <a:normAutofit/>
          </a:bodyPr>
          <a:lstStyle>
            <a:lvl1pPr>
              <a:defRPr sz="4400"/>
            </a:lvl1pPr>
          </a:lstStyle>
          <a:p>
            <a:r>
              <a:rPr lang="en-US"/>
              <a:t>Click to edit Master title style</a:t>
            </a:r>
          </a:p>
        </p:txBody>
      </p:sp>
      <p:sp>
        <p:nvSpPr>
          <p:cNvPr id="3" name="Text Placeholder 2"/>
          <p:cNvSpPr>
            <a:spLocks noGrp="1"/>
          </p:cNvSpPr>
          <p:nvPr>
            <p:ph type="body" idx="1"/>
          </p:nvPr>
        </p:nvSpPr>
        <p:spPr>
          <a:xfrm>
            <a:off x="3352800" y="2438400"/>
            <a:ext cx="5486400" cy="914400"/>
          </a:xfrm>
        </p:spPr>
        <p:txBody>
          <a:bodyPr>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78880" y="1825625"/>
            <a:ext cx="438912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4/27/2026</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400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400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78880" y="1828799"/>
            <a:ext cx="4389120" cy="795867"/>
          </a:xfrm>
        </p:spPr>
        <p:txBody>
          <a:bodyPr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624666"/>
            <a:ext cx="4389120" cy="26754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7FC8593D-7C47-471E-A8DF-97AC4FFD13F5}" type="datetimeFigureOut">
              <a:rPr lang="en-US" smtClean="0"/>
              <a:t>4/27/2026</a:t>
            </a:fld>
            <a:endParaRPr lang="en-US"/>
          </a:p>
        </p:txBody>
      </p:sp>
      <p:sp>
        <p:nvSpPr>
          <p:cNvPr id="9" name="Slide Number Placeholder 8"/>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C8593D-7C47-471E-A8DF-97AC4FFD13F5}" type="datetimeFigureOut">
              <a:rPr lang="en-US" smtClean="0"/>
              <a:t>4/27/2026</a:t>
            </a:fld>
            <a:endParaRPr lang="en-US"/>
          </a:p>
        </p:txBody>
      </p:sp>
      <p:sp>
        <p:nvSpPr>
          <p:cNvPr id="5" name="Slide Number Placeholder 4"/>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7FC8593D-7C47-471E-A8DF-97AC4FFD13F5}" type="datetimeFigureOut">
              <a:rPr lang="en-US" smtClean="0"/>
              <a:t>4/27/2026</a:t>
            </a:fld>
            <a:endParaRPr lang="en-US"/>
          </a:p>
        </p:txBody>
      </p:sp>
      <p:sp>
        <p:nvSpPr>
          <p:cNvPr id="4" name="Slide Number Placeholder 3"/>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724400" y="1828800"/>
            <a:ext cx="5943600" cy="3476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23999" y="1828800"/>
            <a:ext cx="2926080" cy="3476625"/>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4/27/2026</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p:txBody>
          <a:bodyPr anchor="b"/>
          <a:lstStyle>
            <a:lvl1pPr>
              <a:defRPr sz="3200"/>
            </a:lvl1pPr>
          </a:lstStyle>
          <a:p>
            <a:r>
              <a:rPr lang="en-US"/>
              <a:t>Click to edit Master title style</a:t>
            </a:r>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010400" y="2245995"/>
            <a:ext cx="3657600" cy="2194560"/>
          </a:xfrm>
        </p:spPr>
        <p:txBody>
          <a:bodyPr>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7FC8593D-7C47-471E-A8DF-97AC4FFD13F5}" type="datetimeFigureOut">
              <a:rPr lang="en-US" smtClean="0"/>
              <a:t>4/27/2026</a:t>
            </a:fld>
            <a:endParaRPr lang="en-US"/>
          </a:p>
        </p:txBody>
      </p:sp>
      <p:sp>
        <p:nvSpPr>
          <p:cNvPr id="7" name="Slide Number Placeholder 6"/>
          <p:cNvSpPr>
            <a:spLocks noGrp="1"/>
          </p:cNvSpPr>
          <p:nvPr>
            <p:ph type="sldNum" sz="quarter" idx="12"/>
          </p:nvPr>
        </p:nvSpPr>
        <p:spPr/>
        <p:txBody>
          <a:bodyPr/>
          <a:lstStyle/>
          <a:p>
            <a:fld id="{289D71E3-7D81-4C24-B9D8-6B108755C64C}" type="slidenum">
              <a:rPr lang="en-US" smtClean="0"/>
              <a:t>‹#›</a:t>
            </a:fld>
            <a:endParaRPr lang="en-US"/>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fld id="{7FC8593D-7C47-471E-A8DF-97AC4FFD13F5}" type="datetimeFigureOut">
              <a:rPr lang="en-US" smtClean="0"/>
              <a:pPr/>
              <a:t>4/27/2026</a:t>
            </a:fld>
            <a:endParaRPr lang="en-US"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fld id="{289D71E3-7D81-4C24-B9D8-6B108755C64C}" type="slidenum">
              <a:rPr lang="en-US" smtClean="0"/>
              <a:pPr/>
              <a:t>‹#›</a:t>
            </a:fld>
            <a:endParaRPr lang="en-US"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hyperlink" Target="https://nmonesource.com/nmos/nmsa/en/item/4389/index.do#!fragment/zoupio-_Toc203406165/BQCwhgziBcwMYgK4DsDWszIQewE4BUBTADwBdoAvbRABwEtsBaAfX2zgCYAGAZgBYuANgCMggKwBKADTJspQhACKiQrgCe0AOSapEQmFwJlqjdt37DIAMp5SAIQ0AlAKIAZZwDUAggDkAws5SpGAARtCk7BISQ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STEP-PARENT ADOPTIONS IN NEW MEXICO</a:t>
            </a:r>
          </a:p>
        </p:txBody>
      </p:sp>
      <p:sp>
        <p:nvSpPr>
          <p:cNvPr id="3" name="Subtitle 2"/>
          <p:cNvSpPr>
            <a:spLocks noGrp="1"/>
          </p:cNvSpPr>
          <p:nvPr>
            <p:ph type="subTitle" idx="1"/>
          </p:nvPr>
        </p:nvSpPr>
        <p:spPr/>
        <p:txBody>
          <a:bodyPr/>
          <a:lstStyle/>
          <a:p>
            <a:r>
              <a:rPr lang="en-US" dirty="0"/>
              <a:t>NMSA 1978 Chapter 32A Article 5 – Children’s Code</a:t>
            </a: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D9B6C-7BF4-E8E0-57EC-1345E447AE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226CD-084E-4DED-F1B8-4E4D71DEA9A5}"/>
              </a:ext>
            </a:extLst>
          </p:cNvPr>
          <p:cNvSpPr>
            <a:spLocks noGrp="1"/>
          </p:cNvSpPr>
          <p:nvPr>
            <p:ph type="title"/>
          </p:nvPr>
        </p:nvSpPr>
        <p:spPr/>
        <p:txBody>
          <a:bodyPr/>
          <a:lstStyle/>
          <a:p>
            <a:r>
              <a:rPr lang="en-US" dirty="0"/>
              <a:t>NMSA 32A-5-32 STEPPARENT ADOPTIONS</a:t>
            </a:r>
          </a:p>
        </p:txBody>
      </p:sp>
      <p:sp>
        <p:nvSpPr>
          <p:cNvPr id="3" name="Content Placeholder 2">
            <a:extLst>
              <a:ext uri="{FF2B5EF4-FFF2-40B4-BE49-F238E27FC236}">
                <a16:creationId xmlns:a16="http://schemas.microsoft.com/office/drawing/2014/main" id="{6C2C9DE1-BFB0-3F19-6815-BFAEB3E015CA}"/>
              </a:ext>
            </a:extLst>
          </p:cNvPr>
          <p:cNvSpPr>
            <a:spLocks noGrp="1"/>
          </p:cNvSpPr>
          <p:nvPr>
            <p:ph idx="1"/>
          </p:nvPr>
        </p:nvSpPr>
        <p:spPr>
          <a:xfrm>
            <a:off x="1524000" y="1371600"/>
            <a:ext cx="9144000" cy="4648200"/>
          </a:xfrm>
        </p:spPr>
        <p:txBody>
          <a:bodyPr>
            <a:normAutofit/>
          </a:bodyPr>
          <a:lstStyle/>
          <a:p>
            <a:pPr lvl="1"/>
            <a:r>
              <a:rPr lang="en-US" dirty="0"/>
              <a:t>(7) a report of fees and charges shall not be prepared, unless ordered by the court pursuant to Section 32A-5-34 NMSA 1978;</a:t>
            </a:r>
          </a:p>
          <a:p>
            <a:pPr lvl="1"/>
            <a:r>
              <a:rPr lang="en-US" dirty="0"/>
              <a:t>(8) the court may waive the ninety-day period between filing of the petition for adoption and issuance of the decree of adoption; and</a:t>
            </a:r>
          </a:p>
          <a:p>
            <a:pPr lvl="1"/>
            <a:r>
              <a:rPr lang="en-US" dirty="0"/>
              <a:t>(9) when adopted, the adoptee shall take the name designated in the adoption petition, so long as the petitioner’s spouse and the adoptee, if ten years of age or older, consent to the name.</a:t>
            </a:r>
          </a:p>
          <a:p>
            <a:r>
              <a:rPr lang="en-US" dirty="0"/>
              <a:t>C. When an adoptee has not lived with the stepparent for more than one year following the stepparent’s marriage to the custodial parent, the adoption shall proceed as an independent adoption; </a:t>
            </a:r>
          </a:p>
        </p:txBody>
      </p:sp>
    </p:spTree>
    <p:extLst>
      <p:ext uri="{BB962C8B-B14F-4D97-AF65-F5344CB8AC3E}">
        <p14:creationId xmlns:p14="http://schemas.microsoft.com/office/powerpoint/2010/main" val="398999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NMSA 32A-15-14.1 Criminal History Records Check; background checks		</a:t>
            </a:r>
          </a:p>
        </p:txBody>
      </p:sp>
      <p:sp>
        <p:nvSpPr>
          <p:cNvPr id="3" name="Content Placeholder 2"/>
          <p:cNvSpPr>
            <a:spLocks noGrp="1"/>
          </p:cNvSpPr>
          <p:nvPr>
            <p:ph sz="half" idx="1"/>
          </p:nvPr>
        </p:nvSpPr>
        <p:spPr>
          <a:xfrm>
            <a:off x="1496568" y="1825625"/>
            <a:ext cx="4389120" cy="3474720"/>
          </a:xfrm>
        </p:spPr>
        <p:txBody>
          <a:bodyPr>
            <a:normAutofit fontScale="85000" lnSpcReduction="10000"/>
          </a:bodyPr>
          <a:lstStyle/>
          <a:p>
            <a:r>
              <a:rPr lang="en-US" dirty="0"/>
              <a:t>A. A nationwide criminal history records check shall be conducted on a person who files a petition to adopt a child, on prospective foster parents and on other adults residing in the prospective adoptive or foster parents.  The department is authorized to use the set of fingerprints to conduct a background check of the person providing the fingerprints by submitting the fingerprints to the department of public safety and the FBI</a:t>
            </a:r>
          </a:p>
        </p:txBody>
      </p:sp>
      <p:sp>
        <p:nvSpPr>
          <p:cNvPr id="4" name="Content Placeholder 3"/>
          <p:cNvSpPr>
            <a:spLocks noGrp="1"/>
          </p:cNvSpPr>
          <p:nvPr>
            <p:ph sz="half" idx="2"/>
          </p:nvPr>
        </p:nvSpPr>
        <p:spPr/>
        <p:txBody>
          <a:bodyPr>
            <a:normAutofit fontScale="85000" lnSpcReduction="10000"/>
          </a:bodyPr>
          <a:lstStyle/>
          <a:p>
            <a:r>
              <a:rPr lang="en-US" dirty="0"/>
              <a:t>B. Criminal history records obtained by the department pursuant to the provisions of this section are confidential.  Criminal history records obtained pursuant to the provisions of this section shall not be used for any purpose other than conducting background checks.  Criminal history records obtained pursuant to the provisions of this section and the information contained in those records shall not be released or disclosed to any other person or agency, except pursuant to a court order or with the written consent of the person who is the subject of the records.</a:t>
            </a:r>
          </a:p>
        </p:txBody>
      </p:sp>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CYFD Forms</a:t>
            </a:r>
          </a:p>
        </p:txBody>
      </p:sp>
      <p:pic>
        <p:nvPicPr>
          <p:cNvPr id="14" name="Picture 13">
            <a:extLst>
              <a:ext uri="{FF2B5EF4-FFF2-40B4-BE49-F238E27FC236}">
                <a16:creationId xmlns:a16="http://schemas.microsoft.com/office/drawing/2014/main" id="{DE8CBE20-A63D-21FC-C886-23767495648C}"/>
              </a:ext>
            </a:extLst>
          </p:cNvPr>
          <p:cNvPicPr>
            <a:picLocks noChangeAspect="1"/>
          </p:cNvPicPr>
          <p:nvPr/>
        </p:nvPicPr>
        <p:blipFill>
          <a:blip r:embed="rId2"/>
          <a:stretch>
            <a:fillRect/>
          </a:stretch>
        </p:blipFill>
        <p:spPr>
          <a:xfrm>
            <a:off x="1905000" y="1444752"/>
            <a:ext cx="3622964" cy="4876800"/>
          </a:xfrm>
          <a:prstGeom prst="rect">
            <a:avLst/>
          </a:prstGeom>
        </p:spPr>
      </p:pic>
      <p:pic>
        <p:nvPicPr>
          <p:cNvPr id="16" name="Picture 15">
            <a:extLst>
              <a:ext uri="{FF2B5EF4-FFF2-40B4-BE49-F238E27FC236}">
                <a16:creationId xmlns:a16="http://schemas.microsoft.com/office/drawing/2014/main" id="{53232CCF-511A-3C2E-D877-F34F74EBA381}"/>
              </a:ext>
            </a:extLst>
          </p:cNvPr>
          <p:cNvPicPr>
            <a:picLocks noChangeAspect="1"/>
          </p:cNvPicPr>
          <p:nvPr/>
        </p:nvPicPr>
        <p:blipFill>
          <a:blip r:embed="rId3"/>
          <a:stretch>
            <a:fillRect/>
          </a:stretch>
        </p:blipFill>
        <p:spPr>
          <a:xfrm>
            <a:off x="5943600" y="1444752"/>
            <a:ext cx="3851564" cy="4876800"/>
          </a:xfrm>
          <a:prstGeom prst="rect">
            <a:avLst/>
          </a:prstGeom>
        </p:spPr>
      </p:pic>
    </p:spTree>
    <p:extLst>
      <p:ext uri="{BB962C8B-B14F-4D97-AF65-F5344CB8AC3E}">
        <p14:creationId xmlns:p14="http://schemas.microsoft.com/office/powerpoint/2010/main" val="14577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829800" cy="1006474"/>
          </a:xfrm>
        </p:spPr>
        <p:txBody>
          <a:bodyPr/>
          <a:lstStyle/>
          <a:p>
            <a:r>
              <a:rPr lang="en-US" dirty="0"/>
              <a:t>CYFD Abuse and Neglect Check</a:t>
            </a:r>
            <a:br>
              <a:rPr lang="en-US" dirty="0"/>
            </a:br>
            <a:endParaRPr lang="en-US" dirty="0"/>
          </a:p>
        </p:txBody>
      </p:sp>
      <p:pic>
        <p:nvPicPr>
          <p:cNvPr id="6" name="Picture 5">
            <a:extLst>
              <a:ext uri="{FF2B5EF4-FFF2-40B4-BE49-F238E27FC236}">
                <a16:creationId xmlns:a16="http://schemas.microsoft.com/office/drawing/2014/main" id="{3D66DA98-0A0D-BC2C-972A-17A3471F341A}"/>
              </a:ext>
            </a:extLst>
          </p:cNvPr>
          <p:cNvPicPr>
            <a:picLocks noChangeAspect="1"/>
          </p:cNvPicPr>
          <p:nvPr/>
        </p:nvPicPr>
        <p:blipFill>
          <a:blip r:embed="rId2"/>
          <a:stretch>
            <a:fillRect/>
          </a:stretch>
        </p:blipFill>
        <p:spPr>
          <a:xfrm>
            <a:off x="1828800" y="1371600"/>
            <a:ext cx="3565254" cy="4876800"/>
          </a:xfrm>
          <a:prstGeom prst="rect">
            <a:avLst/>
          </a:prstGeom>
        </p:spPr>
      </p:pic>
      <p:pic>
        <p:nvPicPr>
          <p:cNvPr id="8" name="Picture 7">
            <a:extLst>
              <a:ext uri="{FF2B5EF4-FFF2-40B4-BE49-F238E27FC236}">
                <a16:creationId xmlns:a16="http://schemas.microsoft.com/office/drawing/2014/main" id="{B20BBD2D-C9E0-64EA-7B17-40680C4D86DB}"/>
              </a:ext>
            </a:extLst>
          </p:cNvPr>
          <p:cNvPicPr>
            <a:picLocks noChangeAspect="1"/>
          </p:cNvPicPr>
          <p:nvPr/>
        </p:nvPicPr>
        <p:blipFill>
          <a:blip r:embed="rId3"/>
          <a:stretch>
            <a:fillRect/>
          </a:stretch>
        </p:blipFill>
        <p:spPr>
          <a:xfrm>
            <a:off x="5562600" y="1371600"/>
            <a:ext cx="4054746" cy="4882896"/>
          </a:xfrm>
          <a:prstGeom prst="rect">
            <a:avLst/>
          </a:prstGeom>
        </p:spPr>
      </p:pic>
    </p:spTree>
    <p:extLst>
      <p:ext uri="{BB962C8B-B14F-4D97-AF65-F5344CB8AC3E}">
        <p14:creationId xmlns:p14="http://schemas.microsoft.com/office/powerpoint/2010/main" val="309357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E884A-7342-39B4-5EE8-EC2DB5017C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330C14-E10E-9F76-17DE-0AE2F648CE83}"/>
              </a:ext>
            </a:extLst>
          </p:cNvPr>
          <p:cNvSpPr>
            <a:spLocks noGrp="1"/>
          </p:cNvSpPr>
          <p:nvPr>
            <p:ph type="title"/>
          </p:nvPr>
        </p:nvSpPr>
        <p:spPr>
          <a:xfrm>
            <a:off x="838200" y="365126"/>
            <a:ext cx="9829800" cy="1006474"/>
          </a:xfrm>
        </p:spPr>
        <p:txBody>
          <a:bodyPr/>
          <a:lstStyle/>
          <a:p>
            <a:r>
              <a:rPr lang="en-US" dirty="0"/>
              <a:t>CYFD CRC FORM (CRIMINAL RECORDS CHECK)</a:t>
            </a:r>
            <a:br>
              <a:rPr lang="en-US" dirty="0"/>
            </a:br>
            <a:endParaRPr lang="en-US" dirty="0"/>
          </a:p>
        </p:txBody>
      </p:sp>
      <p:pic>
        <p:nvPicPr>
          <p:cNvPr id="4" name="Picture 3">
            <a:extLst>
              <a:ext uri="{FF2B5EF4-FFF2-40B4-BE49-F238E27FC236}">
                <a16:creationId xmlns:a16="http://schemas.microsoft.com/office/drawing/2014/main" id="{5132DA0B-409B-96A5-6D0D-553A13554E96}"/>
              </a:ext>
            </a:extLst>
          </p:cNvPr>
          <p:cNvPicPr>
            <a:picLocks noChangeAspect="1"/>
          </p:cNvPicPr>
          <p:nvPr/>
        </p:nvPicPr>
        <p:blipFill>
          <a:blip r:embed="rId2"/>
          <a:stretch>
            <a:fillRect/>
          </a:stretch>
        </p:blipFill>
        <p:spPr>
          <a:xfrm>
            <a:off x="3446318" y="914400"/>
            <a:ext cx="5299364" cy="5334000"/>
          </a:xfrm>
          <a:prstGeom prst="rect">
            <a:avLst/>
          </a:prstGeom>
        </p:spPr>
      </p:pic>
    </p:spTree>
    <p:extLst>
      <p:ext uri="{BB962C8B-B14F-4D97-AF65-F5344CB8AC3E}">
        <p14:creationId xmlns:p14="http://schemas.microsoft.com/office/powerpoint/2010/main" val="79540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6D469-00D8-BA48-6FE8-D17B35B39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551ED-FB20-7769-21C3-C50E05BFF0DA}"/>
              </a:ext>
            </a:extLst>
          </p:cNvPr>
          <p:cNvSpPr>
            <a:spLocks noGrp="1"/>
          </p:cNvSpPr>
          <p:nvPr>
            <p:ph type="title"/>
          </p:nvPr>
        </p:nvSpPr>
        <p:spPr>
          <a:xfrm>
            <a:off x="838200" y="365126"/>
            <a:ext cx="9829800" cy="777874"/>
          </a:xfrm>
        </p:spPr>
        <p:txBody>
          <a:bodyPr>
            <a:normAutofit fontScale="90000"/>
          </a:bodyPr>
          <a:lstStyle/>
          <a:p>
            <a:r>
              <a:rPr lang="en-US" dirty="0"/>
              <a:t>FINAL REPORT OF ADOPTION</a:t>
            </a:r>
            <a:br>
              <a:rPr lang="en-US" dirty="0"/>
            </a:br>
            <a:endParaRPr lang="en-US" dirty="0"/>
          </a:p>
        </p:txBody>
      </p:sp>
      <p:pic>
        <p:nvPicPr>
          <p:cNvPr id="5" name="Picture 4">
            <a:extLst>
              <a:ext uri="{FF2B5EF4-FFF2-40B4-BE49-F238E27FC236}">
                <a16:creationId xmlns:a16="http://schemas.microsoft.com/office/drawing/2014/main" id="{42F9B042-92A3-C512-0D4B-4D892DD15A54}"/>
              </a:ext>
            </a:extLst>
          </p:cNvPr>
          <p:cNvPicPr>
            <a:picLocks noChangeAspect="1"/>
          </p:cNvPicPr>
          <p:nvPr/>
        </p:nvPicPr>
        <p:blipFill>
          <a:blip r:embed="rId2"/>
          <a:stretch>
            <a:fillRect/>
          </a:stretch>
        </p:blipFill>
        <p:spPr>
          <a:xfrm>
            <a:off x="3446318" y="685800"/>
            <a:ext cx="5469082" cy="5638800"/>
          </a:xfrm>
          <a:prstGeom prst="rect">
            <a:avLst/>
          </a:prstGeom>
        </p:spPr>
      </p:pic>
    </p:spTree>
    <p:extLst>
      <p:ext uri="{BB962C8B-B14F-4D97-AF65-F5344CB8AC3E}">
        <p14:creationId xmlns:p14="http://schemas.microsoft.com/office/powerpoint/2010/main" val="681628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6" name="Content Placeholder 5" descr="Quizzical burrowing owl looking forward">
            <a:extLst>
              <a:ext uri="{FF2B5EF4-FFF2-40B4-BE49-F238E27FC236}">
                <a16:creationId xmlns:a16="http://schemas.microsoft.com/office/drawing/2014/main" id="{994FEE62-F31D-7B3F-F6CE-8AEAA0C4140A}"/>
              </a:ext>
            </a:extLst>
          </p:cNvPr>
          <p:cNvPicPr>
            <a:picLocks noGrp="1" noChangeAspect="1"/>
          </p:cNvPicPr>
          <p:nvPr>
            <p:ph idx="1"/>
          </p:nvPr>
        </p:nvPicPr>
        <p:blipFill>
          <a:blip r:embed="rId2"/>
          <a:stretch>
            <a:fillRect/>
          </a:stretch>
        </p:blipFill>
        <p:spPr>
          <a:xfrm>
            <a:off x="5194398" y="1828800"/>
            <a:ext cx="5003603" cy="3476625"/>
          </a:xfrm>
        </p:spPr>
      </p:pic>
      <p:sp>
        <p:nvSpPr>
          <p:cNvPr id="4" name="Text Placeholder 3"/>
          <p:cNvSpPr>
            <a:spLocks noGrp="1"/>
          </p:cNvSpPr>
          <p:nvPr>
            <p:ph type="body" sz="half" idx="2"/>
          </p:nvPr>
        </p:nvSpPr>
        <p:spPr/>
        <p:txBody>
          <a:bodyPr/>
          <a:lstStyle/>
          <a:p>
            <a:endParaRPr lang="en-US" dirty="0"/>
          </a:p>
        </p:txBody>
      </p:sp>
      <p:pic>
        <p:nvPicPr>
          <p:cNvPr id="8" name="Picture 7" descr="Wooden blocks with question marks">
            <a:extLst>
              <a:ext uri="{FF2B5EF4-FFF2-40B4-BE49-F238E27FC236}">
                <a16:creationId xmlns:a16="http://schemas.microsoft.com/office/drawing/2014/main" id="{E9767BCA-EB9B-FC24-07BE-5CC6D0C63315}"/>
              </a:ext>
            </a:extLst>
          </p:cNvPr>
          <p:cNvPicPr>
            <a:picLocks noChangeAspect="1"/>
          </p:cNvPicPr>
          <p:nvPr/>
        </p:nvPicPr>
        <p:blipFill>
          <a:blip r:embed="rId3"/>
          <a:stretch>
            <a:fillRect/>
          </a:stretch>
        </p:blipFill>
        <p:spPr>
          <a:xfrm>
            <a:off x="1523999" y="1822704"/>
            <a:ext cx="2926080" cy="3476625"/>
          </a:xfrm>
          <a:prstGeom prst="rect">
            <a:avLst/>
          </a:prstGeom>
        </p:spPr>
      </p:pic>
    </p:spTree>
    <p:extLst>
      <p:ext uri="{BB962C8B-B14F-4D97-AF65-F5344CB8AC3E}">
        <p14:creationId xmlns:p14="http://schemas.microsoft.com/office/powerpoint/2010/main" val="303294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Presented by: Ellice Goldstein, Paralegal</a:t>
            </a:r>
          </a:p>
        </p:txBody>
      </p:sp>
      <p:pic>
        <p:nvPicPr>
          <p:cNvPr id="8" name="Picture Placeholder 7" descr="A woman and girl gardening"/>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a:stretch/>
        </p:blipFill>
        <p:spPr/>
      </p:pic>
      <p:sp>
        <p:nvSpPr>
          <p:cNvPr id="3" name="Text Placeholder 2"/>
          <p:cNvSpPr>
            <a:spLocks noGrp="1"/>
          </p:cNvSpPr>
          <p:nvPr>
            <p:ph type="body" sz="half" idx="2"/>
          </p:nvPr>
        </p:nvSpPr>
        <p:spPr>
          <a:xfrm>
            <a:off x="6477000" y="1871472"/>
            <a:ext cx="5193089" cy="3088005"/>
          </a:xfrm>
        </p:spPr>
        <p:txBody>
          <a:bodyPr>
            <a:normAutofit fontScale="85000" lnSpcReduction="10000"/>
          </a:bodyPr>
          <a:lstStyle/>
          <a:p>
            <a:r>
              <a:rPr lang="en-US" dirty="0">
                <a:hlinkClick r:id="rId4"/>
              </a:rPr>
              <a:t>Adoptions: Purpose </a:t>
            </a:r>
            <a:endParaRPr lang="en-US" dirty="0"/>
          </a:p>
          <a:p>
            <a:r>
              <a:rPr lang="en-US" b="1" dirty="0"/>
              <a:t>32A-5-2. Purpose.</a:t>
            </a:r>
          </a:p>
          <a:p>
            <a:r>
              <a:rPr lang="en-US" dirty="0"/>
              <a:t>The purpose of the Adoption Act is to:</a:t>
            </a:r>
          </a:p>
          <a:p>
            <a:r>
              <a:rPr lang="en-US" dirty="0"/>
              <a:t>A.  establish procedures to effect a legal relationship between a parent and adopted child that is identical to that of a parent and biological child;</a:t>
            </a:r>
          </a:p>
          <a:p>
            <a:r>
              <a:rPr lang="en-US" dirty="0"/>
              <a:t>B.  provide for family relationships that will give the adopted child protection and economic security and that will enable the child to develop physically, mentally and emotionally to the maximum extent possible; and</a:t>
            </a:r>
          </a:p>
          <a:p>
            <a:r>
              <a:rPr lang="en-US" dirty="0"/>
              <a:t>C.  ensure due process protections.</a:t>
            </a:r>
          </a:p>
          <a:p>
            <a:endParaRPr lang="en-US" dirty="0"/>
          </a:p>
          <a:p>
            <a:endParaRPr lang="en-US" dirty="0"/>
          </a:p>
        </p:txBody>
      </p:sp>
    </p:spTree>
    <p:extLst>
      <p:ext uri="{BB962C8B-B14F-4D97-AF65-F5344CB8AC3E}">
        <p14:creationId xmlns:p14="http://schemas.microsoft.com/office/powerpoint/2010/main" val="23338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NMSA 32A-5-3 Definitions</a:t>
            </a:r>
          </a:p>
        </p:txBody>
      </p:sp>
      <p:pic>
        <p:nvPicPr>
          <p:cNvPr id="6" name="Picture Placeholder 5" descr="A girl holding ice cream cone"/>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65" r="165"/>
          <a:stretch/>
        </p:blipFill>
        <p:spPr/>
      </p:pic>
      <p:sp>
        <p:nvSpPr>
          <p:cNvPr id="4" name="Text Placeholder 3"/>
          <p:cNvSpPr>
            <a:spLocks noGrp="1"/>
          </p:cNvSpPr>
          <p:nvPr>
            <p:ph type="body" sz="quarter" idx="14"/>
          </p:nvPr>
        </p:nvSpPr>
        <p:spPr/>
        <p:txBody>
          <a:bodyPr>
            <a:normAutofit fontScale="92500" lnSpcReduction="20000"/>
          </a:bodyPr>
          <a:lstStyle/>
          <a:p>
            <a:r>
              <a:rPr lang="en-US" dirty="0"/>
              <a:t>Adoptee: person who is the subject of an adoption petition</a:t>
            </a:r>
          </a:p>
        </p:txBody>
      </p:sp>
      <p:pic>
        <p:nvPicPr>
          <p:cNvPr id="3" name="Picture Placeholder 2" descr="Balloons flying in the sky"/>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502" r="1502"/>
          <a:stretch>
            <a:fillRect/>
          </a:stretch>
        </p:blipFill>
        <p:spPr/>
      </p:pic>
    </p:spTree>
    <p:extLst>
      <p:ext uri="{BB962C8B-B14F-4D97-AF65-F5344CB8AC3E}">
        <p14:creationId xmlns:p14="http://schemas.microsoft.com/office/powerpoint/2010/main" val="386444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28580" y="5305424"/>
            <a:ext cx="8104083" cy="1019176"/>
          </a:xfrm>
        </p:spPr>
        <p:txBody>
          <a:bodyPr>
            <a:normAutofit fontScale="90000"/>
          </a:bodyPr>
          <a:lstStyle/>
          <a:p>
            <a:br>
              <a:rPr lang="en-US" dirty="0"/>
            </a:br>
            <a:br>
              <a:rPr lang="en-US" dirty="0"/>
            </a:br>
            <a:br>
              <a:rPr lang="en-US" dirty="0"/>
            </a:br>
            <a:br>
              <a:rPr lang="en-US" dirty="0"/>
            </a:br>
            <a:br>
              <a:rPr lang="en-US" dirty="0"/>
            </a:br>
            <a:r>
              <a:rPr lang="en-US" dirty="0"/>
              <a:t>Pre-Placement Study NMSA 32A-5-14</a:t>
            </a:r>
            <a:br>
              <a:rPr lang="en-US" dirty="0"/>
            </a:br>
            <a:r>
              <a:rPr lang="en-US" dirty="0"/>
              <a:t>Post-Placement Report NMSA 32A-5-31</a:t>
            </a:r>
            <a:br>
              <a:rPr lang="en-US" dirty="0"/>
            </a:br>
            <a:r>
              <a:rPr lang="en-US" dirty="0"/>
              <a:t>Step-Parent Adoption NMSA 32A-5-32</a:t>
            </a:r>
          </a:p>
        </p:txBody>
      </p:sp>
      <p:pic>
        <p:nvPicPr>
          <p:cNvPr id="7" name="Picture Placeholder 6" descr="Golden labrador retriever dog in a rive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p:pic>
      <p:pic>
        <p:nvPicPr>
          <p:cNvPr id="8" name="Picture Placeholder 7" descr="Two young girls standing on the beach"/>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a:stretch/>
        </p:blipFill>
        <p:spPr/>
      </p:pic>
      <p:pic>
        <p:nvPicPr>
          <p:cNvPr id="9" name="Picture Placeholder 8" descr="A young girl blowing bubbles"/>
          <p:cNvPicPr>
            <a:picLocks noGrp="1" noChangeAspect="1"/>
          </p:cNvPicPr>
          <p:nvPr>
            <p:ph type="pic" sz="quarter" idx="16"/>
          </p:nvPr>
        </p:nvPicPr>
        <p:blipFill rotWithShape="1">
          <a:blip r:embed="rId5" cstate="print">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56055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Federal Indian Child Welfare Act of 1978</a:t>
            </a:r>
          </a:p>
        </p:txBody>
      </p:sp>
      <p:pic>
        <p:nvPicPr>
          <p:cNvPr id="10" name="Picture Placeholder 9" descr="A girl eating blueberrie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09" b="109"/>
          <a:stretch>
            <a:fillRect/>
          </a:stretch>
        </p:blipFill>
        <p:spPr/>
      </p:pic>
      <p:pic>
        <p:nvPicPr>
          <p:cNvPr id="7" name="Picture Placeholder 6" descr="A girl and boy in raincoats"/>
          <p:cNvPicPr>
            <a:picLocks noGrp="1" noChangeAspect="1"/>
          </p:cNvPicPr>
          <p:nvPr>
            <p:ph type="pic" sz="quarter" idx="15"/>
          </p:nvPr>
        </p:nvPicPr>
        <p:blipFill rotWithShape="1">
          <a:blip r:embed="rId4" cstate="print">
            <a:extLst>
              <a:ext uri="{28A0092B-C50C-407E-A947-70E740481C1C}">
                <a14:useLocalDpi xmlns:a14="http://schemas.microsoft.com/office/drawing/2010/main" val="0"/>
              </a:ext>
            </a:extLst>
          </a:blip>
          <a:srcRect t="209" b="209"/>
          <a:stretch/>
        </p:blipFill>
        <p:spPr/>
      </p:pic>
      <p:pic>
        <p:nvPicPr>
          <p:cNvPr id="8" name="Picture Placeholder 7" descr="Sliced watermelon"/>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l="143" r="143"/>
          <a:stretch>
            <a:fillRect/>
          </a:stretch>
        </p:blipFill>
        <p:spPr/>
      </p:pic>
      <p:pic>
        <p:nvPicPr>
          <p:cNvPr id="9" name="Picture Placeholder 8" descr="A young girl in blue raincoat"/>
          <p:cNvPicPr>
            <a:picLocks noGrp="1" noChangeAspect="1"/>
          </p:cNvPicPr>
          <p:nvPr>
            <p:ph type="pic" sz="quarter" idx="17"/>
          </p:nvPr>
        </p:nvPicPr>
        <p:blipFill rotWithShape="1">
          <a:blip r:embed="rId6" cstate="print">
            <a:extLst>
              <a:ext uri="{28A0092B-C50C-407E-A947-70E740481C1C}">
                <a14:useLocalDpi xmlns:a14="http://schemas.microsoft.com/office/drawing/2010/main" val="0"/>
              </a:ext>
            </a:extLst>
          </a:blip>
          <a:srcRect l="37" r="37"/>
          <a:stretch/>
        </p:blipFill>
        <p:spPr/>
      </p:pic>
      <p:pic>
        <p:nvPicPr>
          <p:cNvPr id="11" name="Picture Placeholder 10" descr="A young boy in a rope hammock"/>
          <p:cNvPicPr>
            <a:picLocks noGrp="1" noChangeAspect="1"/>
          </p:cNvPicPr>
          <p:nvPr>
            <p:ph type="pic" sz="quarter" idx="18"/>
          </p:nvPr>
        </p:nvPicPr>
        <p:blipFill rotWithShape="1">
          <a:blip r:embed="rId7" cstate="print">
            <a:extLst>
              <a:ext uri="{28A0092B-C50C-407E-A947-70E740481C1C}">
                <a14:useLocalDpi xmlns:a14="http://schemas.microsoft.com/office/drawing/2010/main" val="0"/>
              </a:ext>
            </a:extLst>
          </a:blip>
          <a:srcRect l="3" r="3"/>
          <a:stretch/>
        </p:blipFill>
        <p:spPr/>
      </p:pic>
    </p:spTree>
    <p:extLst>
      <p:ext uri="{BB962C8B-B14F-4D97-AF65-F5344CB8AC3E}">
        <p14:creationId xmlns:p14="http://schemas.microsoft.com/office/powerpoint/2010/main" val="8079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needs to go in the Petition?</a:t>
            </a:r>
          </a:p>
        </p:txBody>
      </p:sp>
      <p:sp>
        <p:nvSpPr>
          <p:cNvPr id="3" name="Text Placeholder 2"/>
          <p:cNvSpPr>
            <a:spLocks noGrp="1"/>
          </p:cNvSpPr>
          <p:nvPr>
            <p:ph type="body" idx="1"/>
          </p:nvPr>
        </p:nvSpPr>
        <p:spPr/>
        <p:txBody>
          <a:bodyPr/>
          <a:lstStyle/>
          <a:p>
            <a:r>
              <a:rPr lang="en-US" dirty="0"/>
              <a:t>NMSA 32A-5-26 Petition; content</a:t>
            </a:r>
          </a:p>
          <a:p>
            <a:endParaRPr lang="en-US" dirty="0"/>
          </a:p>
        </p:txBody>
      </p:sp>
    </p:spTree>
    <p:extLst>
      <p:ext uri="{BB962C8B-B14F-4D97-AF65-F5344CB8AC3E}">
        <p14:creationId xmlns:p14="http://schemas.microsoft.com/office/powerpoint/2010/main" val="68434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Petition; Content</a:t>
            </a:r>
          </a:p>
        </p:txBody>
      </p:sp>
      <p:sp>
        <p:nvSpPr>
          <p:cNvPr id="3" name="Content Placeholder 2"/>
          <p:cNvSpPr>
            <a:spLocks noGrp="1"/>
          </p:cNvSpPr>
          <p:nvPr>
            <p:ph idx="1"/>
          </p:nvPr>
        </p:nvSpPr>
        <p:spPr>
          <a:xfrm>
            <a:off x="1524000" y="1371600"/>
            <a:ext cx="9144000" cy="4648200"/>
          </a:xfrm>
        </p:spPr>
        <p:txBody>
          <a:bodyPr>
            <a:normAutofit fontScale="92500"/>
          </a:bodyPr>
          <a:lstStyle/>
          <a:p>
            <a:r>
              <a:rPr lang="en-US" dirty="0"/>
              <a:t>A Petition for adoption shall be filed and verified by the petitioner and shall allege:</a:t>
            </a:r>
          </a:p>
          <a:p>
            <a:r>
              <a:rPr lang="en-US" dirty="0"/>
              <a:t>Full name, age, place and length of resident, marital status, any prior marriages</a:t>
            </a:r>
          </a:p>
          <a:p>
            <a:r>
              <a:rPr lang="en-US" dirty="0"/>
              <a:t>Date and place of birth of adoptee</a:t>
            </a:r>
          </a:p>
          <a:p>
            <a:r>
              <a:rPr lang="en-US" dirty="0"/>
              <a:t>Places the adoptee has lived</a:t>
            </a:r>
          </a:p>
          <a:p>
            <a:r>
              <a:rPr lang="en-US" dirty="0"/>
              <a:t>Birth name of adoptee</a:t>
            </a:r>
          </a:p>
          <a:p>
            <a:r>
              <a:rPr lang="en-US" dirty="0"/>
              <a:t>Where adoptee is residing at the time of the Petition</a:t>
            </a:r>
          </a:p>
          <a:p>
            <a:r>
              <a:rPr lang="en-US" dirty="0"/>
              <a:t>The petitioner’s desire to establish a parent child relationship</a:t>
            </a:r>
          </a:p>
          <a:p>
            <a:r>
              <a:rPr lang="en-US" dirty="0"/>
              <a:t>Existence of any court orders, placement orders that regulate custody and visitation of adoptee</a:t>
            </a:r>
          </a:p>
          <a:p>
            <a:r>
              <a:rPr lang="en-US" dirty="0"/>
              <a:t>Relationship, if any to adoptee</a:t>
            </a:r>
          </a:p>
          <a:p>
            <a:endParaRPr lang="en-US" dirty="0"/>
          </a:p>
        </p:txBody>
      </p:sp>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65B4-139B-2923-579C-FEB8BD404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478786-501E-6F95-1BF7-5766116BA3A3}"/>
              </a:ext>
            </a:extLst>
          </p:cNvPr>
          <p:cNvSpPr>
            <a:spLocks noGrp="1"/>
          </p:cNvSpPr>
          <p:nvPr>
            <p:ph type="title"/>
          </p:nvPr>
        </p:nvSpPr>
        <p:spPr/>
        <p:txBody>
          <a:bodyPr/>
          <a:lstStyle/>
          <a:p>
            <a:r>
              <a:rPr lang="en-US" dirty="0"/>
              <a:t>Petition; Content</a:t>
            </a:r>
          </a:p>
        </p:txBody>
      </p:sp>
      <p:sp>
        <p:nvSpPr>
          <p:cNvPr id="3" name="Content Placeholder 2">
            <a:extLst>
              <a:ext uri="{FF2B5EF4-FFF2-40B4-BE49-F238E27FC236}">
                <a16:creationId xmlns:a16="http://schemas.microsoft.com/office/drawing/2014/main" id="{67FAAEC1-C5E9-9E20-EFB2-25F44BBBDBE0}"/>
              </a:ext>
            </a:extLst>
          </p:cNvPr>
          <p:cNvSpPr>
            <a:spLocks noGrp="1"/>
          </p:cNvSpPr>
          <p:nvPr>
            <p:ph idx="1"/>
          </p:nvPr>
        </p:nvSpPr>
        <p:spPr>
          <a:xfrm>
            <a:off x="1524000" y="1371600"/>
            <a:ext cx="9144000" cy="4648200"/>
          </a:xfrm>
        </p:spPr>
        <p:txBody>
          <a:bodyPr>
            <a:normAutofit/>
          </a:bodyPr>
          <a:lstStyle/>
          <a:p>
            <a:r>
              <a:rPr lang="en-US" dirty="0"/>
              <a:t>Name and address of placing agency, if any</a:t>
            </a:r>
          </a:p>
          <a:p>
            <a:r>
              <a:rPr lang="en-US" dirty="0"/>
              <a:t>Names and addresses of all persons from whom consents or relinquishments are required</a:t>
            </a:r>
          </a:p>
          <a:p>
            <a:r>
              <a:rPr lang="en-US" dirty="0"/>
              <a:t>If the adoption is an open adoption</a:t>
            </a:r>
          </a:p>
          <a:p>
            <a:r>
              <a:rPr lang="en-US" dirty="0"/>
              <a:t>If child’s father’s consent is alleged to be unnecessary, if the putative father registry has been searched</a:t>
            </a:r>
          </a:p>
          <a:p>
            <a:r>
              <a:rPr lang="en-US" dirty="0"/>
              <a:t>If the child is an Indian child</a:t>
            </a:r>
          </a:p>
          <a:p>
            <a:r>
              <a:rPr lang="en-US" dirty="0"/>
              <a:t>If the adoption is subject to the Interstate Compact on the Placement of Children</a:t>
            </a:r>
          </a:p>
          <a:p>
            <a:r>
              <a:rPr lang="en-US" dirty="0"/>
              <a:t>If the adoptee is foreign-born</a:t>
            </a:r>
          </a:p>
          <a:p>
            <a:endParaRPr lang="en-US" dirty="0"/>
          </a:p>
        </p:txBody>
      </p:sp>
    </p:spTree>
    <p:extLst>
      <p:ext uri="{BB962C8B-B14F-4D97-AF65-F5344CB8AC3E}">
        <p14:creationId xmlns:p14="http://schemas.microsoft.com/office/powerpoint/2010/main" val="147430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D3DF1-FF48-12C8-05D8-0BD7E3EEA6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D9C440-BB07-1728-3328-F8269756D9C8}"/>
              </a:ext>
            </a:extLst>
          </p:cNvPr>
          <p:cNvSpPr>
            <a:spLocks noGrp="1"/>
          </p:cNvSpPr>
          <p:nvPr>
            <p:ph type="title"/>
          </p:nvPr>
        </p:nvSpPr>
        <p:spPr/>
        <p:txBody>
          <a:bodyPr/>
          <a:lstStyle/>
          <a:p>
            <a:r>
              <a:rPr lang="en-US" dirty="0"/>
              <a:t>NMSA 32A-5-32 STEPPARENT ADOPTIONS</a:t>
            </a:r>
          </a:p>
        </p:txBody>
      </p:sp>
      <p:sp>
        <p:nvSpPr>
          <p:cNvPr id="3" name="Content Placeholder 2">
            <a:extLst>
              <a:ext uri="{FF2B5EF4-FFF2-40B4-BE49-F238E27FC236}">
                <a16:creationId xmlns:a16="http://schemas.microsoft.com/office/drawing/2014/main" id="{DB84A770-B6BC-0010-82AA-353D973F233F}"/>
              </a:ext>
            </a:extLst>
          </p:cNvPr>
          <p:cNvSpPr>
            <a:spLocks noGrp="1"/>
          </p:cNvSpPr>
          <p:nvPr>
            <p:ph idx="1"/>
          </p:nvPr>
        </p:nvSpPr>
        <p:spPr>
          <a:xfrm>
            <a:off x="1524000" y="1371600"/>
            <a:ext cx="9144000" cy="4648200"/>
          </a:xfrm>
        </p:spPr>
        <p:txBody>
          <a:bodyPr>
            <a:normAutofit/>
          </a:bodyPr>
          <a:lstStyle/>
          <a:p>
            <a:r>
              <a:rPr lang="en-US" dirty="0"/>
              <a:t>A. Any person may adopt his spouse’s child in accordance with the provisions of the Adoption Act.</a:t>
            </a:r>
          </a:p>
          <a:p>
            <a:r>
              <a:rPr lang="en-US" dirty="0"/>
              <a:t>B. When the adoptee has lived with his stepparent for at least one year following the stepparent’s marriage to the custodial parent:</a:t>
            </a:r>
          </a:p>
          <a:p>
            <a:pPr lvl="1"/>
            <a:r>
              <a:rPr lang="en-US" dirty="0"/>
              <a:t>(1) placement shall not be required pursuant to Section 32A-5-12 NMSA 1978;</a:t>
            </a:r>
          </a:p>
          <a:p>
            <a:pPr lvl="1"/>
            <a:r>
              <a:rPr lang="en-US" dirty="0"/>
              <a:t>(2) a pre-placement study or post-placement report shall not be required unless ordered by the Court;</a:t>
            </a:r>
          </a:p>
          <a:p>
            <a:pPr lvl="1"/>
            <a:r>
              <a:rPr lang="en-US" dirty="0"/>
              <a:t>(3) when the stepparent and the custodial parent have been married for less than two years, counseling shall be required for the stepparent and the custodial parent;</a:t>
            </a:r>
          </a:p>
          <a:p>
            <a:pPr lvl="1"/>
            <a:r>
              <a:rPr lang="en-US" dirty="0"/>
              <a:t>(4) the noncustodial parent shall receive counseling unless counseling is waived;</a:t>
            </a:r>
          </a:p>
          <a:p>
            <a:pPr lvl="1"/>
            <a:r>
              <a:rPr lang="en-US" dirty="0"/>
              <a:t>(5) the adoptee, if ten years of age or older, shall receive counseling;</a:t>
            </a:r>
          </a:p>
          <a:p>
            <a:pPr lvl="1"/>
            <a:r>
              <a:rPr lang="en-US" dirty="0"/>
              <a:t>(6) a criminal records check shall be conducted on a stepparent pursuant to Section 32A-5-14 NMSA 1978</a:t>
            </a:r>
          </a:p>
          <a:p>
            <a:endParaRPr lang="en-US" dirty="0"/>
          </a:p>
        </p:txBody>
      </p:sp>
    </p:spTree>
    <p:extLst>
      <p:ext uri="{BB962C8B-B14F-4D97-AF65-F5344CB8AC3E}">
        <p14:creationId xmlns:p14="http://schemas.microsoft.com/office/powerpoint/2010/main" val="75226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hoolyard kids education presentation, album (widescreen).potx" id="{B61009BD-7448-452D-9EB3-A92629EDAAF7}" vid="{D5A61431-CA5A-45CA-9A81-30AAFC8F1B2C}"/>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Props1.xml><?xml version="1.0" encoding="utf-8"?>
<ds:datastoreItem xmlns:ds="http://schemas.openxmlformats.org/officeDocument/2006/customXml" ds:itemID="{4A369AEE-D726-45B1-ACA9-0D6048C368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DF6667-B669-49A4-BBE6-2132BA71C0C7}">
  <ds:schemaRefs>
    <ds:schemaRef ds:uri="http://schemas.microsoft.com/sharepoint/v3/contenttype/forms"/>
  </ds:schemaRefs>
</ds:datastoreItem>
</file>

<file path=customXml/itemProps3.xml><?xml version="1.0" encoding="utf-8"?>
<ds:datastoreItem xmlns:ds="http://schemas.openxmlformats.org/officeDocument/2006/customXml" ds:itemID="{1DA15C6C-6BB6-4DB6-B7D6-7F14EAB2CC5C}">
  <ds:schemaRefs>
    <ds:schemaRef ds:uri="http://purl.org/dc/elements/1.1/"/>
    <ds:schemaRef ds:uri="http://schemas.microsoft.com/office/infopath/2007/PartnerControls"/>
    <ds:schemaRef ds:uri="http://schemas.microsoft.com/office/2006/metadata/properties"/>
    <ds:schemaRef ds:uri="http://purl.org/dc/terms/"/>
    <ds:schemaRef ds:uri="http://schemas.microsoft.com/office/2006/documentManagement/types"/>
    <ds:schemaRef ds:uri="http://schemas.openxmlformats.org/package/2006/metadata/core-properties"/>
    <ds:schemaRef ds:uri="40262f94-9f35-4ac3-9a90-690165a166b7"/>
    <ds:schemaRef ds:uri="a4f35948-e619-41b3-aa29-22878b09cfd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Schoolyard kids education presentation, album (widescreen)</Template>
  <TotalTime>119</TotalTime>
  <Words>955</Words>
  <Application>Microsoft Office PowerPoint</Application>
  <PresentationFormat>Widescreen</PresentationFormat>
  <Paragraphs>63</Paragraphs>
  <Slides>16</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Times New Roman</vt:lpstr>
      <vt:lpstr>Children Friends 16x9</vt:lpstr>
      <vt:lpstr>STEP-PARENT ADOPTIONS IN NEW MEXICO</vt:lpstr>
      <vt:lpstr>Presented by: Ellice Goldstein, Paralegal</vt:lpstr>
      <vt:lpstr>NMSA 32A-5-3 Definitions</vt:lpstr>
      <vt:lpstr>     Pre-Placement Study NMSA 32A-5-14 Post-Placement Report NMSA 32A-5-31 Step-Parent Adoption NMSA 32A-5-32</vt:lpstr>
      <vt:lpstr>Federal Indian Child Welfare Act of 1978</vt:lpstr>
      <vt:lpstr>What needs to go in the Petition?</vt:lpstr>
      <vt:lpstr>Petition; Content</vt:lpstr>
      <vt:lpstr>Petition; Content</vt:lpstr>
      <vt:lpstr>NMSA 32A-5-32 STEPPARENT ADOPTIONS</vt:lpstr>
      <vt:lpstr>NMSA 32A-5-32 STEPPARENT ADOPTIONS</vt:lpstr>
      <vt:lpstr>NMSA 32A-15-14.1 Criminal History Records Check; background checks  </vt:lpstr>
      <vt:lpstr>CYFD Forms</vt:lpstr>
      <vt:lpstr>CYFD Abuse and Neglect Check </vt:lpstr>
      <vt:lpstr>CYFD CRC FORM (CRIMINAL RECORDS CHECK) </vt:lpstr>
      <vt:lpstr>FINAL REPORT OF ADOPTION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Ellice Goldstein</dc:creator>
  <cp:keywords/>
  <cp:lastModifiedBy>Ellice Goldstein</cp:lastModifiedBy>
  <cp:revision>6</cp:revision>
  <dcterms:created xsi:type="dcterms:W3CDTF">2026-04-10T17:25:56Z</dcterms:created>
  <dcterms:modified xsi:type="dcterms:W3CDTF">2026-04-27T20:26:11Z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0x010100AA3F7D94069FF64A86F7DFF56D60E3BE</vt:lpwstr>
  </property>
</Properties>
</file>