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2"/>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70" r:id="rId15"/>
    <p:sldId id="271" r:id="rId16"/>
    <p:sldId id="269" r:id="rId17"/>
    <p:sldId id="284"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5" r:id="rId31"/>
  </p:sld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3099"/>
    <p:restoredTop sz="94610"/>
  </p:normalViewPr>
  <p:slideViewPr>
    <p:cSldViewPr snapToGrid="0" snapToObjects="1">
      <p:cViewPr varScale="1">
        <p:scale>
          <a:sx n="104" d="100"/>
          <a:sy n="104" d="100"/>
        </p:scale>
        <p:origin x="208" y="608"/>
      </p:cViewPr>
      <p:guideLst/>
    </p:cSldViewPr>
  </p:slideViewPr>
  <p:notesTextViewPr>
    <p:cViewPr>
      <p:scale>
        <a:sx n="1" d="1"/>
        <a:sy n="1" d="1"/>
      </p:scale>
      <p:origin x="0" y="0"/>
    </p:cViewPr>
  </p:notesTextViewPr>
  <p:notesViewPr>
    <p:cSldViewPr snapToGrid="0" snapToObjects="1">
      <p:cViewPr varScale="1">
        <p:scale>
          <a:sx n="72" d="100"/>
          <a:sy n="72" d="100"/>
        </p:scale>
        <p:origin x="4016" y="216"/>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362206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0240869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0240869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02408699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02408699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02408699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02408699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02408699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02408699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02408699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02408699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C82E39-965A-2D94-B395-7BC85533AFAB}"/>
            </a:ext>
          </a:extLst>
        </p:cNvPr>
        <p:cNvGrpSpPr/>
        <p:nvPr/>
      </p:nvGrpSpPr>
      <p:grpSpPr>
        <a:xfrm>
          <a:off x="0" y="0"/>
          <a:ext cx="0" cy="0"/>
          <a:chOff x="0" y="0"/>
          <a:chExt cx="0" cy="0"/>
        </a:xfrm>
      </p:grpSpPr>
    </p:spTree>
    <p:extLst>
      <p:ext uri="{BB962C8B-B14F-4D97-AF65-F5344CB8AC3E}">
        <p14:creationId xmlns:p14="http://schemas.microsoft.com/office/powerpoint/2010/main" val="31065612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10.png"/><Relationship Id="rId7" Type="http://schemas.openxmlformats.org/officeDocument/2006/relationships/image" Target="../media/image13.png"/><Relationship Id="rId2" Type="http://schemas.openxmlformats.org/officeDocument/2006/relationships/notesSlide" Target="../notesSlides/notesSlide14.xml"/><Relationship Id="rId1" Type="http://schemas.openxmlformats.org/officeDocument/2006/relationships/slideLayout" Target="../slideLayouts/slideLayout1.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9.png"/></Relationships>
</file>

<file path=ppt/slides/_rels/slide1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9.xml"/><Relationship Id="rId1" Type="http://schemas.openxmlformats.org/officeDocument/2006/relationships/slideLayout" Target="../slideLayouts/slideLayout1.xml"/><Relationship Id="rId5" Type="http://schemas.openxmlformats.org/officeDocument/2006/relationships/image" Target="../media/image14.png"/><Relationship Id="rId4" Type="http://schemas.openxmlformats.org/officeDocument/2006/relationships/image" Target="../media/image9.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8.png"/><Relationship Id="rId7" Type="http://schemas.openxmlformats.org/officeDocument/2006/relationships/image" Target="../media/image7.png"/><Relationship Id="rId2" Type="http://schemas.openxmlformats.org/officeDocument/2006/relationships/notesSlide" Target="../notesSlides/notesSlide22.xml"/><Relationship Id="rId1" Type="http://schemas.openxmlformats.org/officeDocument/2006/relationships/slideLayout" Target="../slideLayouts/slideLayout1.xml"/><Relationship Id="rId6" Type="http://schemas.openxmlformats.org/officeDocument/2006/relationships/image" Target="../media/image9.png"/><Relationship Id="rId5" Type="http://schemas.openxmlformats.org/officeDocument/2006/relationships/image" Target="../media/image11.png"/><Relationship Id="rId4" Type="http://schemas.openxmlformats.org/officeDocument/2006/relationships/image" Target="../media/image10.png"/></Relationships>
</file>

<file path=ppt/slides/_rels/slide23.xml.rels><?xml version="1.0" encoding="UTF-8" standalone="yes"?>
<Relationships xmlns="http://schemas.openxmlformats.org/package/2006/relationships"><Relationship Id="rId3" Type="http://schemas.openxmlformats.org/officeDocument/2006/relationships/image" Target="../media/image12.png"/><Relationship Id="rId7" Type="http://schemas.openxmlformats.org/officeDocument/2006/relationships/image" Target="../media/image17.png"/><Relationship Id="rId2" Type="http://schemas.openxmlformats.org/officeDocument/2006/relationships/notesSlide" Target="../notesSlides/notesSlide23.xml"/><Relationship Id="rId1" Type="http://schemas.openxmlformats.org/officeDocument/2006/relationships/slideLayout" Target="../slideLayouts/slideLayout1.xml"/><Relationship Id="rId6" Type="http://schemas.openxmlformats.org/officeDocument/2006/relationships/image" Target="../media/image16.png"/><Relationship Id="rId5" Type="http://schemas.openxmlformats.org/officeDocument/2006/relationships/image" Target="../media/image7.png"/><Relationship Id="rId4" Type="http://schemas.openxmlformats.org/officeDocument/2006/relationships/image" Target="../media/image15.png"/></Relationships>
</file>

<file path=ppt/slides/_rels/slide24.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8.png"/><Relationship Id="rId7"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E2761"/>
        </a:solidFill>
        <a:effectLst/>
      </p:bgPr>
    </p:bg>
    <p:spTree>
      <p:nvGrpSpPr>
        <p:cNvPr id="1" name=""/>
        <p:cNvGrpSpPr/>
        <p:nvPr/>
      </p:nvGrpSpPr>
      <p:grpSpPr>
        <a:xfrm>
          <a:off x="0" y="0"/>
          <a:ext cx="0" cy="0"/>
          <a:chOff x="0" y="0"/>
          <a:chExt cx="0" cy="0"/>
        </a:xfrm>
      </p:grpSpPr>
      <p:sp>
        <p:nvSpPr>
          <p:cNvPr id="2" name="Shape 0"/>
          <p:cNvSpPr/>
          <p:nvPr/>
        </p:nvSpPr>
        <p:spPr>
          <a:xfrm>
            <a:off x="11780215" y="0"/>
            <a:ext cx="411480" cy="6858000"/>
          </a:xfrm>
          <a:prstGeom prst="rect">
            <a:avLst/>
          </a:prstGeom>
          <a:solidFill>
            <a:srgbClr val="B8853B"/>
          </a:solidFill>
          <a:ln w="12700">
            <a:solidFill>
              <a:srgbClr val="B8853B"/>
            </a:solidFill>
            <a:prstDash val="solid"/>
          </a:ln>
        </p:spPr>
        <p:txBody>
          <a:bodyPr/>
          <a:lstStyle/>
          <a:p>
            <a:endParaRPr lang="en-US"/>
          </a:p>
        </p:txBody>
      </p:sp>
      <p:sp>
        <p:nvSpPr>
          <p:cNvPr id="3" name="Text 1"/>
          <p:cNvSpPr/>
          <p:nvPr/>
        </p:nvSpPr>
        <p:spPr>
          <a:xfrm>
            <a:off x="731520" y="1097280"/>
            <a:ext cx="10058400" cy="457200"/>
          </a:xfrm>
          <a:prstGeom prst="rect">
            <a:avLst/>
          </a:prstGeom>
          <a:noFill/>
          <a:ln/>
        </p:spPr>
        <p:txBody>
          <a:bodyPr wrap="square" lIns="0" tIns="0" rIns="0" bIns="0" rtlCol="0" anchor="ctr"/>
          <a:lstStyle/>
          <a:p>
            <a:pPr marL="0" indent="0">
              <a:buNone/>
            </a:pPr>
            <a:r>
              <a:rPr lang="en-US" sz="1300" b="1" kern="0" spc="800" dirty="0">
                <a:solidFill>
                  <a:srgbClr val="B8853B"/>
                </a:solidFill>
                <a:latin typeface="Calibri" pitchFamily="34" charset="0"/>
                <a:ea typeface="Calibri" pitchFamily="34" charset="-122"/>
                <a:cs typeface="Calibri" pitchFamily="34" charset="-120"/>
              </a:rPr>
              <a:t>CONTINUING LEGAL EDUCATION  •  PARALEGAL TRAINING</a:t>
            </a:r>
            <a:endParaRPr lang="en-US" sz="1300" dirty="0"/>
          </a:p>
        </p:txBody>
      </p:sp>
      <p:sp>
        <p:nvSpPr>
          <p:cNvPr id="4" name="Text 2"/>
          <p:cNvSpPr/>
          <p:nvPr/>
        </p:nvSpPr>
        <p:spPr>
          <a:xfrm>
            <a:off x="731520" y="1828800"/>
            <a:ext cx="10515600" cy="1280160"/>
          </a:xfrm>
          <a:prstGeom prst="rect">
            <a:avLst/>
          </a:prstGeom>
          <a:noFill/>
          <a:ln/>
        </p:spPr>
        <p:txBody>
          <a:bodyPr wrap="square" lIns="0" tIns="0" rIns="0" bIns="0" rtlCol="0" anchor="ctr"/>
          <a:lstStyle/>
          <a:p>
            <a:pPr marL="0" indent="0">
              <a:buNone/>
            </a:pPr>
            <a:r>
              <a:rPr lang="en-US" sz="6000" b="1" dirty="0">
                <a:solidFill>
                  <a:srgbClr val="FFFFFF"/>
                </a:solidFill>
                <a:latin typeface="Georgia" pitchFamily="34" charset="0"/>
                <a:ea typeface="Georgia" pitchFamily="34" charset="-122"/>
                <a:cs typeface="Georgia" pitchFamily="34" charset="-120"/>
              </a:rPr>
              <a:t>Guardians ad Litem</a:t>
            </a:r>
            <a:endParaRPr lang="en-US" sz="6000" dirty="0"/>
          </a:p>
        </p:txBody>
      </p:sp>
      <p:sp>
        <p:nvSpPr>
          <p:cNvPr id="5" name="Text 3"/>
          <p:cNvSpPr/>
          <p:nvPr/>
        </p:nvSpPr>
        <p:spPr>
          <a:xfrm>
            <a:off x="731520" y="2926080"/>
            <a:ext cx="10515600" cy="914400"/>
          </a:xfrm>
          <a:prstGeom prst="rect">
            <a:avLst/>
          </a:prstGeom>
          <a:noFill/>
          <a:ln/>
        </p:spPr>
        <p:txBody>
          <a:bodyPr wrap="square" lIns="0" tIns="0" rIns="0" bIns="0" rtlCol="0" anchor="ctr"/>
          <a:lstStyle/>
          <a:p>
            <a:pPr marL="0" indent="0">
              <a:buNone/>
            </a:pPr>
            <a:r>
              <a:rPr lang="en-US" sz="4400" i="1" dirty="0">
                <a:solidFill>
                  <a:srgbClr val="CADCFC"/>
                </a:solidFill>
                <a:latin typeface="Georgia" pitchFamily="34" charset="0"/>
                <a:ea typeface="Georgia" pitchFamily="34" charset="-122"/>
                <a:cs typeface="Georgia" pitchFamily="34" charset="-120"/>
              </a:rPr>
              <a:t>in New Mexico</a:t>
            </a:r>
            <a:endParaRPr lang="en-US" sz="4400" dirty="0"/>
          </a:p>
        </p:txBody>
      </p:sp>
      <p:sp>
        <p:nvSpPr>
          <p:cNvPr id="6" name="Shape 4"/>
          <p:cNvSpPr/>
          <p:nvPr/>
        </p:nvSpPr>
        <p:spPr>
          <a:xfrm>
            <a:off x="731520" y="4069080"/>
            <a:ext cx="640080" cy="45720"/>
          </a:xfrm>
          <a:prstGeom prst="rect">
            <a:avLst/>
          </a:prstGeom>
          <a:solidFill>
            <a:srgbClr val="B8853B"/>
          </a:solidFill>
          <a:ln w="12700">
            <a:solidFill>
              <a:srgbClr val="B8853B"/>
            </a:solidFill>
            <a:prstDash val="solid"/>
          </a:ln>
        </p:spPr>
        <p:txBody>
          <a:bodyPr/>
          <a:lstStyle/>
          <a:p>
            <a:endParaRPr lang="en-US"/>
          </a:p>
        </p:txBody>
      </p:sp>
      <p:sp>
        <p:nvSpPr>
          <p:cNvPr id="7" name="Text 5"/>
          <p:cNvSpPr/>
          <p:nvPr/>
        </p:nvSpPr>
        <p:spPr>
          <a:xfrm>
            <a:off x="731520" y="4206240"/>
            <a:ext cx="10058400" cy="457200"/>
          </a:xfrm>
          <a:prstGeom prst="rect">
            <a:avLst/>
          </a:prstGeom>
          <a:noFill/>
          <a:ln/>
        </p:spPr>
        <p:txBody>
          <a:bodyPr wrap="square" lIns="0" tIns="0" rIns="0" bIns="0" rtlCol="0" anchor="ctr"/>
          <a:lstStyle/>
          <a:p>
            <a:pPr marL="0" indent="0">
              <a:buNone/>
            </a:pPr>
            <a:r>
              <a:rPr lang="en-US" sz="2000" dirty="0">
                <a:solidFill>
                  <a:srgbClr val="FFFFFF"/>
                </a:solidFill>
                <a:latin typeface="Calibri" pitchFamily="34" charset="0"/>
                <a:ea typeface="Calibri" pitchFamily="34" charset="-122"/>
                <a:cs typeface="Calibri" pitchFamily="34" charset="-120"/>
              </a:rPr>
              <a:t>What every paralegal should know about the three GALs</a:t>
            </a:r>
            <a:endParaRPr lang="en-US" sz="2000" dirty="0"/>
          </a:p>
        </p:txBody>
      </p:sp>
      <p:sp>
        <p:nvSpPr>
          <p:cNvPr id="8" name="Text 6"/>
          <p:cNvSpPr/>
          <p:nvPr/>
        </p:nvSpPr>
        <p:spPr>
          <a:xfrm>
            <a:off x="731520" y="4663440"/>
            <a:ext cx="10058400" cy="411480"/>
          </a:xfrm>
          <a:prstGeom prst="rect">
            <a:avLst/>
          </a:prstGeom>
          <a:noFill/>
          <a:ln/>
        </p:spPr>
        <p:txBody>
          <a:bodyPr wrap="square" lIns="0" tIns="0" rIns="0" bIns="0" rtlCol="0" anchor="ctr"/>
          <a:lstStyle/>
          <a:p>
            <a:pPr marL="0" indent="0">
              <a:buNone/>
            </a:pPr>
            <a:r>
              <a:rPr lang="en-US" sz="1600" i="1" dirty="0">
                <a:solidFill>
                  <a:srgbClr val="CADCFC"/>
                </a:solidFill>
                <a:latin typeface="Calibri" pitchFamily="34" charset="0"/>
                <a:ea typeface="Calibri" pitchFamily="34" charset="-122"/>
                <a:cs typeface="Calibri" pitchFamily="34" charset="-120"/>
              </a:rPr>
              <a:t>Domestic Relations  ·  Children's Court  ·  Determination of Competency</a:t>
            </a:r>
            <a:endParaRPr lang="en-US" sz="1600" dirty="0"/>
          </a:p>
        </p:txBody>
      </p:sp>
      <p:sp>
        <p:nvSpPr>
          <p:cNvPr id="9" name="Text 7"/>
          <p:cNvSpPr/>
          <p:nvPr/>
        </p:nvSpPr>
        <p:spPr>
          <a:xfrm>
            <a:off x="731520" y="6035040"/>
            <a:ext cx="10058400" cy="365760"/>
          </a:xfrm>
          <a:prstGeom prst="rect">
            <a:avLst/>
          </a:prstGeom>
          <a:noFill/>
          <a:ln/>
        </p:spPr>
        <p:txBody>
          <a:bodyPr wrap="square" lIns="0" tIns="0" rIns="0" bIns="0" rtlCol="0" anchor="ctr"/>
          <a:lstStyle/>
          <a:p>
            <a:pPr marL="0" indent="0">
              <a:buNone/>
            </a:pPr>
            <a:r>
              <a:rPr lang="en-US" sz="1300" dirty="0">
                <a:solidFill>
                  <a:srgbClr val="CADCFC"/>
                </a:solidFill>
                <a:latin typeface="Calibri" pitchFamily="34" charset="0"/>
                <a:ea typeface="Calibri" pitchFamily="34" charset="-122"/>
                <a:cs typeface="Calibri" pitchFamily="34" charset="-120"/>
              </a:rPr>
              <a:t>Presented by Deian McBryde, Esq.  |  McBryde Law  |  Saturday CLE</a:t>
            </a:r>
            <a:endParaRPr lang="en-US" sz="13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6F2EA"/>
        </a:solidFill>
        <a:effectLst/>
      </p:bgPr>
    </p:bg>
    <p:spTree>
      <p:nvGrpSpPr>
        <p:cNvPr id="1" name=""/>
        <p:cNvGrpSpPr/>
        <p:nvPr/>
      </p:nvGrpSpPr>
      <p:grpSpPr>
        <a:xfrm>
          <a:off x="0" y="0"/>
          <a:ext cx="0" cy="0"/>
          <a:chOff x="0" y="0"/>
          <a:chExt cx="0" cy="0"/>
        </a:xfrm>
      </p:grpSpPr>
      <p:sp>
        <p:nvSpPr>
          <p:cNvPr id="2" name="Shape 0"/>
          <p:cNvSpPr/>
          <p:nvPr/>
        </p:nvSpPr>
        <p:spPr>
          <a:xfrm>
            <a:off x="0" y="0"/>
            <a:ext cx="228600" cy="6858000"/>
          </a:xfrm>
          <a:prstGeom prst="rect">
            <a:avLst/>
          </a:prstGeom>
          <a:solidFill>
            <a:srgbClr val="B8853B"/>
          </a:solidFill>
          <a:ln w="12700">
            <a:solidFill>
              <a:srgbClr val="B8853B"/>
            </a:solidFill>
            <a:prstDash val="solid"/>
          </a:ln>
        </p:spPr>
        <p:txBody>
          <a:bodyPr/>
          <a:lstStyle/>
          <a:p>
            <a:endParaRPr lang="en-US"/>
          </a:p>
        </p:txBody>
      </p:sp>
      <p:sp>
        <p:nvSpPr>
          <p:cNvPr id="3" name="Text 1"/>
          <p:cNvSpPr/>
          <p:nvPr/>
        </p:nvSpPr>
        <p:spPr>
          <a:xfrm>
            <a:off x="731520" y="777240"/>
            <a:ext cx="10972800" cy="365760"/>
          </a:xfrm>
          <a:prstGeom prst="rect">
            <a:avLst/>
          </a:prstGeom>
          <a:noFill/>
          <a:ln/>
        </p:spPr>
        <p:txBody>
          <a:bodyPr wrap="square" lIns="0" tIns="0" rIns="0" bIns="0" rtlCol="0" anchor="ctr"/>
          <a:lstStyle/>
          <a:p>
            <a:pPr marL="0" indent="0">
              <a:buNone/>
            </a:pPr>
            <a:r>
              <a:rPr lang="en-US" sz="1300" b="1" kern="0" spc="800" dirty="0">
                <a:solidFill>
                  <a:srgbClr val="8C6324"/>
                </a:solidFill>
                <a:latin typeface="Calibri" pitchFamily="34" charset="0"/>
                <a:ea typeface="Calibri" pitchFamily="34" charset="-122"/>
                <a:cs typeface="Calibri" pitchFamily="34" charset="-120"/>
              </a:rPr>
              <a:t>DISCUSS — SMALL GROUPS OR FULL ROOM</a:t>
            </a:r>
            <a:endParaRPr lang="en-US" sz="1300" dirty="0"/>
          </a:p>
        </p:txBody>
      </p:sp>
      <p:sp>
        <p:nvSpPr>
          <p:cNvPr id="4" name="Text 2"/>
          <p:cNvSpPr/>
          <p:nvPr/>
        </p:nvSpPr>
        <p:spPr>
          <a:xfrm>
            <a:off x="731520" y="1188720"/>
            <a:ext cx="10972800" cy="868680"/>
          </a:xfrm>
          <a:prstGeom prst="rect">
            <a:avLst/>
          </a:prstGeom>
          <a:noFill/>
          <a:ln/>
        </p:spPr>
        <p:txBody>
          <a:bodyPr wrap="square" lIns="0" tIns="0" rIns="0" bIns="0" rtlCol="0" anchor="ctr"/>
          <a:lstStyle/>
          <a:p>
            <a:pPr marL="0" indent="0">
              <a:buNone/>
            </a:pPr>
            <a:r>
              <a:rPr lang="en-US" sz="2800" b="1" dirty="0">
                <a:solidFill>
                  <a:srgbClr val="1E2761"/>
                </a:solidFill>
                <a:latin typeface="Georgia" pitchFamily="34" charset="0"/>
                <a:ea typeface="Georgia" pitchFamily="34" charset="-122"/>
                <a:cs typeface="Georgia" pitchFamily="34" charset="-120"/>
              </a:rPr>
              <a:t>Scenario: the GAL wants to talk to the kids' therapist</a:t>
            </a:r>
            <a:endParaRPr lang="en-US" sz="2800" dirty="0"/>
          </a:p>
        </p:txBody>
      </p:sp>
      <p:sp>
        <p:nvSpPr>
          <p:cNvPr id="5" name="Shape 3"/>
          <p:cNvSpPr/>
          <p:nvPr/>
        </p:nvSpPr>
        <p:spPr>
          <a:xfrm>
            <a:off x="731520" y="2286000"/>
            <a:ext cx="10698480" cy="1554480"/>
          </a:xfrm>
          <a:prstGeom prst="rect">
            <a:avLst/>
          </a:prstGeom>
          <a:solidFill>
            <a:srgbClr val="FFFFFF"/>
          </a:solidFill>
          <a:ln w="12700">
            <a:solidFill>
              <a:srgbClr val="D9D9E5"/>
            </a:solidFill>
            <a:prstDash val="solid"/>
          </a:ln>
          <a:effectLst>
            <a:outerShdw blurRad="101600" dist="25400" dir="5400000" algn="bl" rotWithShape="0">
              <a:srgbClr val="000000">
                <a:alpha val="10000"/>
              </a:srgbClr>
            </a:outerShdw>
          </a:effectLst>
        </p:spPr>
        <p:txBody>
          <a:bodyPr/>
          <a:lstStyle/>
          <a:p>
            <a:endParaRPr lang="en-US"/>
          </a:p>
        </p:txBody>
      </p:sp>
      <p:sp>
        <p:nvSpPr>
          <p:cNvPr id="6" name="Text 4"/>
          <p:cNvSpPr/>
          <p:nvPr/>
        </p:nvSpPr>
        <p:spPr>
          <a:xfrm>
            <a:off x="1005840" y="2423160"/>
            <a:ext cx="10149840" cy="1371600"/>
          </a:xfrm>
          <a:prstGeom prst="rect">
            <a:avLst/>
          </a:prstGeom>
          <a:noFill/>
          <a:ln/>
        </p:spPr>
        <p:txBody>
          <a:bodyPr wrap="square" lIns="0" tIns="0" rIns="0" bIns="0" rtlCol="0" anchor="ctr"/>
          <a:lstStyle/>
          <a:p>
            <a:pPr marL="0" indent="0">
              <a:buNone/>
            </a:pPr>
            <a:r>
              <a:rPr lang="en-US" sz="1600" i="1" dirty="0">
                <a:solidFill>
                  <a:srgbClr val="1A1A2E"/>
                </a:solidFill>
                <a:latin typeface="Georgia" pitchFamily="34" charset="0"/>
                <a:ea typeface="Georgia" pitchFamily="34" charset="-122"/>
                <a:cs typeface="Georgia" pitchFamily="34" charset="-120"/>
              </a:rPr>
              <a:t>Mom signs the HIPAA release for the children's therapist. Dad refuses, claiming he has joint legal custody and the GAL needs his consent too. The therapist won't talk to the GAL without both signatures. Trial is in three weeks.</a:t>
            </a:r>
            <a:endParaRPr lang="en-US" sz="1600" dirty="0"/>
          </a:p>
        </p:txBody>
      </p:sp>
      <p:sp>
        <p:nvSpPr>
          <p:cNvPr id="7" name="Text 5"/>
          <p:cNvSpPr/>
          <p:nvPr/>
        </p:nvSpPr>
        <p:spPr>
          <a:xfrm>
            <a:off x="731520" y="4023360"/>
            <a:ext cx="10058400" cy="365760"/>
          </a:xfrm>
          <a:prstGeom prst="rect">
            <a:avLst/>
          </a:prstGeom>
          <a:noFill/>
          <a:ln/>
        </p:spPr>
        <p:txBody>
          <a:bodyPr wrap="square" lIns="0" tIns="0" rIns="0" bIns="0" rtlCol="0" anchor="ctr"/>
          <a:lstStyle/>
          <a:p>
            <a:pPr marL="0" indent="0">
              <a:buNone/>
            </a:pPr>
            <a:r>
              <a:rPr lang="en-US" sz="1300" b="1" kern="0" spc="500" dirty="0">
                <a:solidFill>
                  <a:srgbClr val="8C6324"/>
                </a:solidFill>
                <a:latin typeface="Calibri" pitchFamily="34" charset="0"/>
                <a:ea typeface="Calibri" pitchFamily="34" charset="-122"/>
                <a:cs typeface="Calibri" pitchFamily="34" charset="-120"/>
              </a:rPr>
              <a:t>Talk through:</a:t>
            </a:r>
            <a:endParaRPr lang="en-US" sz="1300" dirty="0"/>
          </a:p>
        </p:txBody>
      </p:sp>
      <p:sp>
        <p:nvSpPr>
          <p:cNvPr id="8" name="Shape 6"/>
          <p:cNvSpPr/>
          <p:nvPr/>
        </p:nvSpPr>
        <p:spPr>
          <a:xfrm>
            <a:off x="914400" y="4489704"/>
            <a:ext cx="256032" cy="256032"/>
          </a:xfrm>
          <a:prstGeom prst="ellipse">
            <a:avLst/>
          </a:prstGeom>
          <a:solidFill>
            <a:srgbClr val="B8853B"/>
          </a:solidFill>
          <a:ln w="12700">
            <a:solidFill>
              <a:srgbClr val="B8853B"/>
            </a:solidFill>
            <a:prstDash val="solid"/>
          </a:ln>
        </p:spPr>
        <p:txBody>
          <a:bodyPr/>
          <a:lstStyle/>
          <a:p>
            <a:endParaRPr lang="en-US"/>
          </a:p>
        </p:txBody>
      </p:sp>
      <p:pic>
        <p:nvPicPr>
          <p:cNvPr id="9" name="Image 0" descr="preencoded.png"/>
          <p:cNvPicPr>
            <a:picLocks noChangeAspect="1"/>
          </p:cNvPicPr>
          <p:nvPr/>
        </p:nvPicPr>
        <p:blipFill>
          <a:blip r:embed="rId3"/>
          <a:stretch>
            <a:fillRect/>
          </a:stretch>
        </p:blipFill>
        <p:spPr>
          <a:xfrm>
            <a:off x="978408" y="4553712"/>
            <a:ext cx="128016" cy="128016"/>
          </a:xfrm>
          <a:prstGeom prst="rect">
            <a:avLst/>
          </a:prstGeom>
        </p:spPr>
      </p:pic>
      <p:sp>
        <p:nvSpPr>
          <p:cNvPr id="10" name="Text 7"/>
          <p:cNvSpPr/>
          <p:nvPr/>
        </p:nvSpPr>
        <p:spPr>
          <a:xfrm>
            <a:off x="1325880" y="4434840"/>
            <a:ext cx="10424160" cy="365760"/>
          </a:xfrm>
          <a:prstGeom prst="rect">
            <a:avLst/>
          </a:prstGeom>
          <a:noFill/>
          <a:ln/>
        </p:spPr>
        <p:txBody>
          <a:bodyPr wrap="square" lIns="0" tIns="0" rIns="0" bIns="0" rtlCol="0" anchor="ctr"/>
          <a:lstStyle/>
          <a:p>
            <a:pPr marL="0" indent="0">
              <a:buNone/>
            </a:pPr>
            <a:r>
              <a:rPr lang="en-US" sz="1300" dirty="0">
                <a:solidFill>
                  <a:srgbClr val="1A1A2E"/>
                </a:solidFill>
                <a:latin typeface="Calibri" pitchFamily="34" charset="0"/>
                <a:ea typeface="Calibri" pitchFamily="34" charset="-122"/>
                <a:cs typeface="Calibri" pitchFamily="34" charset="-120"/>
              </a:rPr>
              <a:t>What does the order of appointment say about the GAL's authority to gather records?</a:t>
            </a:r>
            <a:endParaRPr lang="en-US" sz="1300" dirty="0"/>
          </a:p>
        </p:txBody>
      </p:sp>
      <p:sp>
        <p:nvSpPr>
          <p:cNvPr id="11" name="Shape 8"/>
          <p:cNvSpPr/>
          <p:nvPr/>
        </p:nvSpPr>
        <p:spPr>
          <a:xfrm>
            <a:off x="914400" y="4901184"/>
            <a:ext cx="256032" cy="256032"/>
          </a:xfrm>
          <a:prstGeom prst="ellipse">
            <a:avLst/>
          </a:prstGeom>
          <a:solidFill>
            <a:srgbClr val="B8853B"/>
          </a:solidFill>
          <a:ln w="12700">
            <a:solidFill>
              <a:srgbClr val="B8853B"/>
            </a:solidFill>
            <a:prstDash val="solid"/>
          </a:ln>
        </p:spPr>
        <p:txBody>
          <a:bodyPr/>
          <a:lstStyle/>
          <a:p>
            <a:endParaRPr lang="en-US"/>
          </a:p>
        </p:txBody>
      </p:sp>
      <p:pic>
        <p:nvPicPr>
          <p:cNvPr id="12" name="Image 1" descr="preencoded.png"/>
          <p:cNvPicPr>
            <a:picLocks noChangeAspect="1"/>
          </p:cNvPicPr>
          <p:nvPr/>
        </p:nvPicPr>
        <p:blipFill>
          <a:blip r:embed="rId3"/>
          <a:stretch>
            <a:fillRect/>
          </a:stretch>
        </p:blipFill>
        <p:spPr>
          <a:xfrm>
            <a:off x="978408" y="4965192"/>
            <a:ext cx="128016" cy="128016"/>
          </a:xfrm>
          <a:prstGeom prst="rect">
            <a:avLst/>
          </a:prstGeom>
        </p:spPr>
      </p:pic>
      <p:sp>
        <p:nvSpPr>
          <p:cNvPr id="13" name="Text 9"/>
          <p:cNvSpPr/>
          <p:nvPr/>
        </p:nvSpPr>
        <p:spPr>
          <a:xfrm>
            <a:off x="1325880" y="4846320"/>
            <a:ext cx="10424160" cy="365760"/>
          </a:xfrm>
          <a:prstGeom prst="rect">
            <a:avLst/>
          </a:prstGeom>
          <a:noFill/>
          <a:ln/>
        </p:spPr>
        <p:txBody>
          <a:bodyPr wrap="square" lIns="0" tIns="0" rIns="0" bIns="0" rtlCol="0" anchor="ctr"/>
          <a:lstStyle/>
          <a:p>
            <a:pPr marL="0" indent="0">
              <a:buNone/>
            </a:pPr>
            <a:r>
              <a:rPr lang="en-US" sz="1300" dirty="0">
                <a:solidFill>
                  <a:srgbClr val="1A1A2E"/>
                </a:solidFill>
                <a:latin typeface="Calibri" pitchFamily="34" charset="0"/>
                <a:ea typeface="Calibri" pitchFamily="34" charset="-122"/>
                <a:cs typeface="Calibri" pitchFamily="34" charset="-120"/>
              </a:rPr>
              <a:t>Is the GAL's authority any different from a parent's? (Hint: yes — see the order.)</a:t>
            </a:r>
            <a:endParaRPr lang="en-US" sz="1300" dirty="0"/>
          </a:p>
        </p:txBody>
      </p:sp>
      <p:sp>
        <p:nvSpPr>
          <p:cNvPr id="14" name="Shape 10"/>
          <p:cNvSpPr/>
          <p:nvPr/>
        </p:nvSpPr>
        <p:spPr>
          <a:xfrm>
            <a:off x="914400" y="5312664"/>
            <a:ext cx="256032" cy="256032"/>
          </a:xfrm>
          <a:prstGeom prst="ellipse">
            <a:avLst/>
          </a:prstGeom>
          <a:solidFill>
            <a:srgbClr val="B8853B"/>
          </a:solidFill>
          <a:ln w="12700">
            <a:solidFill>
              <a:srgbClr val="B8853B"/>
            </a:solidFill>
            <a:prstDash val="solid"/>
          </a:ln>
        </p:spPr>
        <p:txBody>
          <a:bodyPr/>
          <a:lstStyle/>
          <a:p>
            <a:endParaRPr lang="en-US"/>
          </a:p>
        </p:txBody>
      </p:sp>
      <p:pic>
        <p:nvPicPr>
          <p:cNvPr id="15" name="Image 2" descr="preencoded.png"/>
          <p:cNvPicPr>
            <a:picLocks noChangeAspect="1"/>
          </p:cNvPicPr>
          <p:nvPr/>
        </p:nvPicPr>
        <p:blipFill>
          <a:blip r:embed="rId3"/>
          <a:stretch>
            <a:fillRect/>
          </a:stretch>
        </p:blipFill>
        <p:spPr>
          <a:xfrm>
            <a:off x="978408" y="5376672"/>
            <a:ext cx="128016" cy="128016"/>
          </a:xfrm>
          <a:prstGeom prst="rect">
            <a:avLst/>
          </a:prstGeom>
        </p:spPr>
      </p:pic>
      <p:sp>
        <p:nvSpPr>
          <p:cNvPr id="16" name="Text 11"/>
          <p:cNvSpPr/>
          <p:nvPr/>
        </p:nvSpPr>
        <p:spPr>
          <a:xfrm>
            <a:off x="1325880" y="5257800"/>
            <a:ext cx="10424160" cy="365760"/>
          </a:xfrm>
          <a:prstGeom prst="rect">
            <a:avLst/>
          </a:prstGeom>
          <a:noFill/>
          <a:ln/>
        </p:spPr>
        <p:txBody>
          <a:bodyPr wrap="square" lIns="0" tIns="0" rIns="0" bIns="0" rtlCol="0" anchor="ctr"/>
          <a:lstStyle/>
          <a:p>
            <a:pPr marL="0" indent="0">
              <a:buNone/>
            </a:pPr>
            <a:r>
              <a:rPr lang="en-US" sz="1300" dirty="0">
                <a:solidFill>
                  <a:srgbClr val="1A1A2E"/>
                </a:solidFill>
                <a:latin typeface="Calibri" pitchFamily="34" charset="0"/>
                <a:ea typeface="Calibri" pitchFamily="34" charset="-122"/>
                <a:cs typeface="Calibri" pitchFamily="34" charset="-120"/>
              </a:rPr>
              <a:t>What's our paralegal play — motion to compel, court order, or amended release?</a:t>
            </a:r>
            <a:endParaRPr lang="en-US" sz="1300" dirty="0"/>
          </a:p>
        </p:txBody>
      </p:sp>
      <p:sp>
        <p:nvSpPr>
          <p:cNvPr id="17" name="Shape 12"/>
          <p:cNvSpPr/>
          <p:nvPr/>
        </p:nvSpPr>
        <p:spPr>
          <a:xfrm>
            <a:off x="914400" y="5724144"/>
            <a:ext cx="256032" cy="256032"/>
          </a:xfrm>
          <a:prstGeom prst="ellipse">
            <a:avLst/>
          </a:prstGeom>
          <a:solidFill>
            <a:srgbClr val="B8853B"/>
          </a:solidFill>
          <a:ln w="12700">
            <a:solidFill>
              <a:srgbClr val="B8853B"/>
            </a:solidFill>
            <a:prstDash val="solid"/>
          </a:ln>
        </p:spPr>
        <p:txBody>
          <a:bodyPr/>
          <a:lstStyle/>
          <a:p>
            <a:endParaRPr lang="en-US"/>
          </a:p>
        </p:txBody>
      </p:sp>
      <p:pic>
        <p:nvPicPr>
          <p:cNvPr id="18" name="Image 3" descr="preencoded.png"/>
          <p:cNvPicPr>
            <a:picLocks noChangeAspect="1"/>
          </p:cNvPicPr>
          <p:nvPr/>
        </p:nvPicPr>
        <p:blipFill>
          <a:blip r:embed="rId3"/>
          <a:stretch>
            <a:fillRect/>
          </a:stretch>
        </p:blipFill>
        <p:spPr>
          <a:xfrm>
            <a:off x="978408" y="5788152"/>
            <a:ext cx="128016" cy="128016"/>
          </a:xfrm>
          <a:prstGeom prst="rect">
            <a:avLst/>
          </a:prstGeom>
        </p:spPr>
      </p:pic>
      <p:sp>
        <p:nvSpPr>
          <p:cNvPr id="19" name="Text 13"/>
          <p:cNvSpPr/>
          <p:nvPr/>
        </p:nvSpPr>
        <p:spPr>
          <a:xfrm>
            <a:off x="1325880" y="5669280"/>
            <a:ext cx="10424160" cy="365760"/>
          </a:xfrm>
          <a:prstGeom prst="rect">
            <a:avLst/>
          </a:prstGeom>
          <a:noFill/>
          <a:ln/>
        </p:spPr>
        <p:txBody>
          <a:bodyPr wrap="square" lIns="0" tIns="0" rIns="0" bIns="0" rtlCol="0" anchor="ctr"/>
          <a:lstStyle/>
          <a:p>
            <a:pPr marL="0" indent="0">
              <a:buNone/>
            </a:pPr>
            <a:r>
              <a:rPr lang="en-US" sz="1300" dirty="0">
                <a:solidFill>
                  <a:srgbClr val="1A1A2E"/>
                </a:solidFill>
                <a:latin typeface="Calibri" pitchFamily="34" charset="0"/>
                <a:ea typeface="Calibri" pitchFamily="34" charset="-122"/>
                <a:cs typeface="Calibri" pitchFamily="34" charset="-120"/>
              </a:rPr>
              <a:t>How do you record the time without inflating fees the parties will fight about?</a:t>
            </a:r>
            <a:endParaRPr lang="en-US" sz="1300" dirty="0"/>
          </a:p>
        </p:txBody>
      </p:sp>
      <p:sp>
        <p:nvSpPr>
          <p:cNvPr id="21" name="Shape 14"/>
          <p:cNvSpPr/>
          <p:nvPr/>
        </p:nvSpPr>
        <p:spPr>
          <a:xfrm>
            <a:off x="0" y="6537960"/>
            <a:ext cx="12191695" cy="320040"/>
          </a:xfrm>
          <a:prstGeom prst="rect">
            <a:avLst/>
          </a:prstGeom>
          <a:solidFill>
            <a:srgbClr val="1E2761"/>
          </a:solidFill>
          <a:ln w="12700">
            <a:solidFill>
              <a:srgbClr val="1E2761"/>
            </a:solidFill>
            <a:prstDash val="solid"/>
          </a:ln>
        </p:spPr>
        <p:txBody>
          <a:bodyPr/>
          <a:lstStyle/>
          <a:p>
            <a:endParaRPr lang="en-US"/>
          </a:p>
        </p:txBody>
      </p:sp>
      <p:sp>
        <p:nvSpPr>
          <p:cNvPr id="22" name="Text 15"/>
          <p:cNvSpPr/>
          <p:nvPr/>
        </p:nvSpPr>
        <p:spPr>
          <a:xfrm>
            <a:off x="457200" y="6565392"/>
            <a:ext cx="7315200" cy="274320"/>
          </a:xfrm>
          <a:prstGeom prst="rect">
            <a:avLst/>
          </a:prstGeom>
          <a:noFill/>
          <a:ln/>
        </p:spPr>
        <p:txBody>
          <a:bodyPr wrap="square" lIns="0" tIns="0" rIns="0" bIns="0" rtlCol="0" anchor="ctr"/>
          <a:lstStyle/>
          <a:p>
            <a:pPr marL="0" indent="0" algn="l">
              <a:buNone/>
            </a:pPr>
            <a:r>
              <a:rPr lang="en-US" sz="1000" dirty="0">
                <a:solidFill>
                  <a:srgbClr val="CADCFC"/>
                </a:solidFill>
                <a:latin typeface="Calibri" pitchFamily="34" charset="0"/>
                <a:ea typeface="Calibri" pitchFamily="34" charset="-122"/>
                <a:cs typeface="Calibri" pitchFamily="34" charset="-120"/>
              </a:rPr>
              <a:t>Guardians ad Litem in New Mexico  |  McBryde Law</a:t>
            </a:r>
            <a:endParaRPr lang="en-US" sz="1000" dirty="0"/>
          </a:p>
        </p:txBody>
      </p:sp>
      <p:sp>
        <p:nvSpPr>
          <p:cNvPr id="23" name="Text 16"/>
          <p:cNvSpPr/>
          <p:nvPr/>
        </p:nvSpPr>
        <p:spPr>
          <a:xfrm>
            <a:off x="10820095" y="6565392"/>
            <a:ext cx="914400" cy="274320"/>
          </a:xfrm>
          <a:prstGeom prst="rect">
            <a:avLst/>
          </a:prstGeom>
          <a:noFill/>
          <a:ln/>
        </p:spPr>
        <p:txBody>
          <a:bodyPr wrap="square" lIns="0" tIns="0" rIns="0" bIns="0" rtlCol="0" anchor="ctr"/>
          <a:lstStyle/>
          <a:p>
            <a:pPr marL="0" indent="0" algn="r">
              <a:buNone/>
            </a:pPr>
            <a:endParaRPr lang="en-US" sz="1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1E2761"/>
        </a:solidFill>
        <a:effectLst/>
      </p:bgPr>
    </p:bg>
    <p:spTree>
      <p:nvGrpSpPr>
        <p:cNvPr id="1" name=""/>
        <p:cNvGrpSpPr/>
        <p:nvPr/>
      </p:nvGrpSpPr>
      <p:grpSpPr>
        <a:xfrm>
          <a:off x="0" y="0"/>
          <a:ext cx="0" cy="0"/>
          <a:chOff x="0" y="0"/>
          <a:chExt cx="0" cy="0"/>
        </a:xfrm>
      </p:grpSpPr>
      <p:sp>
        <p:nvSpPr>
          <p:cNvPr id="2" name="Shape 0"/>
          <p:cNvSpPr/>
          <p:nvPr/>
        </p:nvSpPr>
        <p:spPr>
          <a:xfrm>
            <a:off x="0" y="0"/>
            <a:ext cx="228600" cy="6858000"/>
          </a:xfrm>
          <a:prstGeom prst="rect">
            <a:avLst/>
          </a:prstGeom>
          <a:solidFill>
            <a:srgbClr val="B8853B"/>
          </a:solidFill>
          <a:ln w="12700">
            <a:solidFill>
              <a:srgbClr val="B8853B"/>
            </a:solidFill>
            <a:prstDash val="solid"/>
          </a:ln>
        </p:spPr>
        <p:txBody>
          <a:bodyPr/>
          <a:lstStyle/>
          <a:p>
            <a:endParaRPr lang="en-US"/>
          </a:p>
        </p:txBody>
      </p:sp>
      <p:sp>
        <p:nvSpPr>
          <p:cNvPr id="3" name="Shape 1"/>
          <p:cNvSpPr/>
          <p:nvPr/>
        </p:nvSpPr>
        <p:spPr>
          <a:xfrm>
            <a:off x="914400" y="2194560"/>
            <a:ext cx="1463040" cy="1463040"/>
          </a:xfrm>
          <a:prstGeom prst="ellipse">
            <a:avLst/>
          </a:prstGeom>
          <a:solidFill>
            <a:srgbClr val="B8853B"/>
          </a:solidFill>
          <a:ln w="12700">
            <a:solidFill>
              <a:srgbClr val="B8853B"/>
            </a:solidFill>
            <a:prstDash val="solid"/>
          </a:ln>
        </p:spPr>
        <p:txBody>
          <a:bodyPr/>
          <a:lstStyle/>
          <a:p>
            <a:endParaRPr lang="en-US"/>
          </a:p>
        </p:txBody>
      </p:sp>
      <p:pic>
        <p:nvPicPr>
          <p:cNvPr id="4" name="Image 0" descr="preencoded.png"/>
          <p:cNvPicPr>
            <a:picLocks noChangeAspect="1"/>
          </p:cNvPicPr>
          <p:nvPr/>
        </p:nvPicPr>
        <p:blipFill>
          <a:blip r:embed="rId3"/>
          <a:stretch>
            <a:fillRect/>
          </a:stretch>
        </p:blipFill>
        <p:spPr>
          <a:xfrm>
            <a:off x="1207008" y="2487168"/>
            <a:ext cx="877824" cy="877824"/>
          </a:xfrm>
          <a:prstGeom prst="rect">
            <a:avLst/>
          </a:prstGeom>
        </p:spPr>
      </p:pic>
      <p:sp>
        <p:nvSpPr>
          <p:cNvPr id="5" name="Text 2"/>
          <p:cNvSpPr/>
          <p:nvPr/>
        </p:nvSpPr>
        <p:spPr>
          <a:xfrm>
            <a:off x="2743200" y="2286000"/>
            <a:ext cx="8229600" cy="411480"/>
          </a:xfrm>
          <a:prstGeom prst="rect">
            <a:avLst/>
          </a:prstGeom>
          <a:noFill/>
          <a:ln/>
        </p:spPr>
        <p:txBody>
          <a:bodyPr wrap="square" lIns="0" tIns="0" rIns="0" bIns="0" rtlCol="0" anchor="ctr"/>
          <a:lstStyle/>
          <a:p>
            <a:pPr marL="0" indent="0">
              <a:buNone/>
            </a:pPr>
            <a:r>
              <a:rPr lang="en-US" sz="1400" b="1" kern="0" spc="800" dirty="0">
                <a:solidFill>
                  <a:srgbClr val="CADCFC"/>
                </a:solidFill>
                <a:latin typeface="Calibri" pitchFamily="34" charset="0"/>
                <a:ea typeface="Calibri" pitchFamily="34" charset="-122"/>
                <a:cs typeface="Calibri" pitchFamily="34" charset="-120"/>
              </a:rPr>
              <a:t>PART II</a:t>
            </a:r>
            <a:endParaRPr lang="en-US" sz="1400" dirty="0"/>
          </a:p>
        </p:txBody>
      </p:sp>
      <p:sp>
        <p:nvSpPr>
          <p:cNvPr id="6" name="Text 3"/>
          <p:cNvSpPr/>
          <p:nvPr/>
        </p:nvSpPr>
        <p:spPr>
          <a:xfrm>
            <a:off x="2743200" y="2697480"/>
            <a:ext cx="8229600" cy="1097280"/>
          </a:xfrm>
          <a:prstGeom prst="rect">
            <a:avLst/>
          </a:prstGeom>
          <a:noFill/>
          <a:ln/>
        </p:spPr>
        <p:txBody>
          <a:bodyPr wrap="square" lIns="0" tIns="0" rIns="0" bIns="0" rtlCol="0" anchor="ctr"/>
          <a:lstStyle/>
          <a:p>
            <a:pPr marL="0" indent="0">
              <a:buNone/>
            </a:pPr>
            <a:r>
              <a:rPr lang="en-US" sz="4400" b="1" dirty="0">
                <a:solidFill>
                  <a:srgbClr val="FFFFFF"/>
                </a:solidFill>
                <a:latin typeface="Georgia" pitchFamily="34" charset="0"/>
                <a:ea typeface="Georgia" pitchFamily="34" charset="-122"/>
                <a:cs typeface="Georgia" pitchFamily="34" charset="-120"/>
              </a:rPr>
              <a:t>Children's Court GALs</a:t>
            </a:r>
            <a:endParaRPr lang="en-US" sz="4400" dirty="0"/>
          </a:p>
        </p:txBody>
      </p:sp>
      <p:sp>
        <p:nvSpPr>
          <p:cNvPr id="7" name="Text 4"/>
          <p:cNvSpPr/>
          <p:nvPr/>
        </p:nvSpPr>
        <p:spPr>
          <a:xfrm>
            <a:off x="2743200" y="3794760"/>
            <a:ext cx="8229600" cy="731520"/>
          </a:xfrm>
          <a:prstGeom prst="rect">
            <a:avLst/>
          </a:prstGeom>
          <a:noFill/>
          <a:ln/>
        </p:spPr>
        <p:txBody>
          <a:bodyPr wrap="square" lIns="0" tIns="0" rIns="0" bIns="0" rtlCol="0" anchor="ctr"/>
          <a:lstStyle/>
          <a:p>
            <a:pPr marL="0" indent="0">
              <a:buNone/>
            </a:pPr>
            <a:r>
              <a:rPr lang="en-US" sz="1800" i="1" dirty="0">
                <a:solidFill>
                  <a:srgbClr val="CADCFC"/>
                </a:solidFill>
                <a:latin typeface="Calibri" pitchFamily="34" charset="0"/>
                <a:ea typeface="Calibri" pitchFamily="34" charset="-122"/>
                <a:cs typeface="Calibri" pitchFamily="34" charset="-120"/>
              </a:rPr>
              <a:t>NMSA 32A-1-7  ·  NMSA 32A-4-10  ·  Rule 10-101 NMRA et seq.</a:t>
            </a:r>
            <a:endParaRPr lang="en-US" sz="1800" dirty="0"/>
          </a:p>
        </p:txBody>
      </p:sp>
      <p:sp>
        <p:nvSpPr>
          <p:cNvPr id="9" name="Shape 5"/>
          <p:cNvSpPr/>
          <p:nvPr/>
        </p:nvSpPr>
        <p:spPr>
          <a:xfrm>
            <a:off x="0" y="6537960"/>
            <a:ext cx="12191695" cy="320040"/>
          </a:xfrm>
          <a:prstGeom prst="rect">
            <a:avLst/>
          </a:prstGeom>
          <a:solidFill>
            <a:srgbClr val="1E2761"/>
          </a:solidFill>
          <a:ln w="12700">
            <a:solidFill>
              <a:srgbClr val="1E2761"/>
            </a:solidFill>
            <a:prstDash val="solid"/>
          </a:ln>
        </p:spPr>
        <p:txBody>
          <a:bodyPr/>
          <a:lstStyle/>
          <a:p>
            <a:endParaRPr lang="en-US"/>
          </a:p>
        </p:txBody>
      </p:sp>
      <p:sp>
        <p:nvSpPr>
          <p:cNvPr id="10" name="Text 6"/>
          <p:cNvSpPr/>
          <p:nvPr/>
        </p:nvSpPr>
        <p:spPr>
          <a:xfrm>
            <a:off x="457200" y="6565392"/>
            <a:ext cx="7315200" cy="274320"/>
          </a:xfrm>
          <a:prstGeom prst="rect">
            <a:avLst/>
          </a:prstGeom>
          <a:noFill/>
          <a:ln/>
        </p:spPr>
        <p:txBody>
          <a:bodyPr wrap="square" lIns="0" tIns="0" rIns="0" bIns="0" rtlCol="0" anchor="ctr"/>
          <a:lstStyle/>
          <a:p>
            <a:pPr marL="0" indent="0" algn="l">
              <a:buNone/>
            </a:pPr>
            <a:r>
              <a:rPr lang="en-US" sz="1000" dirty="0">
                <a:solidFill>
                  <a:srgbClr val="CADCFC"/>
                </a:solidFill>
                <a:latin typeface="Calibri" pitchFamily="34" charset="0"/>
                <a:ea typeface="Calibri" pitchFamily="34" charset="-122"/>
                <a:cs typeface="Calibri" pitchFamily="34" charset="-120"/>
              </a:rPr>
              <a:t>Guardians ad Litem in New Mexico  |  McBryde Law</a:t>
            </a:r>
            <a:endParaRPr lang="en-US" sz="1000" dirty="0"/>
          </a:p>
        </p:txBody>
      </p:sp>
      <p:sp>
        <p:nvSpPr>
          <p:cNvPr id="11" name="Text 7"/>
          <p:cNvSpPr/>
          <p:nvPr/>
        </p:nvSpPr>
        <p:spPr>
          <a:xfrm>
            <a:off x="10820095" y="6565392"/>
            <a:ext cx="914400" cy="274320"/>
          </a:xfrm>
          <a:prstGeom prst="rect">
            <a:avLst/>
          </a:prstGeom>
          <a:noFill/>
          <a:ln/>
        </p:spPr>
        <p:txBody>
          <a:bodyPr wrap="square" lIns="0" tIns="0" rIns="0" bIns="0" rtlCol="0" anchor="ctr"/>
          <a:lstStyle/>
          <a:p>
            <a:pPr marL="0" indent="0" algn="r">
              <a:buNone/>
            </a:pPr>
            <a:endParaRPr lang="en-US" sz="1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2191695" cy="164592"/>
          </a:xfrm>
          <a:prstGeom prst="rect">
            <a:avLst/>
          </a:prstGeom>
          <a:solidFill>
            <a:srgbClr val="B8853B"/>
          </a:solidFill>
          <a:ln w="12700">
            <a:solidFill>
              <a:srgbClr val="B8853B"/>
            </a:solidFill>
            <a:prstDash val="solid"/>
          </a:ln>
        </p:spPr>
        <p:txBody>
          <a:bodyPr/>
          <a:lstStyle/>
          <a:p>
            <a:endParaRPr lang="en-US"/>
          </a:p>
        </p:txBody>
      </p:sp>
      <p:sp>
        <p:nvSpPr>
          <p:cNvPr id="3" name="Text 1"/>
          <p:cNvSpPr/>
          <p:nvPr/>
        </p:nvSpPr>
        <p:spPr>
          <a:xfrm>
            <a:off x="548640" y="320040"/>
            <a:ext cx="10972800" cy="320040"/>
          </a:xfrm>
          <a:prstGeom prst="rect">
            <a:avLst/>
          </a:prstGeom>
          <a:noFill/>
          <a:ln/>
        </p:spPr>
        <p:txBody>
          <a:bodyPr wrap="square" lIns="0" tIns="0" rIns="0" bIns="0" rtlCol="0" anchor="ctr"/>
          <a:lstStyle/>
          <a:p>
            <a:pPr marL="0" indent="0">
              <a:buNone/>
            </a:pPr>
            <a:r>
              <a:rPr lang="en-US" sz="1200" b="1" kern="0" spc="600" dirty="0">
                <a:solidFill>
                  <a:srgbClr val="B8853B"/>
                </a:solidFill>
                <a:latin typeface="Calibri" pitchFamily="34" charset="0"/>
                <a:ea typeface="Calibri" pitchFamily="34" charset="-122"/>
                <a:cs typeface="Calibri" pitchFamily="34" charset="-120"/>
              </a:rPr>
              <a:t>PART II  ·  CHILDREN'S COURT</a:t>
            </a:r>
            <a:endParaRPr lang="en-US" sz="1200" dirty="0"/>
          </a:p>
        </p:txBody>
      </p:sp>
      <p:sp>
        <p:nvSpPr>
          <p:cNvPr id="4" name="Text 2"/>
          <p:cNvSpPr/>
          <p:nvPr/>
        </p:nvSpPr>
        <p:spPr>
          <a:xfrm>
            <a:off x="548640" y="640080"/>
            <a:ext cx="10972800" cy="914400"/>
          </a:xfrm>
          <a:prstGeom prst="rect">
            <a:avLst/>
          </a:prstGeom>
          <a:noFill/>
          <a:ln/>
        </p:spPr>
        <p:txBody>
          <a:bodyPr wrap="square" lIns="0" tIns="0" rIns="0" bIns="0" rtlCol="0" anchor="ctr"/>
          <a:lstStyle/>
          <a:p>
            <a:pPr marL="0" indent="0">
              <a:buNone/>
            </a:pPr>
            <a:r>
              <a:rPr lang="en-US" sz="3000" b="1" dirty="0">
                <a:solidFill>
                  <a:srgbClr val="1E2761"/>
                </a:solidFill>
                <a:latin typeface="Georgia" pitchFamily="34" charset="0"/>
                <a:ea typeface="Georgia" pitchFamily="34" charset="-122"/>
                <a:cs typeface="Georgia" pitchFamily="34" charset="-120"/>
              </a:rPr>
              <a:t>GAL or Youth Attorney? It's the child's age.</a:t>
            </a:r>
            <a:endParaRPr lang="en-US" sz="3000" dirty="0"/>
          </a:p>
        </p:txBody>
      </p:sp>
      <p:sp>
        <p:nvSpPr>
          <p:cNvPr id="5" name="Text 3"/>
          <p:cNvSpPr/>
          <p:nvPr/>
        </p:nvSpPr>
        <p:spPr>
          <a:xfrm>
            <a:off x="548640" y="1783080"/>
            <a:ext cx="10972800" cy="365760"/>
          </a:xfrm>
          <a:prstGeom prst="rect">
            <a:avLst/>
          </a:prstGeom>
          <a:noFill/>
          <a:ln/>
        </p:spPr>
        <p:txBody>
          <a:bodyPr wrap="square" lIns="0" tIns="0" rIns="0" bIns="0" rtlCol="0" anchor="ctr"/>
          <a:lstStyle/>
          <a:p>
            <a:pPr marL="0" indent="0">
              <a:buNone/>
            </a:pPr>
            <a:r>
              <a:rPr lang="en-US" sz="1200" b="1" kern="0" spc="600" dirty="0">
                <a:solidFill>
                  <a:srgbClr val="8C6324"/>
                </a:solidFill>
                <a:latin typeface="Calibri" pitchFamily="34" charset="0"/>
                <a:ea typeface="Calibri" pitchFamily="34" charset="-122"/>
                <a:cs typeface="Calibri" pitchFamily="34" charset="-120"/>
              </a:rPr>
              <a:t>THE AGE LINE</a:t>
            </a:r>
            <a:endParaRPr lang="en-US" sz="1200" dirty="0"/>
          </a:p>
        </p:txBody>
      </p:sp>
      <p:sp>
        <p:nvSpPr>
          <p:cNvPr id="6" name="Shape 4"/>
          <p:cNvSpPr/>
          <p:nvPr/>
        </p:nvSpPr>
        <p:spPr>
          <a:xfrm>
            <a:off x="548640" y="2240280"/>
            <a:ext cx="5486400" cy="502920"/>
          </a:xfrm>
          <a:prstGeom prst="rect">
            <a:avLst/>
          </a:prstGeom>
          <a:solidFill>
            <a:srgbClr val="1E2761"/>
          </a:solidFill>
          <a:ln w="12700">
            <a:solidFill>
              <a:srgbClr val="1E2761"/>
            </a:solidFill>
            <a:prstDash val="solid"/>
          </a:ln>
        </p:spPr>
        <p:txBody>
          <a:bodyPr/>
          <a:lstStyle/>
          <a:p>
            <a:endParaRPr lang="en-US"/>
          </a:p>
        </p:txBody>
      </p:sp>
      <p:sp>
        <p:nvSpPr>
          <p:cNvPr id="7" name="Shape 5"/>
          <p:cNvSpPr/>
          <p:nvPr/>
        </p:nvSpPr>
        <p:spPr>
          <a:xfrm>
            <a:off x="6035040" y="2240280"/>
            <a:ext cx="5623560" cy="502920"/>
          </a:xfrm>
          <a:prstGeom prst="rect">
            <a:avLst/>
          </a:prstGeom>
          <a:solidFill>
            <a:srgbClr val="B8853B"/>
          </a:solidFill>
          <a:ln w="12700">
            <a:solidFill>
              <a:srgbClr val="B8853B"/>
            </a:solidFill>
            <a:prstDash val="solid"/>
          </a:ln>
        </p:spPr>
        <p:txBody>
          <a:bodyPr/>
          <a:lstStyle/>
          <a:p>
            <a:endParaRPr lang="en-US"/>
          </a:p>
        </p:txBody>
      </p:sp>
      <p:sp>
        <p:nvSpPr>
          <p:cNvPr id="8" name="Shape 6"/>
          <p:cNvSpPr/>
          <p:nvPr/>
        </p:nvSpPr>
        <p:spPr>
          <a:xfrm>
            <a:off x="5897880" y="2075688"/>
            <a:ext cx="822960" cy="822960"/>
          </a:xfrm>
          <a:prstGeom prst="ellipse">
            <a:avLst/>
          </a:prstGeom>
          <a:solidFill>
            <a:srgbClr val="FFFFFF"/>
          </a:solidFill>
          <a:ln w="25400">
            <a:solidFill>
              <a:srgbClr val="1E2761"/>
            </a:solidFill>
            <a:prstDash val="solid"/>
          </a:ln>
        </p:spPr>
        <p:txBody>
          <a:bodyPr/>
          <a:lstStyle/>
          <a:p>
            <a:endParaRPr lang="en-US"/>
          </a:p>
        </p:txBody>
      </p:sp>
      <p:sp>
        <p:nvSpPr>
          <p:cNvPr id="9" name="Text 7"/>
          <p:cNvSpPr/>
          <p:nvPr/>
        </p:nvSpPr>
        <p:spPr>
          <a:xfrm>
            <a:off x="5897880" y="2084832"/>
            <a:ext cx="822960" cy="822960"/>
          </a:xfrm>
          <a:prstGeom prst="rect">
            <a:avLst/>
          </a:prstGeom>
          <a:noFill/>
          <a:ln/>
        </p:spPr>
        <p:txBody>
          <a:bodyPr wrap="square" lIns="0" tIns="0" rIns="0" bIns="0" rtlCol="0" anchor="ctr"/>
          <a:lstStyle/>
          <a:p>
            <a:pPr marL="0" indent="0" algn="ctr">
              <a:buNone/>
            </a:pPr>
            <a:r>
              <a:rPr lang="en-US" sz="2200" b="1" dirty="0">
                <a:solidFill>
                  <a:srgbClr val="1E2761"/>
                </a:solidFill>
                <a:latin typeface="Georgia" pitchFamily="34" charset="0"/>
                <a:ea typeface="Georgia" pitchFamily="34" charset="-122"/>
                <a:cs typeface="Georgia" pitchFamily="34" charset="-120"/>
              </a:rPr>
              <a:t>14</a:t>
            </a:r>
            <a:endParaRPr lang="en-US" sz="2200" dirty="0"/>
          </a:p>
        </p:txBody>
      </p:sp>
      <p:sp>
        <p:nvSpPr>
          <p:cNvPr id="10" name="Text 8"/>
          <p:cNvSpPr/>
          <p:nvPr/>
        </p:nvSpPr>
        <p:spPr>
          <a:xfrm>
            <a:off x="548640" y="2331720"/>
            <a:ext cx="5212080" cy="365760"/>
          </a:xfrm>
          <a:prstGeom prst="rect">
            <a:avLst/>
          </a:prstGeom>
          <a:noFill/>
          <a:ln/>
        </p:spPr>
        <p:txBody>
          <a:bodyPr wrap="square" lIns="762" tIns="762" rIns="762" bIns="762" rtlCol="0" anchor="ctr"/>
          <a:lstStyle/>
          <a:p>
            <a:pPr marL="0" indent="0" algn="l">
              <a:buNone/>
            </a:pPr>
            <a:r>
              <a:rPr lang="en-US" sz="1400" b="1" dirty="0">
                <a:solidFill>
                  <a:srgbClr val="FFFFFF"/>
                </a:solidFill>
                <a:latin typeface="Calibri" pitchFamily="34" charset="0"/>
                <a:ea typeface="Calibri" pitchFamily="34" charset="-122"/>
                <a:cs typeface="Calibri" pitchFamily="34" charset="-120"/>
              </a:rPr>
              <a:t>Under 14: Guardian ad Litem</a:t>
            </a:r>
            <a:endParaRPr lang="en-US" sz="1400" dirty="0"/>
          </a:p>
        </p:txBody>
      </p:sp>
      <p:sp>
        <p:nvSpPr>
          <p:cNvPr id="11" name="Text 9"/>
          <p:cNvSpPr/>
          <p:nvPr/>
        </p:nvSpPr>
        <p:spPr>
          <a:xfrm>
            <a:off x="6263640" y="2331720"/>
            <a:ext cx="5349240" cy="365760"/>
          </a:xfrm>
          <a:prstGeom prst="rect">
            <a:avLst/>
          </a:prstGeom>
          <a:noFill/>
          <a:ln/>
        </p:spPr>
        <p:txBody>
          <a:bodyPr wrap="square" lIns="762" tIns="762" rIns="762" bIns="762" rtlCol="0" anchor="ctr"/>
          <a:lstStyle/>
          <a:p>
            <a:pPr marL="0" indent="0" algn="r">
              <a:buNone/>
            </a:pPr>
            <a:r>
              <a:rPr lang="en-US" sz="1400" b="1" dirty="0">
                <a:solidFill>
                  <a:srgbClr val="FFFFFF"/>
                </a:solidFill>
                <a:latin typeface="Calibri" pitchFamily="34" charset="0"/>
                <a:ea typeface="Calibri" pitchFamily="34" charset="-122"/>
                <a:cs typeface="Calibri" pitchFamily="34" charset="-120"/>
              </a:rPr>
              <a:t>14 and older: Youth Attorney</a:t>
            </a:r>
            <a:endParaRPr lang="en-US" sz="1400" dirty="0"/>
          </a:p>
        </p:txBody>
      </p:sp>
      <p:sp>
        <p:nvSpPr>
          <p:cNvPr id="12" name="Shape 10"/>
          <p:cNvSpPr/>
          <p:nvPr/>
        </p:nvSpPr>
        <p:spPr>
          <a:xfrm>
            <a:off x="548640" y="3291840"/>
            <a:ext cx="5486400" cy="2926080"/>
          </a:xfrm>
          <a:prstGeom prst="rect">
            <a:avLst/>
          </a:prstGeom>
          <a:solidFill>
            <a:srgbClr val="FFFFFF"/>
          </a:solidFill>
          <a:ln w="12700">
            <a:solidFill>
              <a:srgbClr val="D9D9E5"/>
            </a:solidFill>
            <a:prstDash val="solid"/>
          </a:ln>
          <a:effectLst>
            <a:outerShdw blurRad="101600" dist="25400" dir="5400000" algn="bl" rotWithShape="0">
              <a:srgbClr val="000000">
                <a:alpha val="10000"/>
              </a:srgbClr>
            </a:outerShdw>
          </a:effectLst>
        </p:spPr>
        <p:txBody>
          <a:bodyPr/>
          <a:lstStyle/>
          <a:p>
            <a:endParaRPr lang="en-US"/>
          </a:p>
        </p:txBody>
      </p:sp>
      <p:sp>
        <p:nvSpPr>
          <p:cNvPr id="13" name="Shape 11"/>
          <p:cNvSpPr/>
          <p:nvPr/>
        </p:nvSpPr>
        <p:spPr>
          <a:xfrm>
            <a:off x="548640" y="3291840"/>
            <a:ext cx="109728" cy="2926080"/>
          </a:xfrm>
          <a:prstGeom prst="rect">
            <a:avLst/>
          </a:prstGeom>
          <a:solidFill>
            <a:srgbClr val="1E2761"/>
          </a:solidFill>
          <a:ln w="12700">
            <a:solidFill>
              <a:srgbClr val="1E2761"/>
            </a:solidFill>
            <a:prstDash val="solid"/>
          </a:ln>
        </p:spPr>
        <p:txBody>
          <a:bodyPr/>
          <a:lstStyle/>
          <a:p>
            <a:endParaRPr lang="en-US"/>
          </a:p>
        </p:txBody>
      </p:sp>
      <p:sp>
        <p:nvSpPr>
          <p:cNvPr id="14" name="Text 12"/>
          <p:cNvSpPr/>
          <p:nvPr/>
        </p:nvSpPr>
        <p:spPr>
          <a:xfrm>
            <a:off x="777240" y="3474720"/>
            <a:ext cx="5120640" cy="457200"/>
          </a:xfrm>
          <a:prstGeom prst="rect">
            <a:avLst/>
          </a:prstGeom>
          <a:noFill/>
          <a:ln/>
        </p:spPr>
        <p:txBody>
          <a:bodyPr wrap="square" lIns="0" tIns="0" rIns="0" bIns="0" rtlCol="0" anchor="ctr"/>
          <a:lstStyle/>
          <a:p>
            <a:pPr marL="0" indent="0">
              <a:buNone/>
            </a:pPr>
            <a:r>
              <a:rPr lang="en-US" sz="1700" b="1" dirty="0">
                <a:solidFill>
                  <a:srgbClr val="1E2761"/>
                </a:solidFill>
                <a:latin typeface="Georgia" pitchFamily="34" charset="0"/>
                <a:ea typeface="Georgia" pitchFamily="34" charset="-122"/>
                <a:cs typeface="Georgia" pitchFamily="34" charset="-120"/>
              </a:rPr>
              <a:t>Guardian ad Litem (under 14)</a:t>
            </a:r>
            <a:endParaRPr lang="en-US" sz="1700" dirty="0"/>
          </a:p>
        </p:txBody>
      </p:sp>
      <p:sp>
        <p:nvSpPr>
          <p:cNvPr id="15" name="Text 13"/>
          <p:cNvSpPr/>
          <p:nvPr/>
        </p:nvSpPr>
        <p:spPr>
          <a:xfrm>
            <a:off x="777240" y="3931920"/>
            <a:ext cx="5074920" cy="2148840"/>
          </a:xfrm>
          <a:prstGeom prst="rect">
            <a:avLst/>
          </a:prstGeom>
          <a:noFill/>
          <a:ln/>
        </p:spPr>
        <p:txBody>
          <a:bodyPr wrap="square" lIns="0" tIns="0" rIns="0" bIns="0" rtlCol="0" anchor="t"/>
          <a:lstStyle/>
          <a:p>
            <a:pPr marL="342900" indent="-342900">
              <a:spcAft>
                <a:spcPts val="400"/>
              </a:spcAft>
              <a:buSzPct val="100000"/>
              <a:buChar char="•"/>
            </a:pPr>
            <a:r>
              <a:rPr lang="en-US" sz="1150" b="1" dirty="0">
                <a:solidFill>
                  <a:srgbClr val="1A1A2E"/>
                </a:solidFill>
                <a:latin typeface="Calibri" pitchFamily="34" charset="0"/>
                <a:ea typeface="Calibri" pitchFamily="34" charset="-122"/>
                <a:cs typeface="Calibri" pitchFamily="34" charset="-120"/>
              </a:rPr>
              <a:t>Hybrid role.</a:t>
            </a:r>
            <a:endParaRPr lang="en-US" sz="1150" dirty="0"/>
          </a:p>
          <a:p>
            <a:pPr marL="0" indent="0">
              <a:spcAft>
                <a:spcPts val="400"/>
              </a:spcAft>
              <a:buNone/>
            </a:pPr>
            <a:r>
              <a:rPr lang="en-US" sz="1150" dirty="0">
                <a:solidFill>
                  <a:srgbClr val="1A1A2E"/>
                </a:solidFill>
                <a:latin typeface="Calibri" pitchFamily="34" charset="0"/>
                <a:ea typeface="Calibri" pitchFamily="34" charset="-122"/>
                <a:cs typeface="Calibri" pitchFamily="34" charset="-120"/>
              </a:rPr>
              <a:t> Represents the child's best interests AND conveys the child's declared position to the court.</a:t>
            </a:r>
            <a:endParaRPr lang="en-US" sz="1150" dirty="0"/>
          </a:p>
          <a:p>
            <a:pPr marL="342900" indent="-342900">
              <a:spcAft>
                <a:spcPts val="400"/>
              </a:spcAft>
              <a:buSzPct val="100000"/>
              <a:buChar char="•"/>
            </a:pPr>
            <a:r>
              <a:rPr lang="en-US" sz="1150" b="1" dirty="0">
                <a:solidFill>
                  <a:srgbClr val="1A1A2E"/>
                </a:solidFill>
                <a:latin typeface="Calibri" pitchFamily="34" charset="0"/>
                <a:ea typeface="Calibri" pitchFamily="34" charset="-122"/>
                <a:cs typeface="Calibri" pitchFamily="34" charset="-120"/>
              </a:rPr>
              <a:t>Statutory duties — NMSA 32A-1-7:</a:t>
            </a:r>
            <a:endParaRPr lang="en-US" sz="1150" dirty="0"/>
          </a:p>
          <a:p>
            <a:pPr marL="0" indent="0">
              <a:spcAft>
                <a:spcPts val="400"/>
              </a:spcAft>
              <a:buNone/>
            </a:pPr>
            <a:r>
              <a:rPr lang="en-US" sz="1150" dirty="0">
                <a:solidFill>
                  <a:srgbClr val="1A1A2E"/>
                </a:solidFill>
                <a:latin typeface="Calibri" pitchFamily="34" charset="0"/>
                <a:ea typeface="Calibri" pitchFamily="34" charset="-122"/>
                <a:cs typeface="Calibri" pitchFamily="34" charset="-120"/>
              </a:rPr>
              <a:t> Meet with the child before each hearing; communicate with the child's providers; review medical and psychological reports; contact the child before and after placement changes.</a:t>
            </a:r>
            <a:endParaRPr lang="en-US" sz="1150" dirty="0"/>
          </a:p>
          <a:p>
            <a:pPr marL="342900" indent="-342900">
              <a:spcAft>
                <a:spcPts val="400"/>
              </a:spcAft>
              <a:buSzPct val="100000"/>
              <a:buChar char="•"/>
            </a:pPr>
            <a:r>
              <a:rPr lang="en-US" sz="1150" b="1" dirty="0">
                <a:solidFill>
                  <a:srgbClr val="1A1A2E"/>
                </a:solidFill>
                <a:latin typeface="Calibri" pitchFamily="34" charset="0"/>
                <a:ea typeface="Calibri" pitchFamily="34" charset="-122"/>
                <a:cs typeface="Calibri" pitchFamily="34" charset="-120"/>
              </a:rPr>
              <a:t>No conflict.</a:t>
            </a:r>
            <a:endParaRPr lang="en-US" sz="1150" dirty="0"/>
          </a:p>
          <a:p>
            <a:pPr marL="0" indent="0">
              <a:spcAft>
                <a:spcPts val="400"/>
              </a:spcAft>
              <a:buNone/>
            </a:pPr>
            <a:r>
              <a:rPr lang="en-US" sz="1150" dirty="0">
                <a:solidFill>
                  <a:srgbClr val="1A1A2E"/>
                </a:solidFill>
                <a:latin typeface="Calibri" pitchFamily="34" charset="0"/>
                <a:ea typeface="Calibri" pitchFamily="34" charset="-122"/>
                <a:cs typeface="Calibri" pitchFamily="34" charset="-120"/>
              </a:rPr>
              <a:t> Cannot serve as both delinquency attorney and GAL for the same child.</a:t>
            </a:r>
            <a:endParaRPr lang="en-US" sz="1150" dirty="0"/>
          </a:p>
        </p:txBody>
      </p:sp>
      <p:sp>
        <p:nvSpPr>
          <p:cNvPr id="16" name="Shape 14"/>
          <p:cNvSpPr/>
          <p:nvPr/>
        </p:nvSpPr>
        <p:spPr>
          <a:xfrm>
            <a:off x="6263640" y="3291840"/>
            <a:ext cx="5349240" cy="2926080"/>
          </a:xfrm>
          <a:prstGeom prst="rect">
            <a:avLst/>
          </a:prstGeom>
          <a:solidFill>
            <a:srgbClr val="FFFFFF"/>
          </a:solidFill>
          <a:ln w="12700">
            <a:solidFill>
              <a:srgbClr val="D9D9E5"/>
            </a:solidFill>
            <a:prstDash val="solid"/>
          </a:ln>
          <a:effectLst>
            <a:outerShdw blurRad="101600" dist="25400" dir="5400000" algn="bl" rotWithShape="0">
              <a:srgbClr val="000000">
                <a:alpha val="10000"/>
              </a:srgbClr>
            </a:outerShdw>
          </a:effectLst>
        </p:spPr>
        <p:txBody>
          <a:bodyPr/>
          <a:lstStyle/>
          <a:p>
            <a:endParaRPr lang="en-US"/>
          </a:p>
        </p:txBody>
      </p:sp>
      <p:sp>
        <p:nvSpPr>
          <p:cNvPr id="17" name="Shape 15"/>
          <p:cNvSpPr/>
          <p:nvPr/>
        </p:nvSpPr>
        <p:spPr>
          <a:xfrm>
            <a:off x="6263640" y="3291840"/>
            <a:ext cx="109728" cy="2926080"/>
          </a:xfrm>
          <a:prstGeom prst="rect">
            <a:avLst/>
          </a:prstGeom>
          <a:solidFill>
            <a:srgbClr val="B8853B"/>
          </a:solidFill>
          <a:ln w="12700">
            <a:solidFill>
              <a:srgbClr val="B8853B"/>
            </a:solidFill>
            <a:prstDash val="solid"/>
          </a:ln>
        </p:spPr>
        <p:txBody>
          <a:bodyPr/>
          <a:lstStyle/>
          <a:p>
            <a:endParaRPr lang="en-US"/>
          </a:p>
        </p:txBody>
      </p:sp>
      <p:sp>
        <p:nvSpPr>
          <p:cNvPr id="18" name="Text 16"/>
          <p:cNvSpPr/>
          <p:nvPr/>
        </p:nvSpPr>
        <p:spPr>
          <a:xfrm>
            <a:off x="6492240" y="3474720"/>
            <a:ext cx="5029200" cy="457200"/>
          </a:xfrm>
          <a:prstGeom prst="rect">
            <a:avLst/>
          </a:prstGeom>
          <a:noFill/>
          <a:ln/>
        </p:spPr>
        <p:txBody>
          <a:bodyPr wrap="square" lIns="0" tIns="0" rIns="0" bIns="0" rtlCol="0" anchor="ctr"/>
          <a:lstStyle/>
          <a:p>
            <a:pPr marL="0" indent="0">
              <a:buNone/>
            </a:pPr>
            <a:r>
              <a:rPr lang="en-US" sz="1700" b="1" dirty="0">
                <a:solidFill>
                  <a:srgbClr val="1E2761"/>
                </a:solidFill>
                <a:latin typeface="Georgia" pitchFamily="34" charset="0"/>
                <a:ea typeface="Georgia" pitchFamily="34" charset="-122"/>
                <a:cs typeface="Georgia" pitchFamily="34" charset="-120"/>
              </a:rPr>
              <a:t>Youth Attorney (14 and over)</a:t>
            </a:r>
            <a:endParaRPr lang="en-US" sz="1700" dirty="0"/>
          </a:p>
        </p:txBody>
      </p:sp>
      <p:sp>
        <p:nvSpPr>
          <p:cNvPr id="19" name="Text 17"/>
          <p:cNvSpPr/>
          <p:nvPr/>
        </p:nvSpPr>
        <p:spPr>
          <a:xfrm>
            <a:off x="6492240" y="3931920"/>
            <a:ext cx="4983480" cy="2148840"/>
          </a:xfrm>
          <a:prstGeom prst="rect">
            <a:avLst/>
          </a:prstGeom>
          <a:noFill/>
          <a:ln/>
        </p:spPr>
        <p:txBody>
          <a:bodyPr wrap="square" lIns="0" tIns="0" rIns="0" bIns="0" rtlCol="0" anchor="t"/>
          <a:lstStyle/>
          <a:p>
            <a:pPr marL="342900" indent="-342900">
              <a:spcAft>
                <a:spcPts val="400"/>
              </a:spcAft>
              <a:buSzPct val="100000"/>
              <a:buChar char="•"/>
            </a:pPr>
            <a:r>
              <a:rPr lang="en-US" sz="1150" b="1" dirty="0">
                <a:solidFill>
                  <a:srgbClr val="1A1A2E"/>
                </a:solidFill>
                <a:latin typeface="Calibri" pitchFamily="34" charset="0"/>
                <a:ea typeface="Calibri" pitchFamily="34" charset="-122"/>
                <a:cs typeface="Calibri" pitchFamily="34" charset="-120"/>
              </a:rPr>
              <a:t>Traditional attorney-client.</a:t>
            </a:r>
            <a:endParaRPr lang="en-US" sz="1150" dirty="0"/>
          </a:p>
          <a:p>
            <a:pPr marL="0" indent="0">
              <a:spcAft>
                <a:spcPts val="400"/>
              </a:spcAft>
              <a:buNone/>
            </a:pPr>
            <a:r>
              <a:rPr lang="en-US" sz="1150" dirty="0">
                <a:solidFill>
                  <a:srgbClr val="1A1A2E"/>
                </a:solidFill>
                <a:latin typeface="Calibri" pitchFamily="34" charset="0"/>
                <a:ea typeface="Calibri" pitchFamily="34" charset="-122"/>
                <a:cs typeface="Calibri" pitchFamily="34" charset="-120"/>
              </a:rPr>
              <a:t> The youth directs the representation; the attorney advocates the youth's stated position.</a:t>
            </a:r>
            <a:endParaRPr lang="en-US" sz="1150" dirty="0"/>
          </a:p>
          <a:p>
            <a:pPr marL="342900" indent="-342900">
              <a:spcAft>
                <a:spcPts val="400"/>
              </a:spcAft>
              <a:buSzPct val="100000"/>
              <a:buChar char="•"/>
            </a:pPr>
            <a:r>
              <a:rPr lang="en-US" sz="1150" b="1" dirty="0">
                <a:solidFill>
                  <a:srgbClr val="1A1A2E"/>
                </a:solidFill>
                <a:latin typeface="Calibri" pitchFamily="34" charset="0"/>
                <a:ea typeface="Calibri" pitchFamily="34" charset="-122"/>
                <a:cs typeface="Calibri" pitchFamily="34" charset="-120"/>
              </a:rPr>
              <a:t>No best-interest override.</a:t>
            </a:r>
            <a:endParaRPr lang="en-US" sz="1150" dirty="0"/>
          </a:p>
          <a:p>
            <a:pPr marL="0" indent="0">
              <a:spcAft>
                <a:spcPts val="400"/>
              </a:spcAft>
              <a:buNone/>
            </a:pPr>
            <a:r>
              <a:rPr lang="en-US" sz="1150" dirty="0">
                <a:solidFill>
                  <a:srgbClr val="1A1A2E"/>
                </a:solidFill>
                <a:latin typeface="Calibri" pitchFamily="34" charset="0"/>
                <a:ea typeface="Calibri" pitchFamily="34" charset="-122"/>
                <a:cs typeface="Calibri" pitchFamily="34" charset="-120"/>
              </a:rPr>
              <a:t> The attorney isn't an arm of the court here.</a:t>
            </a:r>
            <a:endParaRPr lang="en-US" sz="1150" dirty="0"/>
          </a:p>
          <a:p>
            <a:pPr marL="342900" indent="-342900">
              <a:spcAft>
                <a:spcPts val="400"/>
              </a:spcAft>
              <a:buSzPct val="100000"/>
              <a:buChar char="•"/>
            </a:pPr>
            <a:r>
              <a:rPr lang="en-US" sz="1150" b="1" dirty="0">
                <a:solidFill>
                  <a:srgbClr val="1A1A2E"/>
                </a:solidFill>
                <a:latin typeface="Calibri" pitchFamily="34" charset="0"/>
                <a:ea typeface="Calibri" pitchFamily="34" charset="-122"/>
                <a:cs typeface="Calibri" pitchFamily="34" charset="-120"/>
              </a:rPr>
              <a:t>May address the court directly</a:t>
            </a:r>
            <a:endParaRPr lang="en-US" sz="1150" dirty="0"/>
          </a:p>
          <a:p>
            <a:pPr marL="0" indent="0">
              <a:spcAft>
                <a:spcPts val="400"/>
              </a:spcAft>
              <a:buNone/>
            </a:pPr>
            <a:r>
              <a:rPr lang="en-US" sz="1150" dirty="0">
                <a:solidFill>
                  <a:srgbClr val="1A1A2E"/>
                </a:solidFill>
                <a:latin typeface="Calibri" pitchFamily="34" charset="0"/>
                <a:ea typeface="Calibri" pitchFamily="34" charset="-122"/>
                <a:cs typeface="Calibri" pitchFamily="34" charset="-120"/>
              </a:rPr>
              <a:t> in abuse/neglect or family-services cases under the youth's direction.</a:t>
            </a:r>
            <a:endParaRPr lang="en-US" sz="1150" dirty="0"/>
          </a:p>
        </p:txBody>
      </p:sp>
      <p:sp>
        <p:nvSpPr>
          <p:cNvPr id="21" name="Shape 18"/>
          <p:cNvSpPr/>
          <p:nvPr/>
        </p:nvSpPr>
        <p:spPr>
          <a:xfrm>
            <a:off x="0" y="6537960"/>
            <a:ext cx="12191695" cy="320040"/>
          </a:xfrm>
          <a:prstGeom prst="rect">
            <a:avLst/>
          </a:prstGeom>
          <a:solidFill>
            <a:srgbClr val="1E2761"/>
          </a:solidFill>
          <a:ln w="12700">
            <a:solidFill>
              <a:srgbClr val="1E2761"/>
            </a:solidFill>
            <a:prstDash val="solid"/>
          </a:ln>
        </p:spPr>
        <p:txBody>
          <a:bodyPr/>
          <a:lstStyle/>
          <a:p>
            <a:endParaRPr lang="en-US"/>
          </a:p>
        </p:txBody>
      </p:sp>
      <p:sp>
        <p:nvSpPr>
          <p:cNvPr id="22" name="Text 19"/>
          <p:cNvSpPr/>
          <p:nvPr/>
        </p:nvSpPr>
        <p:spPr>
          <a:xfrm>
            <a:off x="457200" y="6565392"/>
            <a:ext cx="7315200" cy="274320"/>
          </a:xfrm>
          <a:prstGeom prst="rect">
            <a:avLst/>
          </a:prstGeom>
          <a:noFill/>
          <a:ln/>
        </p:spPr>
        <p:txBody>
          <a:bodyPr wrap="square" lIns="0" tIns="0" rIns="0" bIns="0" rtlCol="0" anchor="ctr"/>
          <a:lstStyle/>
          <a:p>
            <a:pPr marL="0" indent="0" algn="l">
              <a:buNone/>
            </a:pPr>
            <a:r>
              <a:rPr lang="en-US" sz="1000" dirty="0">
                <a:solidFill>
                  <a:srgbClr val="CADCFC"/>
                </a:solidFill>
                <a:latin typeface="Calibri" pitchFamily="34" charset="0"/>
                <a:ea typeface="Calibri" pitchFamily="34" charset="-122"/>
                <a:cs typeface="Calibri" pitchFamily="34" charset="-120"/>
              </a:rPr>
              <a:t>Guardians ad Litem in New Mexico  |  McBryde Law</a:t>
            </a:r>
            <a:endParaRPr lang="en-US" sz="1000" dirty="0"/>
          </a:p>
        </p:txBody>
      </p:sp>
      <p:sp>
        <p:nvSpPr>
          <p:cNvPr id="23" name="Text 20"/>
          <p:cNvSpPr/>
          <p:nvPr/>
        </p:nvSpPr>
        <p:spPr>
          <a:xfrm>
            <a:off x="10820095" y="6565392"/>
            <a:ext cx="914400" cy="274320"/>
          </a:xfrm>
          <a:prstGeom prst="rect">
            <a:avLst/>
          </a:prstGeom>
          <a:noFill/>
          <a:ln/>
        </p:spPr>
        <p:txBody>
          <a:bodyPr wrap="square" lIns="0" tIns="0" rIns="0" bIns="0" rtlCol="0" anchor="ctr"/>
          <a:lstStyle/>
          <a:p>
            <a:pPr marL="0" indent="0" algn="r">
              <a:buNone/>
            </a:pPr>
            <a:endParaRPr lang="en-US" sz="1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2191695" cy="164592"/>
          </a:xfrm>
          <a:prstGeom prst="rect">
            <a:avLst/>
          </a:prstGeom>
          <a:solidFill>
            <a:srgbClr val="B8853B"/>
          </a:solidFill>
          <a:ln w="12700">
            <a:solidFill>
              <a:srgbClr val="B8853B"/>
            </a:solidFill>
            <a:prstDash val="solid"/>
          </a:ln>
        </p:spPr>
        <p:txBody>
          <a:bodyPr/>
          <a:lstStyle/>
          <a:p>
            <a:endParaRPr lang="en-US"/>
          </a:p>
        </p:txBody>
      </p:sp>
      <p:sp>
        <p:nvSpPr>
          <p:cNvPr id="3" name="Text 1"/>
          <p:cNvSpPr/>
          <p:nvPr/>
        </p:nvSpPr>
        <p:spPr>
          <a:xfrm>
            <a:off x="548640" y="320040"/>
            <a:ext cx="10972800" cy="320040"/>
          </a:xfrm>
          <a:prstGeom prst="rect">
            <a:avLst/>
          </a:prstGeom>
          <a:noFill/>
          <a:ln/>
        </p:spPr>
        <p:txBody>
          <a:bodyPr wrap="square" lIns="0" tIns="0" rIns="0" bIns="0" rtlCol="0" anchor="ctr"/>
          <a:lstStyle/>
          <a:p>
            <a:pPr marL="0" indent="0">
              <a:buNone/>
            </a:pPr>
            <a:r>
              <a:rPr lang="en-US" sz="1200" b="1" kern="0" spc="600" dirty="0">
                <a:solidFill>
                  <a:srgbClr val="B8853B"/>
                </a:solidFill>
                <a:latin typeface="Calibri" pitchFamily="34" charset="0"/>
                <a:ea typeface="Calibri" pitchFamily="34" charset="-122"/>
                <a:cs typeface="Calibri" pitchFamily="34" charset="-120"/>
              </a:rPr>
              <a:t>PART II  ·  CHILDREN'S COURT</a:t>
            </a:r>
            <a:endParaRPr lang="en-US" sz="1200" dirty="0"/>
          </a:p>
        </p:txBody>
      </p:sp>
      <p:sp>
        <p:nvSpPr>
          <p:cNvPr id="4" name="Text 2"/>
          <p:cNvSpPr/>
          <p:nvPr/>
        </p:nvSpPr>
        <p:spPr>
          <a:xfrm>
            <a:off x="548640" y="640080"/>
            <a:ext cx="10972800" cy="914400"/>
          </a:xfrm>
          <a:prstGeom prst="rect">
            <a:avLst/>
          </a:prstGeom>
          <a:noFill/>
          <a:ln/>
        </p:spPr>
        <p:txBody>
          <a:bodyPr wrap="square" lIns="0" tIns="0" rIns="0" bIns="0" rtlCol="0" anchor="ctr"/>
          <a:lstStyle/>
          <a:p>
            <a:pPr marL="0" indent="0">
              <a:buNone/>
            </a:pPr>
            <a:r>
              <a:rPr lang="en-US" sz="3000" b="1" dirty="0">
                <a:solidFill>
                  <a:srgbClr val="1E2761"/>
                </a:solidFill>
                <a:latin typeface="Georgia" pitchFamily="34" charset="0"/>
                <a:ea typeface="Georgia" pitchFamily="34" charset="-122"/>
                <a:cs typeface="Georgia" pitchFamily="34" charset="-120"/>
              </a:rPr>
              <a:t>What does the 32A GAL actually do?</a:t>
            </a:r>
            <a:endParaRPr lang="en-US" sz="3000" dirty="0"/>
          </a:p>
        </p:txBody>
      </p:sp>
      <p:sp>
        <p:nvSpPr>
          <p:cNvPr id="5" name="Text 3"/>
          <p:cNvSpPr/>
          <p:nvPr/>
        </p:nvSpPr>
        <p:spPr>
          <a:xfrm>
            <a:off x="548640" y="1783080"/>
            <a:ext cx="10972800" cy="365760"/>
          </a:xfrm>
          <a:prstGeom prst="rect">
            <a:avLst/>
          </a:prstGeom>
          <a:noFill/>
          <a:ln/>
        </p:spPr>
        <p:txBody>
          <a:bodyPr wrap="square" lIns="0" tIns="0" rIns="0" bIns="0" rtlCol="0" anchor="ctr"/>
          <a:lstStyle/>
          <a:p>
            <a:pPr marL="0" indent="0">
              <a:buNone/>
            </a:pPr>
            <a:r>
              <a:rPr lang="en-US" sz="1300" i="1" dirty="0">
                <a:solidFill>
                  <a:srgbClr val="4A4A5C"/>
                </a:solidFill>
                <a:latin typeface="Calibri" pitchFamily="34" charset="0"/>
                <a:ea typeface="Calibri" pitchFamily="34" charset="-122"/>
                <a:cs typeface="Calibri" pitchFamily="34" charset="-120"/>
              </a:rPr>
              <a:t>Section 32A-1-7 lays out the duties. Each is a paralegal task waiting to happen.</a:t>
            </a:r>
            <a:endParaRPr lang="en-US" sz="1300" dirty="0"/>
          </a:p>
        </p:txBody>
      </p:sp>
      <p:sp>
        <p:nvSpPr>
          <p:cNvPr id="6" name="Shape 4"/>
          <p:cNvSpPr/>
          <p:nvPr/>
        </p:nvSpPr>
        <p:spPr>
          <a:xfrm>
            <a:off x="548640" y="2404872"/>
            <a:ext cx="457200" cy="457200"/>
          </a:xfrm>
          <a:prstGeom prst="ellipse">
            <a:avLst/>
          </a:prstGeom>
          <a:solidFill>
            <a:srgbClr val="1E2761"/>
          </a:solidFill>
          <a:ln w="12700">
            <a:solidFill>
              <a:srgbClr val="1E2761"/>
            </a:solidFill>
            <a:prstDash val="solid"/>
          </a:ln>
        </p:spPr>
        <p:txBody>
          <a:bodyPr/>
          <a:lstStyle/>
          <a:p>
            <a:endParaRPr lang="en-US"/>
          </a:p>
        </p:txBody>
      </p:sp>
      <p:sp>
        <p:nvSpPr>
          <p:cNvPr id="7" name="Text 5"/>
          <p:cNvSpPr/>
          <p:nvPr/>
        </p:nvSpPr>
        <p:spPr>
          <a:xfrm>
            <a:off x="548640" y="2404872"/>
            <a:ext cx="457200" cy="45720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1</a:t>
            </a:r>
            <a:endParaRPr lang="en-US" sz="1600" dirty="0"/>
          </a:p>
        </p:txBody>
      </p:sp>
      <p:sp>
        <p:nvSpPr>
          <p:cNvPr id="8" name="Text 6"/>
          <p:cNvSpPr/>
          <p:nvPr/>
        </p:nvSpPr>
        <p:spPr>
          <a:xfrm>
            <a:off x="1188720" y="2377440"/>
            <a:ext cx="4572000" cy="502920"/>
          </a:xfrm>
          <a:prstGeom prst="rect">
            <a:avLst/>
          </a:prstGeom>
          <a:noFill/>
          <a:ln/>
        </p:spPr>
        <p:txBody>
          <a:bodyPr wrap="square" lIns="0" tIns="0" rIns="0" bIns="0" rtlCol="0" anchor="ctr"/>
          <a:lstStyle/>
          <a:p>
            <a:pPr marL="0" indent="0">
              <a:buNone/>
            </a:pPr>
            <a:r>
              <a:rPr lang="en-US" sz="1400" b="1" dirty="0">
                <a:solidFill>
                  <a:srgbClr val="1E2761"/>
                </a:solidFill>
                <a:latin typeface="Georgia" pitchFamily="34" charset="0"/>
                <a:ea typeface="Georgia" pitchFamily="34" charset="-122"/>
                <a:cs typeface="Georgia" pitchFamily="34" charset="-120"/>
              </a:rPr>
              <a:t>Meet with and interview the child</a:t>
            </a:r>
            <a:endParaRPr lang="en-US" sz="1400" dirty="0"/>
          </a:p>
        </p:txBody>
      </p:sp>
      <p:sp>
        <p:nvSpPr>
          <p:cNvPr id="9" name="Text 7"/>
          <p:cNvSpPr/>
          <p:nvPr/>
        </p:nvSpPr>
        <p:spPr>
          <a:xfrm>
            <a:off x="5852160" y="2377440"/>
            <a:ext cx="5852160" cy="502920"/>
          </a:xfrm>
          <a:prstGeom prst="rect">
            <a:avLst/>
          </a:prstGeom>
          <a:noFill/>
          <a:ln/>
        </p:spPr>
        <p:txBody>
          <a:bodyPr wrap="square" lIns="0" tIns="0" rIns="0" bIns="0" rtlCol="0" anchor="ctr"/>
          <a:lstStyle/>
          <a:p>
            <a:pPr marL="0" indent="0">
              <a:buNone/>
            </a:pPr>
            <a:r>
              <a:rPr lang="en-US" sz="1200" dirty="0">
                <a:solidFill>
                  <a:srgbClr val="4A4A5C"/>
                </a:solidFill>
                <a:latin typeface="Calibri" pitchFamily="34" charset="0"/>
                <a:ea typeface="Calibri" pitchFamily="34" charset="-122"/>
                <a:cs typeface="Calibri" pitchFamily="34" charset="-120"/>
              </a:rPr>
              <a:t>Before custody, adjudicatory, dispositional, and judicial review hearings, and any other 32A hearing.</a:t>
            </a:r>
            <a:endParaRPr lang="en-US" sz="1200" dirty="0"/>
          </a:p>
        </p:txBody>
      </p:sp>
      <p:sp>
        <p:nvSpPr>
          <p:cNvPr id="10" name="Shape 8"/>
          <p:cNvSpPr/>
          <p:nvPr/>
        </p:nvSpPr>
        <p:spPr>
          <a:xfrm>
            <a:off x="548640" y="2953512"/>
            <a:ext cx="11109960" cy="9144"/>
          </a:xfrm>
          <a:prstGeom prst="rect">
            <a:avLst/>
          </a:prstGeom>
          <a:solidFill>
            <a:srgbClr val="D9D9E5"/>
          </a:solidFill>
          <a:ln w="12700">
            <a:solidFill>
              <a:srgbClr val="D9D9E5"/>
            </a:solidFill>
            <a:prstDash val="solid"/>
          </a:ln>
        </p:spPr>
        <p:txBody>
          <a:bodyPr/>
          <a:lstStyle/>
          <a:p>
            <a:endParaRPr lang="en-US"/>
          </a:p>
        </p:txBody>
      </p:sp>
      <p:sp>
        <p:nvSpPr>
          <p:cNvPr id="11" name="Shape 9"/>
          <p:cNvSpPr/>
          <p:nvPr/>
        </p:nvSpPr>
        <p:spPr>
          <a:xfrm>
            <a:off x="548640" y="3044952"/>
            <a:ext cx="457200" cy="457200"/>
          </a:xfrm>
          <a:prstGeom prst="ellipse">
            <a:avLst/>
          </a:prstGeom>
          <a:solidFill>
            <a:srgbClr val="1E2761"/>
          </a:solidFill>
          <a:ln w="12700">
            <a:solidFill>
              <a:srgbClr val="1E2761"/>
            </a:solidFill>
            <a:prstDash val="solid"/>
          </a:ln>
        </p:spPr>
        <p:txBody>
          <a:bodyPr/>
          <a:lstStyle/>
          <a:p>
            <a:endParaRPr lang="en-US"/>
          </a:p>
        </p:txBody>
      </p:sp>
      <p:sp>
        <p:nvSpPr>
          <p:cNvPr id="12" name="Text 10"/>
          <p:cNvSpPr/>
          <p:nvPr/>
        </p:nvSpPr>
        <p:spPr>
          <a:xfrm>
            <a:off x="548640" y="3044952"/>
            <a:ext cx="457200" cy="45720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2</a:t>
            </a:r>
            <a:endParaRPr lang="en-US" sz="1600" dirty="0"/>
          </a:p>
        </p:txBody>
      </p:sp>
      <p:sp>
        <p:nvSpPr>
          <p:cNvPr id="13" name="Text 11"/>
          <p:cNvSpPr/>
          <p:nvPr/>
        </p:nvSpPr>
        <p:spPr>
          <a:xfrm>
            <a:off x="1188720" y="3017520"/>
            <a:ext cx="4572000" cy="502920"/>
          </a:xfrm>
          <a:prstGeom prst="rect">
            <a:avLst/>
          </a:prstGeom>
          <a:noFill/>
          <a:ln/>
        </p:spPr>
        <p:txBody>
          <a:bodyPr wrap="square" lIns="0" tIns="0" rIns="0" bIns="0" rtlCol="0" anchor="ctr"/>
          <a:lstStyle/>
          <a:p>
            <a:pPr marL="0" indent="0">
              <a:buNone/>
            </a:pPr>
            <a:r>
              <a:rPr lang="en-US" sz="1400" b="1" dirty="0">
                <a:solidFill>
                  <a:srgbClr val="1E2761"/>
                </a:solidFill>
                <a:latin typeface="Georgia" pitchFamily="34" charset="0"/>
                <a:ea typeface="Georgia" pitchFamily="34" charset="-122"/>
                <a:cs typeface="Georgia" pitchFamily="34" charset="-120"/>
              </a:rPr>
              <a:t>Communicate with providers</a:t>
            </a:r>
            <a:endParaRPr lang="en-US" sz="1400" dirty="0"/>
          </a:p>
        </p:txBody>
      </p:sp>
      <p:sp>
        <p:nvSpPr>
          <p:cNvPr id="14" name="Text 12"/>
          <p:cNvSpPr/>
          <p:nvPr/>
        </p:nvSpPr>
        <p:spPr>
          <a:xfrm>
            <a:off x="5852160" y="3017520"/>
            <a:ext cx="5852160" cy="502920"/>
          </a:xfrm>
          <a:prstGeom prst="rect">
            <a:avLst/>
          </a:prstGeom>
          <a:noFill/>
          <a:ln/>
        </p:spPr>
        <p:txBody>
          <a:bodyPr wrap="square" lIns="0" tIns="0" rIns="0" bIns="0" rtlCol="0" anchor="ctr"/>
          <a:lstStyle/>
          <a:p>
            <a:pPr marL="0" indent="0">
              <a:buNone/>
            </a:pPr>
            <a:r>
              <a:rPr lang="en-US" sz="1200" dirty="0">
                <a:solidFill>
                  <a:srgbClr val="4A4A5C"/>
                </a:solidFill>
                <a:latin typeface="Calibri" pitchFamily="34" charset="0"/>
                <a:ea typeface="Calibri" pitchFamily="34" charset="-122"/>
                <a:cs typeface="Calibri" pitchFamily="34" charset="-120"/>
              </a:rPr>
              <a:t>Health care, mental health, educational, and therapeutic providers involved with the child.</a:t>
            </a:r>
            <a:endParaRPr lang="en-US" sz="1200" dirty="0"/>
          </a:p>
        </p:txBody>
      </p:sp>
      <p:sp>
        <p:nvSpPr>
          <p:cNvPr id="15" name="Shape 13"/>
          <p:cNvSpPr/>
          <p:nvPr/>
        </p:nvSpPr>
        <p:spPr>
          <a:xfrm>
            <a:off x="548640" y="3593592"/>
            <a:ext cx="11109960" cy="9144"/>
          </a:xfrm>
          <a:prstGeom prst="rect">
            <a:avLst/>
          </a:prstGeom>
          <a:solidFill>
            <a:srgbClr val="D9D9E5"/>
          </a:solidFill>
          <a:ln w="12700">
            <a:solidFill>
              <a:srgbClr val="D9D9E5"/>
            </a:solidFill>
            <a:prstDash val="solid"/>
          </a:ln>
        </p:spPr>
        <p:txBody>
          <a:bodyPr/>
          <a:lstStyle/>
          <a:p>
            <a:endParaRPr lang="en-US"/>
          </a:p>
        </p:txBody>
      </p:sp>
      <p:sp>
        <p:nvSpPr>
          <p:cNvPr id="16" name="Shape 14"/>
          <p:cNvSpPr/>
          <p:nvPr/>
        </p:nvSpPr>
        <p:spPr>
          <a:xfrm>
            <a:off x="548640" y="3685032"/>
            <a:ext cx="457200" cy="457200"/>
          </a:xfrm>
          <a:prstGeom prst="ellipse">
            <a:avLst/>
          </a:prstGeom>
          <a:solidFill>
            <a:srgbClr val="1E2761"/>
          </a:solidFill>
          <a:ln w="12700">
            <a:solidFill>
              <a:srgbClr val="1E2761"/>
            </a:solidFill>
            <a:prstDash val="solid"/>
          </a:ln>
        </p:spPr>
        <p:txBody>
          <a:bodyPr/>
          <a:lstStyle/>
          <a:p>
            <a:endParaRPr lang="en-US"/>
          </a:p>
        </p:txBody>
      </p:sp>
      <p:sp>
        <p:nvSpPr>
          <p:cNvPr id="17" name="Text 15"/>
          <p:cNvSpPr/>
          <p:nvPr/>
        </p:nvSpPr>
        <p:spPr>
          <a:xfrm>
            <a:off x="548640" y="3685032"/>
            <a:ext cx="457200" cy="45720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3</a:t>
            </a:r>
            <a:endParaRPr lang="en-US" sz="1600" dirty="0"/>
          </a:p>
        </p:txBody>
      </p:sp>
      <p:sp>
        <p:nvSpPr>
          <p:cNvPr id="18" name="Text 16"/>
          <p:cNvSpPr/>
          <p:nvPr/>
        </p:nvSpPr>
        <p:spPr>
          <a:xfrm>
            <a:off x="1188720" y="3657600"/>
            <a:ext cx="4572000" cy="502920"/>
          </a:xfrm>
          <a:prstGeom prst="rect">
            <a:avLst/>
          </a:prstGeom>
          <a:noFill/>
          <a:ln/>
        </p:spPr>
        <p:txBody>
          <a:bodyPr wrap="square" lIns="0" tIns="0" rIns="0" bIns="0" rtlCol="0" anchor="ctr"/>
          <a:lstStyle/>
          <a:p>
            <a:pPr marL="0" indent="0">
              <a:buNone/>
            </a:pPr>
            <a:r>
              <a:rPr lang="en-US" sz="1400" b="1" dirty="0">
                <a:solidFill>
                  <a:srgbClr val="1E2761"/>
                </a:solidFill>
                <a:latin typeface="Georgia" pitchFamily="34" charset="0"/>
                <a:ea typeface="Georgia" pitchFamily="34" charset="-122"/>
                <a:cs typeface="Georgia" pitchFamily="34" charset="-120"/>
              </a:rPr>
              <a:t>Review medical and psychological reports</a:t>
            </a:r>
            <a:endParaRPr lang="en-US" sz="1400" dirty="0"/>
          </a:p>
        </p:txBody>
      </p:sp>
      <p:sp>
        <p:nvSpPr>
          <p:cNvPr id="19" name="Text 17"/>
          <p:cNvSpPr/>
          <p:nvPr/>
        </p:nvSpPr>
        <p:spPr>
          <a:xfrm>
            <a:off x="5852160" y="3657600"/>
            <a:ext cx="5852160" cy="502920"/>
          </a:xfrm>
          <a:prstGeom prst="rect">
            <a:avLst/>
          </a:prstGeom>
          <a:noFill/>
          <a:ln/>
        </p:spPr>
        <p:txBody>
          <a:bodyPr wrap="square" lIns="0" tIns="0" rIns="0" bIns="0" rtlCol="0" anchor="ctr"/>
          <a:lstStyle/>
          <a:p>
            <a:pPr marL="0" indent="0">
              <a:buNone/>
            </a:pPr>
            <a:r>
              <a:rPr lang="en-US" sz="1200" dirty="0">
                <a:solidFill>
                  <a:srgbClr val="4A4A5C"/>
                </a:solidFill>
                <a:latin typeface="Calibri" pitchFamily="34" charset="0"/>
                <a:ea typeface="Calibri" pitchFamily="34" charset="-122"/>
                <a:cs typeface="Calibri" pitchFamily="34" charset="-120"/>
              </a:rPr>
              <a:t>Including reports about the child and about the respondents (usually the parents).</a:t>
            </a:r>
            <a:endParaRPr lang="en-US" sz="1200" dirty="0"/>
          </a:p>
        </p:txBody>
      </p:sp>
      <p:sp>
        <p:nvSpPr>
          <p:cNvPr id="20" name="Shape 18"/>
          <p:cNvSpPr/>
          <p:nvPr/>
        </p:nvSpPr>
        <p:spPr>
          <a:xfrm>
            <a:off x="548640" y="4233672"/>
            <a:ext cx="11109960" cy="9144"/>
          </a:xfrm>
          <a:prstGeom prst="rect">
            <a:avLst/>
          </a:prstGeom>
          <a:solidFill>
            <a:srgbClr val="D9D9E5"/>
          </a:solidFill>
          <a:ln w="12700">
            <a:solidFill>
              <a:srgbClr val="D9D9E5"/>
            </a:solidFill>
            <a:prstDash val="solid"/>
          </a:ln>
        </p:spPr>
        <p:txBody>
          <a:bodyPr/>
          <a:lstStyle/>
          <a:p>
            <a:endParaRPr lang="en-US"/>
          </a:p>
        </p:txBody>
      </p:sp>
      <p:sp>
        <p:nvSpPr>
          <p:cNvPr id="21" name="Shape 19"/>
          <p:cNvSpPr/>
          <p:nvPr/>
        </p:nvSpPr>
        <p:spPr>
          <a:xfrm>
            <a:off x="548640" y="4325112"/>
            <a:ext cx="457200" cy="457200"/>
          </a:xfrm>
          <a:prstGeom prst="ellipse">
            <a:avLst/>
          </a:prstGeom>
          <a:solidFill>
            <a:srgbClr val="1E2761"/>
          </a:solidFill>
          <a:ln w="12700">
            <a:solidFill>
              <a:srgbClr val="1E2761"/>
            </a:solidFill>
            <a:prstDash val="solid"/>
          </a:ln>
        </p:spPr>
        <p:txBody>
          <a:bodyPr/>
          <a:lstStyle/>
          <a:p>
            <a:endParaRPr lang="en-US"/>
          </a:p>
        </p:txBody>
      </p:sp>
      <p:sp>
        <p:nvSpPr>
          <p:cNvPr id="22" name="Text 20"/>
          <p:cNvSpPr/>
          <p:nvPr/>
        </p:nvSpPr>
        <p:spPr>
          <a:xfrm>
            <a:off x="548640" y="4325112"/>
            <a:ext cx="457200" cy="45720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4</a:t>
            </a:r>
            <a:endParaRPr lang="en-US" sz="1600" dirty="0"/>
          </a:p>
        </p:txBody>
      </p:sp>
      <p:sp>
        <p:nvSpPr>
          <p:cNvPr id="23" name="Text 21"/>
          <p:cNvSpPr/>
          <p:nvPr/>
        </p:nvSpPr>
        <p:spPr>
          <a:xfrm>
            <a:off x="1188720" y="4297680"/>
            <a:ext cx="4572000" cy="502920"/>
          </a:xfrm>
          <a:prstGeom prst="rect">
            <a:avLst/>
          </a:prstGeom>
          <a:noFill/>
          <a:ln/>
        </p:spPr>
        <p:txBody>
          <a:bodyPr wrap="square" lIns="0" tIns="0" rIns="0" bIns="0" rtlCol="0" anchor="ctr"/>
          <a:lstStyle/>
          <a:p>
            <a:pPr marL="0" indent="0">
              <a:buNone/>
            </a:pPr>
            <a:r>
              <a:rPr lang="en-US" sz="1400" b="1" dirty="0">
                <a:solidFill>
                  <a:srgbClr val="1E2761"/>
                </a:solidFill>
                <a:latin typeface="Georgia" pitchFamily="34" charset="0"/>
                <a:ea typeface="Georgia" pitchFamily="34" charset="-122"/>
                <a:cs typeface="Georgia" pitchFamily="34" charset="-120"/>
              </a:rPr>
              <a:t>Contact the child before placement changes</a:t>
            </a:r>
            <a:endParaRPr lang="en-US" sz="1400" dirty="0"/>
          </a:p>
        </p:txBody>
      </p:sp>
      <p:sp>
        <p:nvSpPr>
          <p:cNvPr id="24" name="Text 22"/>
          <p:cNvSpPr/>
          <p:nvPr/>
        </p:nvSpPr>
        <p:spPr>
          <a:xfrm>
            <a:off x="5852160" y="4297680"/>
            <a:ext cx="5852160" cy="502920"/>
          </a:xfrm>
          <a:prstGeom prst="rect">
            <a:avLst/>
          </a:prstGeom>
          <a:noFill/>
          <a:ln/>
        </p:spPr>
        <p:txBody>
          <a:bodyPr wrap="square" lIns="0" tIns="0" rIns="0" bIns="0" rtlCol="0" anchor="ctr"/>
          <a:lstStyle/>
          <a:p>
            <a:pPr marL="0" indent="0">
              <a:buNone/>
            </a:pPr>
            <a:r>
              <a:rPr lang="en-US" sz="1200" dirty="0">
                <a:solidFill>
                  <a:srgbClr val="4A4A5C"/>
                </a:solidFill>
                <a:latin typeface="Calibri" pitchFamily="34" charset="0"/>
                <a:ea typeface="Calibri" pitchFamily="34" charset="-122"/>
                <a:cs typeface="Calibri" pitchFamily="34" charset="-120"/>
              </a:rPr>
              <a:t>Whenever a change is proposed — not just rubber-stamp CYFD's plan.</a:t>
            </a:r>
            <a:endParaRPr lang="en-US" sz="1200" dirty="0"/>
          </a:p>
        </p:txBody>
      </p:sp>
      <p:sp>
        <p:nvSpPr>
          <p:cNvPr id="25" name="Shape 23"/>
          <p:cNvSpPr/>
          <p:nvPr/>
        </p:nvSpPr>
        <p:spPr>
          <a:xfrm>
            <a:off x="548640" y="4873752"/>
            <a:ext cx="11109960" cy="9144"/>
          </a:xfrm>
          <a:prstGeom prst="rect">
            <a:avLst/>
          </a:prstGeom>
          <a:solidFill>
            <a:srgbClr val="D9D9E5"/>
          </a:solidFill>
          <a:ln w="12700">
            <a:solidFill>
              <a:srgbClr val="D9D9E5"/>
            </a:solidFill>
            <a:prstDash val="solid"/>
          </a:ln>
        </p:spPr>
        <p:txBody>
          <a:bodyPr/>
          <a:lstStyle/>
          <a:p>
            <a:endParaRPr lang="en-US"/>
          </a:p>
        </p:txBody>
      </p:sp>
      <p:sp>
        <p:nvSpPr>
          <p:cNvPr id="26" name="Shape 24"/>
          <p:cNvSpPr/>
          <p:nvPr/>
        </p:nvSpPr>
        <p:spPr>
          <a:xfrm>
            <a:off x="548640" y="4965192"/>
            <a:ext cx="457200" cy="457200"/>
          </a:xfrm>
          <a:prstGeom prst="ellipse">
            <a:avLst/>
          </a:prstGeom>
          <a:solidFill>
            <a:srgbClr val="1E2761"/>
          </a:solidFill>
          <a:ln w="12700">
            <a:solidFill>
              <a:srgbClr val="1E2761"/>
            </a:solidFill>
            <a:prstDash val="solid"/>
          </a:ln>
        </p:spPr>
        <p:txBody>
          <a:bodyPr/>
          <a:lstStyle/>
          <a:p>
            <a:endParaRPr lang="en-US"/>
          </a:p>
        </p:txBody>
      </p:sp>
      <p:sp>
        <p:nvSpPr>
          <p:cNvPr id="27" name="Text 25"/>
          <p:cNvSpPr/>
          <p:nvPr/>
        </p:nvSpPr>
        <p:spPr>
          <a:xfrm>
            <a:off x="548640" y="4965192"/>
            <a:ext cx="457200" cy="45720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5</a:t>
            </a:r>
            <a:endParaRPr lang="en-US" sz="1600" dirty="0"/>
          </a:p>
        </p:txBody>
      </p:sp>
      <p:sp>
        <p:nvSpPr>
          <p:cNvPr id="28" name="Text 26"/>
          <p:cNvSpPr/>
          <p:nvPr/>
        </p:nvSpPr>
        <p:spPr>
          <a:xfrm>
            <a:off x="1188720" y="4937760"/>
            <a:ext cx="4572000" cy="502920"/>
          </a:xfrm>
          <a:prstGeom prst="rect">
            <a:avLst/>
          </a:prstGeom>
          <a:noFill/>
          <a:ln/>
        </p:spPr>
        <p:txBody>
          <a:bodyPr wrap="square" lIns="0" tIns="0" rIns="0" bIns="0" rtlCol="0" anchor="ctr"/>
          <a:lstStyle/>
          <a:p>
            <a:pPr marL="0" indent="0">
              <a:buNone/>
            </a:pPr>
            <a:r>
              <a:rPr lang="en-US" sz="1400" b="1" dirty="0">
                <a:solidFill>
                  <a:srgbClr val="1E2761"/>
                </a:solidFill>
                <a:latin typeface="Georgia" pitchFamily="34" charset="0"/>
                <a:ea typeface="Georgia" pitchFamily="34" charset="-122"/>
                <a:cs typeface="Georgia" pitchFamily="34" charset="-120"/>
              </a:rPr>
              <a:t>Contact the child after placement changes</a:t>
            </a:r>
            <a:endParaRPr lang="en-US" sz="1400" dirty="0"/>
          </a:p>
        </p:txBody>
      </p:sp>
      <p:sp>
        <p:nvSpPr>
          <p:cNvPr id="29" name="Text 27"/>
          <p:cNvSpPr/>
          <p:nvPr/>
        </p:nvSpPr>
        <p:spPr>
          <a:xfrm>
            <a:off x="5852160" y="4937760"/>
            <a:ext cx="5852160" cy="502920"/>
          </a:xfrm>
          <a:prstGeom prst="rect">
            <a:avLst/>
          </a:prstGeom>
          <a:noFill/>
          <a:ln/>
        </p:spPr>
        <p:txBody>
          <a:bodyPr wrap="square" lIns="0" tIns="0" rIns="0" bIns="0" rtlCol="0" anchor="ctr"/>
          <a:lstStyle/>
          <a:p>
            <a:pPr marL="0" indent="0">
              <a:buNone/>
            </a:pPr>
            <a:r>
              <a:rPr lang="en-US" sz="1200" dirty="0">
                <a:solidFill>
                  <a:srgbClr val="4A4A5C"/>
                </a:solidFill>
                <a:latin typeface="Calibri" pitchFamily="34" charset="0"/>
                <a:ea typeface="Calibri" pitchFamily="34" charset="-122"/>
                <a:cs typeface="Calibri" pitchFamily="34" charset="-120"/>
              </a:rPr>
              <a:t>Within a reasonable time to confirm the placement is what the child needs.</a:t>
            </a:r>
            <a:endParaRPr lang="en-US" sz="1200" dirty="0"/>
          </a:p>
        </p:txBody>
      </p:sp>
      <p:sp>
        <p:nvSpPr>
          <p:cNvPr id="30" name="Shape 28"/>
          <p:cNvSpPr/>
          <p:nvPr/>
        </p:nvSpPr>
        <p:spPr>
          <a:xfrm>
            <a:off x="548640" y="5513832"/>
            <a:ext cx="11109960" cy="9144"/>
          </a:xfrm>
          <a:prstGeom prst="rect">
            <a:avLst/>
          </a:prstGeom>
          <a:solidFill>
            <a:srgbClr val="D9D9E5"/>
          </a:solidFill>
          <a:ln w="12700">
            <a:solidFill>
              <a:srgbClr val="D9D9E5"/>
            </a:solidFill>
            <a:prstDash val="solid"/>
          </a:ln>
        </p:spPr>
        <p:txBody>
          <a:bodyPr/>
          <a:lstStyle/>
          <a:p>
            <a:endParaRPr lang="en-US"/>
          </a:p>
        </p:txBody>
      </p:sp>
      <p:sp>
        <p:nvSpPr>
          <p:cNvPr id="31" name="Shape 29"/>
          <p:cNvSpPr/>
          <p:nvPr/>
        </p:nvSpPr>
        <p:spPr>
          <a:xfrm>
            <a:off x="548640" y="5605272"/>
            <a:ext cx="457200" cy="457200"/>
          </a:xfrm>
          <a:prstGeom prst="ellipse">
            <a:avLst/>
          </a:prstGeom>
          <a:solidFill>
            <a:srgbClr val="1E2761"/>
          </a:solidFill>
          <a:ln w="12700">
            <a:solidFill>
              <a:srgbClr val="1E2761"/>
            </a:solidFill>
            <a:prstDash val="solid"/>
          </a:ln>
        </p:spPr>
        <p:txBody>
          <a:bodyPr/>
          <a:lstStyle/>
          <a:p>
            <a:endParaRPr lang="en-US"/>
          </a:p>
        </p:txBody>
      </p:sp>
      <p:sp>
        <p:nvSpPr>
          <p:cNvPr id="32" name="Text 30"/>
          <p:cNvSpPr/>
          <p:nvPr/>
        </p:nvSpPr>
        <p:spPr>
          <a:xfrm>
            <a:off x="548640" y="5605272"/>
            <a:ext cx="457200" cy="45720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6</a:t>
            </a:r>
            <a:endParaRPr lang="en-US" sz="1600" dirty="0"/>
          </a:p>
        </p:txBody>
      </p:sp>
      <p:sp>
        <p:nvSpPr>
          <p:cNvPr id="33" name="Text 31"/>
          <p:cNvSpPr/>
          <p:nvPr/>
        </p:nvSpPr>
        <p:spPr>
          <a:xfrm>
            <a:off x="1188720" y="5577840"/>
            <a:ext cx="4572000" cy="502920"/>
          </a:xfrm>
          <a:prstGeom prst="rect">
            <a:avLst/>
          </a:prstGeom>
          <a:noFill/>
          <a:ln/>
        </p:spPr>
        <p:txBody>
          <a:bodyPr wrap="square" lIns="0" tIns="0" rIns="0" bIns="0" rtlCol="0" anchor="ctr"/>
          <a:lstStyle/>
          <a:p>
            <a:pPr marL="0" indent="0">
              <a:buNone/>
            </a:pPr>
            <a:r>
              <a:rPr lang="en-US" sz="1400" b="1" dirty="0">
                <a:solidFill>
                  <a:srgbClr val="1E2761"/>
                </a:solidFill>
                <a:latin typeface="Georgia" pitchFamily="34" charset="0"/>
                <a:ea typeface="Georgia" pitchFamily="34" charset="-122"/>
                <a:cs typeface="Georgia" pitchFamily="34" charset="-120"/>
              </a:rPr>
              <a:t>Convey the child's declared position</a:t>
            </a:r>
            <a:endParaRPr lang="en-US" sz="1400" dirty="0"/>
          </a:p>
        </p:txBody>
      </p:sp>
      <p:sp>
        <p:nvSpPr>
          <p:cNvPr id="34" name="Text 32"/>
          <p:cNvSpPr/>
          <p:nvPr/>
        </p:nvSpPr>
        <p:spPr>
          <a:xfrm>
            <a:off x="5852160" y="5577840"/>
            <a:ext cx="5852160" cy="502920"/>
          </a:xfrm>
          <a:prstGeom prst="rect">
            <a:avLst/>
          </a:prstGeom>
          <a:noFill/>
          <a:ln/>
        </p:spPr>
        <p:txBody>
          <a:bodyPr wrap="square" lIns="0" tIns="0" rIns="0" bIns="0" rtlCol="0" anchor="ctr"/>
          <a:lstStyle/>
          <a:p>
            <a:pPr marL="0" indent="0">
              <a:buNone/>
            </a:pPr>
            <a:r>
              <a:rPr lang="en-US" sz="1200" dirty="0">
                <a:solidFill>
                  <a:srgbClr val="4A4A5C"/>
                </a:solidFill>
                <a:latin typeface="Calibri" pitchFamily="34" charset="0"/>
                <a:ea typeface="Calibri" pitchFamily="34" charset="-122"/>
                <a:cs typeface="Calibri" pitchFamily="34" charset="-120"/>
              </a:rPr>
              <a:t>After consultation, present what the child says, even if the GAL disagrees.</a:t>
            </a:r>
            <a:endParaRPr lang="en-US" sz="1200" dirty="0"/>
          </a:p>
        </p:txBody>
      </p:sp>
      <p:sp>
        <p:nvSpPr>
          <p:cNvPr id="36" name="Shape 33"/>
          <p:cNvSpPr/>
          <p:nvPr/>
        </p:nvSpPr>
        <p:spPr>
          <a:xfrm>
            <a:off x="0" y="6537960"/>
            <a:ext cx="12191695" cy="320040"/>
          </a:xfrm>
          <a:prstGeom prst="rect">
            <a:avLst/>
          </a:prstGeom>
          <a:solidFill>
            <a:srgbClr val="1E2761"/>
          </a:solidFill>
          <a:ln w="12700">
            <a:solidFill>
              <a:srgbClr val="1E2761"/>
            </a:solidFill>
            <a:prstDash val="solid"/>
          </a:ln>
        </p:spPr>
        <p:txBody>
          <a:bodyPr/>
          <a:lstStyle/>
          <a:p>
            <a:endParaRPr lang="en-US"/>
          </a:p>
        </p:txBody>
      </p:sp>
      <p:sp>
        <p:nvSpPr>
          <p:cNvPr id="37" name="Text 34"/>
          <p:cNvSpPr/>
          <p:nvPr/>
        </p:nvSpPr>
        <p:spPr>
          <a:xfrm>
            <a:off x="457200" y="6565392"/>
            <a:ext cx="7315200" cy="274320"/>
          </a:xfrm>
          <a:prstGeom prst="rect">
            <a:avLst/>
          </a:prstGeom>
          <a:noFill/>
          <a:ln/>
        </p:spPr>
        <p:txBody>
          <a:bodyPr wrap="square" lIns="0" tIns="0" rIns="0" bIns="0" rtlCol="0" anchor="ctr"/>
          <a:lstStyle/>
          <a:p>
            <a:pPr marL="0" indent="0" algn="l">
              <a:buNone/>
            </a:pPr>
            <a:r>
              <a:rPr lang="en-US" sz="1000" dirty="0">
                <a:solidFill>
                  <a:srgbClr val="CADCFC"/>
                </a:solidFill>
                <a:latin typeface="Calibri" pitchFamily="34" charset="0"/>
                <a:ea typeface="Calibri" pitchFamily="34" charset="-122"/>
                <a:cs typeface="Calibri" pitchFamily="34" charset="-120"/>
              </a:rPr>
              <a:t>Guardians ad Litem in New Mexico  |  McBryde Law</a:t>
            </a:r>
            <a:endParaRPr lang="en-US" sz="1000" dirty="0"/>
          </a:p>
        </p:txBody>
      </p:sp>
      <p:sp>
        <p:nvSpPr>
          <p:cNvPr id="38" name="Text 35"/>
          <p:cNvSpPr/>
          <p:nvPr/>
        </p:nvSpPr>
        <p:spPr>
          <a:xfrm>
            <a:off x="10820095" y="6565392"/>
            <a:ext cx="914400" cy="274320"/>
          </a:xfrm>
          <a:prstGeom prst="rect">
            <a:avLst/>
          </a:prstGeom>
          <a:noFill/>
          <a:ln/>
        </p:spPr>
        <p:txBody>
          <a:bodyPr wrap="square" lIns="0" tIns="0" rIns="0" bIns="0" rtlCol="0" anchor="ctr"/>
          <a:lstStyle/>
          <a:p>
            <a:pPr marL="0" indent="0" algn="r">
              <a:buNone/>
            </a:pPr>
            <a:endParaRPr lang="en-US" sz="1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2191695" cy="164592"/>
          </a:xfrm>
          <a:prstGeom prst="rect">
            <a:avLst/>
          </a:prstGeom>
          <a:solidFill>
            <a:srgbClr val="B8853B"/>
          </a:solidFill>
          <a:ln w="12700">
            <a:solidFill>
              <a:srgbClr val="B8853B"/>
            </a:solidFill>
            <a:prstDash val="solid"/>
          </a:ln>
        </p:spPr>
        <p:txBody>
          <a:bodyPr/>
          <a:lstStyle/>
          <a:p>
            <a:endParaRPr lang="en-US"/>
          </a:p>
        </p:txBody>
      </p:sp>
      <p:sp>
        <p:nvSpPr>
          <p:cNvPr id="3" name="Text 1"/>
          <p:cNvSpPr/>
          <p:nvPr/>
        </p:nvSpPr>
        <p:spPr>
          <a:xfrm>
            <a:off x="548640" y="320040"/>
            <a:ext cx="10972800" cy="320040"/>
          </a:xfrm>
          <a:prstGeom prst="rect">
            <a:avLst/>
          </a:prstGeom>
          <a:noFill/>
          <a:ln/>
        </p:spPr>
        <p:txBody>
          <a:bodyPr wrap="square" lIns="0" tIns="0" rIns="0" bIns="0" rtlCol="0" anchor="ctr"/>
          <a:lstStyle/>
          <a:p>
            <a:pPr marL="0" indent="0">
              <a:buNone/>
            </a:pPr>
            <a:r>
              <a:rPr lang="en-US" sz="1200" b="1" kern="0" spc="600" dirty="0">
                <a:solidFill>
                  <a:srgbClr val="B8853B"/>
                </a:solidFill>
                <a:latin typeface="Calibri" pitchFamily="34" charset="0"/>
                <a:ea typeface="Calibri" pitchFamily="34" charset="-122"/>
                <a:cs typeface="Calibri" pitchFamily="34" charset="-120"/>
              </a:rPr>
              <a:t>PART II  ·  CHILDREN'S COURT</a:t>
            </a:r>
            <a:endParaRPr lang="en-US" sz="1200" dirty="0"/>
          </a:p>
        </p:txBody>
      </p:sp>
      <p:sp>
        <p:nvSpPr>
          <p:cNvPr id="4" name="Text 2"/>
          <p:cNvSpPr/>
          <p:nvPr/>
        </p:nvSpPr>
        <p:spPr>
          <a:xfrm>
            <a:off x="548640" y="640080"/>
            <a:ext cx="10972800" cy="914400"/>
          </a:xfrm>
          <a:prstGeom prst="rect">
            <a:avLst/>
          </a:prstGeom>
          <a:noFill/>
          <a:ln/>
        </p:spPr>
        <p:txBody>
          <a:bodyPr wrap="square" lIns="0" tIns="0" rIns="0" bIns="0" rtlCol="0" anchor="ctr"/>
          <a:lstStyle/>
          <a:p>
            <a:pPr marL="0" indent="0">
              <a:buNone/>
            </a:pPr>
            <a:r>
              <a:rPr lang="en-US" sz="3000" b="1" dirty="0">
                <a:solidFill>
                  <a:srgbClr val="1E2761"/>
                </a:solidFill>
                <a:latin typeface="Georgia" pitchFamily="34" charset="0"/>
                <a:ea typeface="Georgia" pitchFamily="34" charset="-122"/>
                <a:cs typeface="Georgia" pitchFamily="34" charset="-120"/>
              </a:rPr>
              <a:t>Your job: the 32A paralegal checklist.</a:t>
            </a:r>
            <a:endParaRPr lang="en-US" sz="3000" dirty="0"/>
          </a:p>
        </p:txBody>
      </p:sp>
      <p:sp>
        <p:nvSpPr>
          <p:cNvPr id="5" name="Shape 3"/>
          <p:cNvSpPr/>
          <p:nvPr/>
        </p:nvSpPr>
        <p:spPr>
          <a:xfrm>
            <a:off x="548640" y="1783080"/>
            <a:ext cx="3611880" cy="1783080"/>
          </a:xfrm>
          <a:prstGeom prst="rect">
            <a:avLst/>
          </a:prstGeom>
          <a:solidFill>
            <a:srgbClr val="FFFFFF"/>
          </a:solidFill>
          <a:ln w="12700">
            <a:solidFill>
              <a:srgbClr val="D9D9E5"/>
            </a:solidFill>
            <a:prstDash val="solid"/>
          </a:ln>
          <a:effectLst>
            <a:outerShdw blurRad="101600" dist="25400" dir="5400000" algn="bl" rotWithShape="0">
              <a:srgbClr val="000000">
                <a:alpha val="10000"/>
              </a:srgbClr>
            </a:outerShdw>
          </a:effectLst>
        </p:spPr>
        <p:txBody>
          <a:bodyPr/>
          <a:lstStyle/>
          <a:p>
            <a:endParaRPr lang="en-US"/>
          </a:p>
        </p:txBody>
      </p:sp>
      <p:sp>
        <p:nvSpPr>
          <p:cNvPr id="6" name="Shape 4"/>
          <p:cNvSpPr/>
          <p:nvPr/>
        </p:nvSpPr>
        <p:spPr>
          <a:xfrm>
            <a:off x="548640" y="1783080"/>
            <a:ext cx="73152" cy="1783080"/>
          </a:xfrm>
          <a:prstGeom prst="rect">
            <a:avLst/>
          </a:prstGeom>
          <a:solidFill>
            <a:srgbClr val="B8853B"/>
          </a:solidFill>
          <a:ln w="12700">
            <a:solidFill>
              <a:srgbClr val="B8853B"/>
            </a:solidFill>
            <a:prstDash val="solid"/>
          </a:ln>
        </p:spPr>
        <p:txBody>
          <a:bodyPr/>
          <a:lstStyle/>
          <a:p>
            <a:endParaRPr lang="en-US"/>
          </a:p>
        </p:txBody>
      </p:sp>
      <p:sp>
        <p:nvSpPr>
          <p:cNvPr id="7" name="Shape 5"/>
          <p:cNvSpPr/>
          <p:nvPr/>
        </p:nvSpPr>
        <p:spPr>
          <a:xfrm>
            <a:off x="822960" y="2011680"/>
            <a:ext cx="502920" cy="502920"/>
          </a:xfrm>
          <a:prstGeom prst="ellipse">
            <a:avLst/>
          </a:prstGeom>
          <a:solidFill>
            <a:srgbClr val="1E2761"/>
          </a:solidFill>
          <a:ln w="12700">
            <a:solidFill>
              <a:srgbClr val="1E2761"/>
            </a:solidFill>
            <a:prstDash val="solid"/>
          </a:ln>
        </p:spPr>
        <p:txBody>
          <a:bodyPr/>
          <a:lstStyle/>
          <a:p>
            <a:endParaRPr lang="en-US"/>
          </a:p>
        </p:txBody>
      </p:sp>
      <p:pic>
        <p:nvPicPr>
          <p:cNvPr id="8" name="Image 0" descr="preencoded.png"/>
          <p:cNvPicPr>
            <a:picLocks noChangeAspect="1"/>
          </p:cNvPicPr>
          <p:nvPr/>
        </p:nvPicPr>
        <p:blipFill>
          <a:blip r:embed="rId3"/>
          <a:stretch>
            <a:fillRect/>
          </a:stretch>
        </p:blipFill>
        <p:spPr>
          <a:xfrm>
            <a:off x="905256" y="2093976"/>
            <a:ext cx="338328" cy="338328"/>
          </a:xfrm>
          <a:prstGeom prst="rect">
            <a:avLst/>
          </a:prstGeom>
        </p:spPr>
      </p:pic>
      <p:sp>
        <p:nvSpPr>
          <p:cNvPr id="9" name="Text 6"/>
          <p:cNvSpPr/>
          <p:nvPr/>
        </p:nvSpPr>
        <p:spPr>
          <a:xfrm>
            <a:off x="1463040" y="2011680"/>
            <a:ext cx="2606040" cy="411480"/>
          </a:xfrm>
          <a:prstGeom prst="rect">
            <a:avLst/>
          </a:prstGeom>
          <a:noFill/>
          <a:ln/>
        </p:spPr>
        <p:txBody>
          <a:bodyPr wrap="square" lIns="0" tIns="0" rIns="0" bIns="0" rtlCol="0" anchor="ctr"/>
          <a:lstStyle/>
          <a:p>
            <a:pPr marL="0" indent="0">
              <a:buNone/>
            </a:pPr>
            <a:r>
              <a:rPr lang="en-US" sz="1500" b="1" dirty="0">
                <a:solidFill>
                  <a:srgbClr val="1E2761"/>
                </a:solidFill>
                <a:latin typeface="Georgia" pitchFamily="34" charset="0"/>
                <a:ea typeface="Georgia" pitchFamily="34" charset="-122"/>
                <a:cs typeface="Georgia" pitchFamily="34" charset="-120"/>
              </a:rPr>
              <a:t>Master the hearing types</a:t>
            </a:r>
            <a:endParaRPr lang="en-US" sz="1500" dirty="0"/>
          </a:p>
        </p:txBody>
      </p:sp>
      <p:sp>
        <p:nvSpPr>
          <p:cNvPr id="10" name="Text 7"/>
          <p:cNvSpPr/>
          <p:nvPr/>
        </p:nvSpPr>
        <p:spPr>
          <a:xfrm>
            <a:off x="822960" y="2651760"/>
            <a:ext cx="3154680" cy="822960"/>
          </a:xfrm>
          <a:prstGeom prst="rect">
            <a:avLst/>
          </a:prstGeom>
          <a:noFill/>
          <a:ln/>
        </p:spPr>
        <p:txBody>
          <a:bodyPr wrap="square" lIns="0" tIns="0" rIns="0" bIns="0" rtlCol="0" anchor="ctr"/>
          <a:lstStyle/>
          <a:p>
            <a:pPr marL="0" indent="0">
              <a:buNone/>
            </a:pPr>
            <a:r>
              <a:rPr lang="en-US" sz="1100" dirty="0">
                <a:solidFill>
                  <a:srgbClr val="4A4A5C"/>
                </a:solidFill>
                <a:latin typeface="Calibri" pitchFamily="34" charset="0"/>
                <a:ea typeface="Calibri" pitchFamily="34" charset="-122"/>
                <a:cs typeface="Calibri" pitchFamily="34" charset="-120"/>
              </a:rPr>
              <a:t>Custody, adjudicatory, dispositional, periodic judicial review, permanency, TPR. Each has its own clock.</a:t>
            </a:r>
            <a:endParaRPr lang="en-US" sz="1100" dirty="0"/>
          </a:p>
        </p:txBody>
      </p:sp>
      <p:sp>
        <p:nvSpPr>
          <p:cNvPr id="11" name="Shape 8"/>
          <p:cNvSpPr/>
          <p:nvPr/>
        </p:nvSpPr>
        <p:spPr>
          <a:xfrm>
            <a:off x="4366260" y="1783080"/>
            <a:ext cx="3611880" cy="1783080"/>
          </a:xfrm>
          <a:prstGeom prst="rect">
            <a:avLst/>
          </a:prstGeom>
          <a:solidFill>
            <a:srgbClr val="FFFFFF"/>
          </a:solidFill>
          <a:ln w="12700">
            <a:solidFill>
              <a:srgbClr val="D9D9E5"/>
            </a:solidFill>
            <a:prstDash val="solid"/>
          </a:ln>
          <a:effectLst>
            <a:outerShdw blurRad="101600" dist="25400" dir="5400000" algn="bl" rotWithShape="0">
              <a:srgbClr val="000000">
                <a:alpha val="10000"/>
              </a:srgbClr>
            </a:outerShdw>
          </a:effectLst>
        </p:spPr>
        <p:txBody>
          <a:bodyPr/>
          <a:lstStyle/>
          <a:p>
            <a:endParaRPr lang="en-US"/>
          </a:p>
        </p:txBody>
      </p:sp>
      <p:sp>
        <p:nvSpPr>
          <p:cNvPr id="12" name="Shape 9"/>
          <p:cNvSpPr/>
          <p:nvPr/>
        </p:nvSpPr>
        <p:spPr>
          <a:xfrm>
            <a:off x="4366260" y="1783080"/>
            <a:ext cx="73152" cy="1783080"/>
          </a:xfrm>
          <a:prstGeom prst="rect">
            <a:avLst/>
          </a:prstGeom>
          <a:solidFill>
            <a:srgbClr val="B8853B"/>
          </a:solidFill>
          <a:ln w="12700">
            <a:solidFill>
              <a:srgbClr val="B8853B"/>
            </a:solidFill>
            <a:prstDash val="solid"/>
          </a:ln>
        </p:spPr>
        <p:txBody>
          <a:bodyPr/>
          <a:lstStyle/>
          <a:p>
            <a:endParaRPr lang="en-US"/>
          </a:p>
        </p:txBody>
      </p:sp>
      <p:sp>
        <p:nvSpPr>
          <p:cNvPr id="13" name="Shape 10"/>
          <p:cNvSpPr/>
          <p:nvPr/>
        </p:nvSpPr>
        <p:spPr>
          <a:xfrm>
            <a:off x="4640580" y="2011680"/>
            <a:ext cx="502920" cy="502920"/>
          </a:xfrm>
          <a:prstGeom prst="ellipse">
            <a:avLst/>
          </a:prstGeom>
          <a:solidFill>
            <a:srgbClr val="1E2761"/>
          </a:solidFill>
          <a:ln w="12700">
            <a:solidFill>
              <a:srgbClr val="1E2761"/>
            </a:solidFill>
            <a:prstDash val="solid"/>
          </a:ln>
        </p:spPr>
        <p:txBody>
          <a:bodyPr/>
          <a:lstStyle/>
          <a:p>
            <a:endParaRPr lang="en-US"/>
          </a:p>
        </p:txBody>
      </p:sp>
      <p:pic>
        <p:nvPicPr>
          <p:cNvPr id="14" name="Image 1" descr="preencoded.png"/>
          <p:cNvPicPr>
            <a:picLocks noChangeAspect="1"/>
          </p:cNvPicPr>
          <p:nvPr/>
        </p:nvPicPr>
        <p:blipFill>
          <a:blip r:embed="rId4"/>
          <a:stretch>
            <a:fillRect/>
          </a:stretch>
        </p:blipFill>
        <p:spPr>
          <a:xfrm>
            <a:off x="4722876" y="2093976"/>
            <a:ext cx="338328" cy="338328"/>
          </a:xfrm>
          <a:prstGeom prst="rect">
            <a:avLst/>
          </a:prstGeom>
        </p:spPr>
      </p:pic>
      <p:sp>
        <p:nvSpPr>
          <p:cNvPr id="15" name="Text 11"/>
          <p:cNvSpPr/>
          <p:nvPr/>
        </p:nvSpPr>
        <p:spPr>
          <a:xfrm>
            <a:off x="5280660" y="2011680"/>
            <a:ext cx="2606040" cy="411480"/>
          </a:xfrm>
          <a:prstGeom prst="rect">
            <a:avLst/>
          </a:prstGeom>
          <a:noFill/>
          <a:ln/>
        </p:spPr>
        <p:txBody>
          <a:bodyPr wrap="square" lIns="0" tIns="0" rIns="0" bIns="0" rtlCol="0" anchor="ctr"/>
          <a:lstStyle/>
          <a:p>
            <a:pPr marL="0" indent="0">
              <a:buNone/>
            </a:pPr>
            <a:r>
              <a:rPr lang="en-US" sz="1500" b="1" dirty="0">
                <a:solidFill>
                  <a:srgbClr val="1E2761"/>
                </a:solidFill>
                <a:latin typeface="Georgia" pitchFamily="34" charset="0"/>
                <a:ea typeface="Georgia" pitchFamily="34" charset="-122"/>
                <a:cs typeface="Georgia" pitchFamily="34" charset="-120"/>
              </a:rPr>
              <a:t>ICWA tracking</a:t>
            </a:r>
            <a:endParaRPr lang="en-US" sz="1500" dirty="0"/>
          </a:p>
        </p:txBody>
      </p:sp>
      <p:sp>
        <p:nvSpPr>
          <p:cNvPr id="16" name="Text 12"/>
          <p:cNvSpPr/>
          <p:nvPr/>
        </p:nvSpPr>
        <p:spPr>
          <a:xfrm>
            <a:off x="4640580" y="2651760"/>
            <a:ext cx="3154680" cy="822960"/>
          </a:xfrm>
          <a:prstGeom prst="rect">
            <a:avLst/>
          </a:prstGeom>
          <a:noFill/>
          <a:ln/>
        </p:spPr>
        <p:txBody>
          <a:bodyPr wrap="square" lIns="0" tIns="0" rIns="0" bIns="0" rtlCol="0" anchor="ctr"/>
          <a:lstStyle/>
          <a:p>
            <a:pPr marL="0" indent="0">
              <a:buNone/>
            </a:pPr>
            <a:r>
              <a:rPr lang="en-US" sz="1100" dirty="0">
                <a:solidFill>
                  <a:srgbClr val="4A4A5C"/>
                </a:solidFill>
                <a:latin typeface="Calibri" pitchFamily="34" charset="0"/>
                <a:ea typeface="Calibri" pitchFamily="34" charset="-122"/>
                <a:cs typeface="Calibri" pitchFamily="34" charset="-120"/>
              </a:rPr>
              <a:t>Ask at intake. If the child is or may be Indian, ICWA notice obligations attach. Document inquiries.</a:t>
            </a:r>
            <a:endParaRPr lang="en-US" sz="1100" dirty="0"/>
          </a:p>
        </p:txBody>
      </p:sp>
      <p:sp>
        <p:nvSpPr>
          <p:cNvPr id="17" name="Shape 13"/>
          <p:cNvSpPr/>
          <p:nvPr/>
        </p:nvSpPr>
        <p:spPr>
          <a:xfrm>
            <a:off x="8183880" y="1783080"/>
            <a:ext cx="3611880" cy="1783080"/>
          </a:xfrm>
          <a:prstGeom prst="rect">
            <a:avLst/>
          </a:prstGeom>
          <a:solidFill>
            <a:srgbClr val="FFFFFF"/>
          </a:solidFill>
          <a:ln w="12700">
            <a:solidFill>
              <a:srgbClr val="D9D9E5"/>
            </a:solidFill>
            <a:prstDash val="solid"/>
          </a:ln>
          <a:effectLst>
            <a:outerShdw blurRad="101600" dist="25400" dir="5400000" algn="bl" rotWithShape="0">
              <a:srgbClr val="000000">
                <a:alpha val="10000"/>
              </a:srgbClr>
            </a:outerShdw>
          </a:effectLst>
        </p:spPr>
        <p:txBody>
          <a:bodyPr/>
          <a:lstStyle/>
          <a:p>
            <a:endParaRPr lang="en-US"/>
          </a:p>
        </p:txBody>
      </p:sp>
      <p:sp>
        <p:nvSpPr>
          <p:cNvPr id="18" name="Shape 14"/>
          <p:cNvSpPr/>
          <p:nvPr/>
        </p:nvSpPr>
        <p:spPr>
          <a:xfrm>
            <a:off x="8183880" y="1783080"/>
            <a:ext cx="73152" cy="1783080"/>
          </a:xfrm>
          <a:prstGeom prst="rect">
            <a:avLst/>
          </a:prstGeom>
          <a:solidFill>
            <a:srgbClr val="B8853B"/>
          </a:solidFill>
          <a:ln w="12700">
            <a:solidFill>
              <a:srgbClr val="B8853B"/>
            </a:solidFill>
            <a:prstDash val="solid"/>
          </a:ln>
        </p:spPr>
        <p:txBody>
          <a:bodyPr/>
          <a:lstStyle/>
          <a:p>
            <a:endParaRPr lang="en-US"/>
          </a:p>
        </p:txBody>
      </p:sp>
      <p:sp>
        <p:nvSpPr>
          <p:cNvPr id="19" name="Shape 15"/>
          <p:cNvSpPr/>
          <p:nvPr/>
        </p:nvSpPr>
        <p:spPr>
          <a:xfrm>
            <a:off x="8458200" y="2011680"/>
            <a:ext cx="502920" cy="502920"/>
          </a:xfrm>
          <a:prstGeom prst="ellipse">
            <a:avLst/>
          </a:prstGeom>
          <a:solidFill>
            <a:srgbClr val="1E2761"/>
          </a:solidFill>
          <a:ln w="12700">
            <a:solidFill>
              <a:srgbClr val="1E2761"/>
            </a:solidFill>
            <a:prstDash val="solid"/>
          </a:ln>
        </p:spPr>
        <p:txBody>
          <a:bodyPr/>
          <a:lstStyle/>
          <a:p>
            <a:endParaRPr lang="en-US"/>
          </a:p>
        </p:txBody>
      </p:sp>
      <p:pic>
        <p:nvPicPr>
          <p:cNvPr id="20" name="Image 2" descr="preencoded.png"/>
          <p:cNvPicPr>
            <a:picLocks noChangeAspect="1"/>
          </p:cNvPicPr>
          <p:nvPr/>
        </p:nvPicPr>
        <p:blipFill>
          <a:blip r:embed="rId5"/>
          <a:stretch>
            <a:fillRect/>
          </a:stretch>
        </p:blipFill>
        <p:spPr>
          <a:xfrm>
            <a:off x="8540496" y="2093976"/>
            <a:ext cx="338328" cy="338328"/>
          </a:xfrm>
          <a:prstGeom prst="rect">
            <a:avLst/>
          </a:prstGeom>
        </p:spPr>
      </p:pic>
      <p:sp>
        <p:nvSpPr>
          <p:cNvPr id="21" name="Text 16"/>
          <p:cNvSpPr/>
          <p:nvPr/>
        </p:nvSpPr>
        <p:spPr>
          <a:xfrm>
            <a:off x="9098280" y="2011680"/>
            <a:ext cx="2606040" cy="411480"/>
          </a:xfrm>
          <a:prstGeom prst="rect">
            <a:avLst/>
          </a:prstGeom>
          <a:noFill/>
          <a:ln/>
        </p:spPr>
        <p:txBody>
          <a:bodyPr wrap="square" lIns="0" tIns="0" rIns="0" bIns="0" rtlCol="0" anchor="ctr"/>
          <a:lstStyle/>
          <a:p>
            <a:pPr marL="0" indent="0">
              <a:buNone/>
            </a:pPr>
            <a:r>
              <a:rPr lang="en-US" sz="1500" b="1" dirty="0">
                <a:solidFill>
                  <a:srgbClr val="1E2761"/>
                </a:solidFill>
                <a:latin typeface="Georgia" pitchFamily="34" charset="0"/>
                <a:ea typeface="Georgia" pitchFamily="34" charset="-122"/>
                <a:cs typeface="Georgia" pitchFamily="34" charset="-120"/>
              </a:rPr>
              <a:t>Records subpoenas</a:t>
            </a:r>
            <a:endParaRPr lang="en-US" sz="1500" dirty="0"/>
          </a:p>
        </p:txBody>
      </p:sp>
      <p:sp>
        <p:nvSpPr>
          <p:cNvPr id="22" name="Text 17"/>
          <p:cNvSpPr/>
          <p:nvPr/>
        </p:nvSpPr>
        <p:spPr>
          <a:xfrm>
            <a:off x="8458200" y="2651760"/>
            <a:ext cx="3154680" cy="822960"/>
          </a:xfrm>
          <a:prstGeom prst="rect">
            <a:avLst/>
          </a:prstGeom>
          <a:noFill/>
          <a:ln/>
        </p:spPr>
        <p:txBody>
          <a:bodyPr wrap="square" lIns="0" tIns="0" rIns="0" bIns="0" rtlCol="0" anchor="ctr"/>
          <a:lstStyle/>
          <a:p>
            <a:pPr marL="0" indent="0">
              <a:buNone/>
            </a:pPr>
            <a:r>
              <a:rPr lang="en-US" sz="1100" dirty="0">
                <a:solidFill>
                  <a:srgbClr val="4A4A5C"/>
                </a:solidFill>
                <a:latin typeface="Calibri" pitchFamily="34" charset="0"/>
                <a:ea typeface="Calibri" pitchFamily="34" charset="-122"/>
                <a:cs typeface="Calibri" pitchFamily="34" charset="-120"/>
              </a:rPr>
              <a:t>School, IEP, medical, mental health, CYFD case file. Use Children's Court Rules and protective orders.</a:t>
            </a:r>
            <a:endParaRPr lang="en-US" sz="1100" dirty="0"/>
          </a:p>
        </p:txBody>
      </p:sp>
      <p:sp>
        <p:nvSpPr>
          <p:cNvPr id="23" name="Shape 18"/>
          <p:cNvSpPr/>
          <p:nvPr/>
        </p:nvSpPr>
        <p:spPr>
          <a:xfrm>
            <a:off x="548640" y="3771900"/>
            <a:ext cx="3611880" cy="1783080"/>
          </a:xfrm>
          <a:prstGeom prst="rect">
            <a:avLst/>
          </a:prstGeom>
          <a:solidFill>
            <a:srgbClr val="FFFFFF"/>
          </a:solidFill>
          <a:ln w="12700">
            <a:solidFill>
              <a:srgbClr val="D9D9E5"/>
            </a:solidFill>
            <a:prstDash val="solid"/>
          </a:ln>
          <a:effectLst>
            <a:outerShdw blurRad="101600" dist="25400" dir="5400000" algn="bl" rotWithShape="0">
              <a:srgbClr val="000000">
                <a:alpha val="10000"/>
              </a:srgbClr>
            </a:outerShdw>
          </a:effectLst>
        </p:spPr>
        <p:txBody>
          <a:bodyPr/>
          <a:lstStyle/>
          <a:p>
            <a:endParaRPr lang="en-US"/>
          </a:p>
        </p:txBody>
      </p:sp>
      <p:sp>
        <p:nvSpPr>
          <p:cNvPr id="24" name="Shape 19"/>
          <p:cNvSpPr/>
          <p:nvPr/>
        </p:nvSpPr>
        <p:spPr>
          <a:xfrm>
            <a:off x="548640" y="3771900"/>
            <a:ext cx="73152" cy="1783080"/>
          </a:xfrm>
          <a:prstGeom prst="rect">
            <a:avLst/>
          </a:prstGeom>
          <a:solidFill>
            <a:srgbClr val="B8853B"/>
          </a:solidFill>
          <a:ln w="12700">
            <a:solidFill>
              <a:srgbClr val="B8853B"/>
            </a:solidFill>
            <a:prstDash val="solid"/>
          </a:ln>
        </p:spPr>
        <p:txBody>
          <a:bodyPr/>
          <a:lstStyle/>
          <a:p>
            <a:endParaRPr lang="en-US"/>
          </a:p>
        </p:txBody>
      </p:sp>
      <p:sp>
        <p:nvSpPr>
          <p:cNvPr id="25" name="Shape 20"/>
          <p:cNvSpPr/>
          <p:nvPr/>
        </p:nvSpPr>
        <p:spPr>
          <a:xfrm>
            <a:off x="822960" y="4000500"/>
            <a:ext cx="502920" cy="502920"/>
          </a:xfrm>
          <a:prstGeom prst="ellipse">
            <a:avLst/>
          </a:prstGeom>
          <a:solidFill>
            <a:srgbClr val="1E2761"/>
          </a:solidFill>
          <a:ln w="12700">
            <a:solidFill>
              <a:srgbClr val="1E2761"/>
            </a:solidFill>
            <a:prstDash val="solid"/>
          </a:ln>
        </p:spPr>
        <p:txBody>
          <a:bodyPr/>
          <a:lstStyle/>
          <a:p>
            <a:endParaRPr lang="en-US"/>
          </a:p>
        </p:txBody>
      </p:sp>
      <p:pic>
        <p:nvPicPr>
          <p:cNvPr id="26" name="Image 3" descr="preencoded.png"/>
          <p:cNvPicPr>
            <a:picLocks noChangeAspect="1"/>
          </p:cNvPicPr>
          <p:nvPr/>
        </p:nvPicPr>
        <p:blipFill>
          <a:blip r:embed="rId6"/>
          <a:stretch>
            <a:fillRect/>
          </a:stretch>
        </p:blipFill>
        <p:spPr>
          <a:xfrm>
            <a:off x="905256" y="4082796"/>
            <a:ext cx="338328" cy="338328"/>
          </a:xfrm>
          <a:prstGeom prst="rect">
            <a:avLst/>
          </a:prstGeom>
        </p:spPr>
      </p:pic>
      <p:sp>
        <p:nvSpPr>
          <p:cNvPr id="27" name="Text 21"/>
          <p:cNvSpPr/>
          <p:nvPr/>
        </p:nvSpPr>
        <p:spPr>
          <a:xfrm>
            <a:off x="1463040" y="4000500"/>
            <a:ext cx="2606040" cy="411480"/>
          </a:xfrm>
          <a:prstGeom prst="rect">
            <a:avLst/>
          </a:prstGeom>
          <a:noFill/>
          <a:ln/>
        </p:spPr>
        <p:txBody>
          <a:bodyPr wrap="square" lIns="0" tIns="0" rIns="0" bIns="0" rtlCol="0" anchor="ctr"/>
          <a:lstStyle/>
          <a:p>
            <a:pPr marL="0" indent="0">
              <a:buNone/>
            </a:pPr>
            <a:r>
              <a:rPr lang="en-US" sz="1500" b="1" dirty="0">
                <a:solidFill>
                  <a:srgbClr val="1E2761"/>
                </a:solidFill>
                <a:latin typeface="Georgia" pitchFamily="34" charset="0"/>
                <a:ea typeface="Georgia" pitchFamily="34" charset="-122"/>
                <a:cs typeface="Georgia" pitchFamily="34" charset="-120"/>
              </a:rPr>
              <a:t>Confidentiality protocols</a:t>
            </a:r>
            <a:endParaRPr lang="en-US" sz="1500" dirty="0"/>
          </a:p>
        </p:txBody>
      </p:sp>
      <p:sp>
        <p:nvSpPr>
          <p:cNvPr id="28" name="Text 22"/>
          <p:cNvSpPr/>
          <p:nvPr/>
        </p:nvSpPr>
        <p:spPr>
          <a:xfrm>
            <a:off x="822960" y="4640580"/>
            <a:ext cx="3154680" cy="822960"/>
          </a:xfrm>
          <a:prstGeom prst="rect">
            <a:avLst/>
          </a:prstGeom>
          <a:noFill/>
          <a:ln/>
        </p:spPr>
        <p:txBody>
          <a:bodyPr wrap="square" lIns="0" tIns="0" rIns="0" bIns="0" rtlCol="0" anchor="ctr"/>
          <a:lstStyle/>
          <a:p>
            <a:pPr marL="0" indent="0">
              <a:buNone/>
            </a:pPr>
            <a:r>
              <a:rPr lang="en-US" sz="1100" dirty="0">
                <a:solidFill>
                  <a:srgbClr val="4A4A5C"/>
                </a:solidFill>
                <a:latin typeface="Calibri" pitchFamily="34" charset="0"/>
                <a:ea typeface="Calibri" pitchFamily="34" charset="-122"/>
                <a:cs typeface="Calibri" pitchFamily="34" charset="-120"/>
              </a:rPr>
              <a:t>Caption with initials. Hand-deliver or sealed e-file. Scrub exhibits before they leave the office.</a:t>
            </a:r>
            <a:endParaRPr lang="en-US" sz="1100" dirty="0"/>
          </a:p>
        </p:txBody>
      </p:sp>
      <p:sp>
        <p:nvSpPr>
          <p:cNvPr id="29" name="Shape 23"/>
          <p:cNvSpPr/>
          <p:nvPr/>
        </p:nvSpPr>
        <p:spPr>
          <a:xfrm>
            <a:off x="4366260" y="3771900"/>
            <a:ext cx="3611880" cy="1783080"/>
          </a:xfrm>
          <a:prstGeom prst="rect">
            <a:avLst/>
          </a:prstGeom>
          <a:solidFill>
            <a:srgbClr val="FFFFFF"/>
          </a:solidFill>
          <a:ln w="12700">
            <a:solidFill>
              <a:srgbClr val="D9D9E5"/>
            </a:solidFill>
            <a:prstDash val="solid"/>
          </a:ln>
          <a:effectLst>
            <a:outerShdw blurRad="101600" dist="25400" dir="5400000" algn="bl" rotWithShape="0">
              <a:srgbClr val="000000">
                <a:alpha val="10000"/>
              </a:srgbClr>
            </a:outerShdw>
          </a:effectLst>
        </p:spPr>
        <p:txBody>
          <a:bodyPr/>
          <a:lstStyle/>
          <a:p>
            <a:endParaRPr lang="en-US"/>
          </a:p>
        </p:txBody>
      </p:sp>
      <p:sp>
        <p:nvSpPr>
          <p:cNvPr id="30" name="Shape 24"/>
          <p:cNvSpPr/>
          <p:nvPr/>
        </p:nvSpPr>
        <p:spPr>
          <a:xfrm>
            <a:off x="4366260" y="3771900"/>
            <a:ext cx="73152" cy="1783080"/>
          </a:xfrm>
          <a:prstGeom prst="rect">
            <a:avLst/>
          </a:prstGeom>
          <a:solidFill>
            <a:srgbClr val="B8853B"/>
          </a:solidFill>
          <a:ln w="12700">
            <a:solidFill>
              <a:srgbClr val="B8853B"/>
            </a:solidFill>
            <a:prstDash val="solid"/>
          </a:ln>
        </p:spPr>
        <p:txBody>
          <a:bodyPr/>
          <a:lstStyle/>
          <a:p>
            <a:endParaRPr lang="en-US"/>
          </a:p>
        </p:txBody>
      </p:sp>
      <p:sp>
        <p:nvSpPr>
          <p:cNvPr id="31" name="Shape 25"/>
          <p:cNvSpPr/>
          <p:nvPr/>
        </p:nvSpPr>
        <p:spPr>
          <a:xfrm>
            <a:off x="4640580" y="4000500"/>
            <a:ext cx="502920" cy="502920"/>
          </a:xfrm>
          <a:prstGeom prst="ellipse">
            <a:avLst/>
          </a:prstGeom>
          <a:solidFill>
            <a:srgbClr val="1E2761"/>
          </a:solidFill>
          <a:ln w="12700">
            <a:solidFill>
              <a:srgbClr val="1E2761"/>
            </a:solidFill>
            <a:prstDash val="solid"/>
          </a:ln>
        </p:spPr>
        <p:txBody>
          <a:bodyPr/>
          <a:lstStyle/>
          <a:p>
            <a:endParaRPr lang="en-US"/>
          </a:p>
        </p:txBody>
      </p:sp>
      <p:pic>
        <p:nvPicPr>
          <p:cNvPr id="32" name="Image 4" descr="preencoded.png"/>
          <p:cNvPicPr>
            <a:picLocks noChangeAspect="1"/>
          </p:cNvPicPr>
          <p:nvPr/>
        </p:nvPicPr>
        <p:blipFill>
          <a:blip r:embed="rId7"/>
          <a:stretch>
            <a:fillRect/>
          </a:stretch>
        </p:blipFill>
        <p:spPr>
          <a:xfrm>
            <a:off x="4722876" y="4082796"/>
            <a:ext cx="338328" cy="338328"/>
          </a:xfrm>
          <a:prstGeom prst="rect">
            <a:avLst/>
          </a:prstGeom>
        </p:spPr>
      </p:pic>
      <p:sp>
        <p:nvSpPr>
          <p:cNvPr id="33" name="Text 26"/>
          <p:cNvSpPr/>
          <p:nvPr/>
        </p:nvSpPr>
        <p:spPr>
          <a:xfrm>
            <a:off x="5280660" y="4000500"/>
            <a:ext cx="2606040" cy="411480"/>
          </a:xfrm>
          <a:prstGeom prst="rect">
            <a:avLst/>
          </a:prstGeom>
          <a:noFill/>
          <a:ln/>
        </p:spPr>
        <p:txBody>
          <a:bodyPr wrap="square" lIns="0" tIns="0" rIns="0" bIns="0" rtlCol="0" anchor="ctr"/>
          <a:lstStyle/>
          <a:p>
            <a:pPr marL="0" indent="0">
              <a:buNone/>
            </a:pPr>
            <a:r>
              <a:rPr lang="en-US" sz="1500" b="1" dirty="0">
                <a:solidFill>
                  <a:srgbClr val="1E2761"/>
                </a:solidFill>
                <a:latin typeface="Georgia" pitchFamily="34" charset="0"/>
                <a:ea typeface="Georgia" pitchFamily="34" charset="-122"/>
                <a:cs typeface="Georgia" pitchFamily="34" charset="-120"/>
              </a:rPr>
              <a:t>Liaison with CYFD/PSD</a:t>
            </a:r>
            <a:endParaRPr lang="en-US" sz="1500" dirty="0"/>
          </a:p>
        </p:txBody>
      </p:sp>
      <p:sp>
        <p:nvSpPr>
          <p:cNvPr id="34" name="Text 27"/>
          <p:cNvSpPr/>
          <p:nvPr/>
        </p:nvSpPr>
        <p:spPr>
          <a:xfrm>
            <a:off x="4640580" y="4640580"/>
            <a:ext cx="3154680" cy="822960"/>
          </a:xfrm>
          <a:prstGeom prst="rect">
            <a:avLst/>
          </a:prstGeom>
          <a:noFill/>
          <a:ln/>
        </p:spPr>
        <p:txBody>
          <a:bodyPr wrap="square" lIns="0" tIns="0" rIns="0" bIns="0" rtlCol="0" anchor="ctr"/>
          <a:lstStyle/>
          <a:p>
            <a:pPr marL="0" indent="0">
              <a:buNone/>
            </a:pPr>
            <a:r>
              <a:rPr lang="en-US" sz="1100" dirty="0">
                <a:solidFill>
                  <a:srgbClr val="4A4A5C"/>
                </a:solidFill>
                <a:latin typeface="Calibri" pitchFamily="34" charset="0"/>
                <a:ea typeface="Calibri" pitchFamily="34" charset="-122"/>
                <a:cs typeface="Calibri" pitchFamily="34" charset="-120"/>
              </a:rPr>
              <a:t>PSD case manager, treatment-plan team, CASA volunteer. Keep contact log clean for fee challenges.</a:t>
            </a:r>
            <a:endParaRPr lang="en-US" sz="1100" dirty="0"/>
          </a:p>
        </p:txBody>
      </p:sp>
      <p:sp>
        <p:nvSpPr>
          <p:cNvPr id="35" name="Shape 28"/>
          <p:cNvSpPr/>
          <p:nvPr/>
        </p:nvSpPr>
        <p:spPr>
          <a:xfrm>
            <a:off x="8183880" y="3771900"/>
            <a:ext cx="3611880" cy="1783080"/>
          </a:xfrm>
          <a:prstGeom prst="rect">
            <a:avLst/>
          </a:prstGeom>
          <a:solidFill>
            <a:srgbClr val="FFFFFF"/>
          </a:solidFill>
          <a:ln w="12700">
            <a:solidFill>
              <a:srgbClr val="D9D9E5"/>
            </a:solidFill>
            <a:prstDash val="solid"/>
          </a:ln>
          <a:effectLst>
            <a:outerShdw blurRad="101600" dist="25400" dir="5400000" algn="bl" rotWithShape="0">
              <a:srgbClr val="000000">
                <a:alpha val="10000"/>
              </a:srgbClr>
            </a:outerShdw>
          </a:effectLst>
        </p:spPr>
        <p:txBody>
          <a:bodyPr/>
          <a:lstStyle/>
          <a:p>
            <a:endParaRPr lang="en-US"/>
          </a:p>
        </p:txBody>
      </p:sp>
      <p:sp>
        <p:nvSpPr>
          <p:cNvPr id="36" name="Shape 29"/>
          <p:cNvSpPr/>
          <p:nvPr/>
        </p:nvSpPr>
        <p:spPr>
          <a:xfrm>
            <a:off x="8183880" y="3771900"/>
            <a:ext cx="73152" cy="1783080"/>
          </a:xfrm>
          <a:prstGeom prst="rect">
            <a:avLst/>
          </a:prstGeom>
          <a:solidFill>
            <a:srgbClr val="B8853B"/>
          </a:solidFill>
          <a:ln w="12700">
            <a:solidFill>
              <a:srgbClr val="B8853B"/>
            </a:solidFill>
            <a:prstDash val="solid"/>
          </a:ln>
        </p:spPr>
        <p:txBody>
          <a:bodyPr/>
          <a:lstStyle/>
          <a:p>
            <a:endParaRPr lang="en-US"/>
          </a:p>
        </p:txBody>
      </p:sp>
      <p:sp>
        <p:nvSpPr>
          <p:cNvPr id="37" name="Shape 30"/>
          <p:cNvSpPr/>
          <p:nvPr/>
        </p:nvSpPr>
        <p:spPr>
          <a:xfrm>
            <a:off x="8458200" y="4000500"/>
            <a:ext cx="502920" cy="502920"/>
          </a:xfrm>
          <a:prstGeom prst="ellipse">
            <a:avLst/>
          </a:prstGeom>
          <a:solidFill>
            <a:srgbClr val="1E2761"/>
          </a:solidFill>
          <a:ln w="12700">
            <a:solidFill>
              <a:srgbClr val="1E2761"/>
            </a:solidFill>
            <a:prstDash val="solid"/>
          </a:ln>
        </p:spPr>
        <p:txBody>
          <a:bodyPr/>
          <a:lstStyle/>
          <a:p>
            <a:endParaRPr lang="en-US"/>
          </a:p>
        </p:txBody>
      </p:sp>
      <p:pic>
        <p:nvPicPr>
          <p:cNvPr id="38" name="Image 5" descr="preencoded.png"/>
          <p:cNvPicPr>
            <a:picLocks noChangeAspect="1"/>
          </p:cNvPicPr>
          <p:nvPr/>
        </p:nvPicPr>
        <p:blipFill>
          <a:blip r:embed="rId8"/>
          <a:stretch>
            <a:fillRect/>
          </a:stretch>
        </p:blipFill>
        <p:spPr>
          <a:xfrm>
            <a:off x="8540496" y="4082796"/>
            <a:ext cx="338328" cy="338328"/>
          </a:xfrm>
          <a:prstGeom prst="rect">
            <a:avLst/>
          </a:prstGeom>
        </p:spPr>
      </p:pic>
      <p:sp>
        <p:nvSpPr>
          <p:cNvPr id="39" name="Text 31"/>
          <p:cNvSpPr/>
          <p:nvPr/>
        </p:nvSpPr>
        <p:spPr>
          <a:xfrm>
            <a:off x="9098280" y="4000500"/>
            <a:ext cx="2606040" cy="411480"/>
          </a:xfrm>
          <a:prstGeom prst="rect">
            <a:avLst/>
          </a:prstGeom>
          <a:noFill/>
          <a:ln/>
        </p:spPr>
        <p:txBody>
          <a:bodyPr wrap="square" lIns="0" tIns="0" rIns="0" bIns="0" rtlCol="0" anchor="ctr"/>
          <a:lstStyle/>
          <a:p>
            <a:pPr marL="0" indent="0">
              <a:buNone/>
            </a:pPr>
            <a:r>
              <a:rPr lang="en-US" sz="1500" b="1" dirty="0">
                <a:solidFill>
                  <a:srgbClr val="1E2761"/>
                </a:solidFill>
                <a:latin typeface="Georgia" pitchFamily="34" charset="0"/>
                <a:ea typeface="Georgia" pitchFamily="34" charset="-122"/>
                <a:cs typeface="Georgia" pitchFamily="34" charset="-120"/>
              </a:rPr>
              <a:t>GAL report support</a:t>
            </a:r>
            <a:endParaRPr lang="en-US" sz="1500" dirty="0"/>
          </a:p>
        </p:txBody>
      </p:sp>
      <p:sp>
        <p:nvSpPr>
          <p:cNvPr id="40" name="Text 32"/>
          <p:cNvSpPr/>
          <p:nvPr/>
        </p:nvSpPr>
        <p:spPr>
          <a:xfrm>
            <a:off x="8458200" y="4640580"/>
            <a:ext cx="3154680" cy="822960"/>
          </a:xfrm>
          <a:prstGeom prst="rect">
            <a:avLst/>
          </a:prstGeom>
          <a:noFill/>
          <a:ln/>
        </p:spPr>
        <p:txBody>
          <a:bodyPr wrap="square" lIns="0" tIns="0" rIns="0" bIns="0" rtlCol="0" anchor="ctr"/>
          <a:lstStyle/>
          <a:p>
            <a:pPr marL="0" indent="0">
              <a:buNone/>
            </a:pPr>
            <a:r>
              <a:rPr lang="en-US" sz="1100" dirty="0">
                <a:solidFill>
                  <a:srgbClr val="4A4A5C"/>
                </a:solidFill>
                <a:latin typeface="Calibri" pitchFamily="34" charset="0"/>
                <a:ea typeface="Calibri" pitchFamily="34" charset="-122"/>
                <a:cs typeface="Calibri" pitchFamily="34" charset="-120"/>
              </a:rPr>
              <a:t>Compile interview summaries, document indexes, and a draft order shell. The GAL signs; you pre-build.</a:t>
            </a:r>
            <a:endParaRPr lang="en-US" sz="1100" dirty="0"/>
          </a:p>
        </p:txBody>
      </p:sp>
      <p:sp>
        <p:nvSpPr>
          <p:cNvPr id="42" name="Shape 33"/>
          <p:cNvSpPr/>
          <p:nvPr/>
        </p:nvSpPr>
        <p:spPr>
          <a:xfrm>
            <a:off x="0" y="6537960"/>
            <a:ext cx="12191695" cy="320040"/>
          </a:xfrm>
          <a:prstGeom prst="rect">
            <a:avLst/>
          </a:prstGeom>
          <a:solidFill>
            <a:srgbClr val="1E2761"/>
          </a:solidFill>
          <a:ln w="12700">
            <a:solidFill>
              <a:srgbClr val="1E2761"/>
            </a:solidFill>
            <a:prstDash val="solid"/>
          </a:ln>
        </p:spPr>
        <p:txBody>
          <a:bodyPr/>
          <a:lstStyle/>
          <a:p>
            <a:endParaRPr lang="en-US"/>
          </a:p>
        </p:txBody>
      </p:sp>
      <p:sp>
        <p:nvSpPr>
          <p:cNvPr id="43" name="Text 34"/>
          <p:cNvSpPr/>
          <p:nvPr/>
        </p:nvSpPr>
        <p:spPr>
          <a:xfrm>
            <a:off x="457200" y="6565392"/>
            <a:ext cx="7315200" cy="274320"/>
          </a:xfrm>
          <a:prstGeom prst="rect">
            <a:avLst/>
          </a:prstGeom>
          <a:noFill/>
          <a:ln/>
        </p:spPr>
        <p:txBody>
          <a:bodyPr wrap="square" lIns="0" tIns="0" rIns="0" bIns="0" rtlCol="0" anchor="ctr"/>
          <a:lstStyle/>
          <a:p>
            <a:pPr marL="0" indent="0" algn="l">
              <a:buNone/>
            </a:pPr>
            <a:r>
              <a:rPr lang="en-US" sz="1000" dirty="0">
                <a:solidFill>
                  <a:srgbClr val="CADCFC"/>
                </a:solidFill>
                <a:latin typeface="Calibri" pitchFamily="34" charset="0"/>
                <a:ea typeface="Calibri" pitchFamily="34" charset="-122"/>
                <a:cs typeface="Calibri" pitchFamily="34" charset="-120"/>
              </a:rPr>
              <a:t>Guardians ad Litem in New Mexico  |  McBryde Law</a:t>
            </a:r>
            <a:endParaRPr lang="en-US" sz="1000" dirty="0"/>
          </a:p>
        </p:txBody>
      </p:sp>
      <p:sp>
        <p:nvSpPr>
          <p:cNvPr id="44" name="Text 35"/>
          <p:cNvSpPr/>
          <p:nvPr/>
        </p:nvSpPr>
        <p:spPr>
          <a:xfrm>
            <a:off x="10820095" y="6565392"/>
            <a:ext cx="914400" cy="274320"/>
          </a:xfrm>
          <a:prstGeom prst="rect">
            <a:avLst/>
          </a:prstGeom>
          <a:noFill/>
          <a:ln/>
        </p:spPr>
        <p:txBody>
          <a:bodyPr wrap="square" lIns="0" tIns="0" rIns="0" bIns="0" rtlCol="0" anchor="ctr"/>
          <a:lstStyle/>
          <a:p>
            <a:pPr marL="0" indent="0" algn="r">
              <a:buNone/>
            </a:pPr>
            <a:endParaRPr lang="en-US" sz="10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6">
    <p:bg>
      <p:bgPr>
        <a:solidFill>
          <a:srgbClr val="F6F2EA"/>
        </a:solidFill>
        <a:effectLst/>
      </p:bgPr>
    </p:bg>
    <p:spTree>
      <p:nvGrpSpPr>
        <p:cNvPr id="1" name=""/>
        <p:cNvGrpSpPr/>
        <p:nvPr/>
      </p:nvGrpSpPr>
      <p:grpSpPr>
        <a:xfrm>
          <a:off x="0" y="0"/>
          <a:ext cx="0" cy="0"/>
          <a:chOff x="0" y="0"/>
          <a:chExt cx="0" cy="0"/>
        </a:xfrm>
      </p:grpSpPr>
      <p:sp>
        <p:nvSpPr>
          <p:cNvPr id="2" name="Shape 0"/>
          <p:cNvSpPr/>
          <p:nvPr/>
        </p:nvSpPr>
        <p:spPr>
          <a:xfrm>
            <a:off x="0" y="0"/>
            <a:ext cx="228600" cy="6858000"/>
          </a:xfrm>
          <a:prstGeom prst="rect">
            <a:avLst/>
          </a:prstGeom>
          <a:solidFill>
            <a:srgbClr val="B8853B"/>
          </a:solidFill>
          <a:ln w="12700">
            <a:solidFill>
              <a:srgbClr val="B8853B"/>
            </a:solidFill>
            <a:prstDash val="solid"/>
          </a:ln>
        </p:spPr>
        <p:txBody>
          <a:bodyPr/>
          <a:lstStyle/>
          <a:p>
            <a:endParaRPr lang="en-US"/>
          </a:p>
        </p:txBody>
      </p:sp>
      <p:sp>
        <p:nvSpPr>
          <p:cNvPr id="3" name="Text 1"/>
          <p:cNvSpPr/>
          <p:nvPr/>
        </p:nvSpPr>
        <p:spPr>
          <a:xfrm>
            <a:off x="731520" y="777240"/>
            <a:ext cx="10972800" cy="365760"/>
          </a:xfrm>
          <a:prstGeom prst="rect">
            <a:avLst/>
          </a:prstGeom>
          <a:noFill/>
          <a:ln/>
        </p:spPr>
        <p:txBody>
          <a:bodyPr wrap="square" lIns="0" tIns="0" rIns="0" bIns="0" rtlCol="0" anchor="ctr"/>
          <a:lstStyle/>
          <a:p>
            <a:pPr marL="0" indent="0">
              <a:buNone/>
            </a:pPr>
            <a:r>
              <a:rPr lang="en-US" sz="1300" b="1" kern="0" spc="800" dirty="0">
                <a:solidFill>
                  <a:srgbClr val="8C6324"/>
                </a:solidFill>
                <a:latin typeface="Calibri" pitchFamily="34" charset="0"/>
                <a:ea typeface="Calibri" pitchFamily="34" charset="-122"/>
                <a:cs typeface="Calibri" pitchFamily="34" charset="-120"/>
              </a:rPr>
              <a:t>DISCUSS — ETHICS POSE</a:t>
            </a:r>
            <a:endParaRPr lang="en-US" sz="1300" dirty="0"/>
          </a:p>
        </p:txBody>
      </p:sp>
      <p:sp>
        <p:nvSpPr>
          <p:cNvPr id="4" name="Text 2"/>
          <p:cNvSpPr/>
          <p:nvPr/>
        </p:nvSpPr>
        <p:spPr>
          <a:xfrm>
            <a:off x="731520" y="1188720"/>
            <a:ext cx="10972800" cy="868680"/>
          </a:xfrm>
          <a:prstGeom prst="rect">
            <a:avLst/>
          </a:prstGeom>
          <a:noFill/>
          <a:ln/>
        </p:spPr>
        <p:txBody>
          <a:bodyPr wrap="square" lIns="0" tIns="0" rIns="0" bIns="0" rtlCol="0" anchor="ctr"/>
          <a:lstStyle/>
          <a:p>
            <a:pPr marL="0" indent="0">
              <a:buNone/>
            </a:pPr>
            <a:r>
              <a:rPr lang="en-US" sz="3000" b="1" dirty="0">
                <a:solidFill>
                  <a:srgbClr val="1E2761"/>
                </a:solidFill>
                <a:latin typeface="Georgia" pitchFamily="34" charset="0"/>
                <a:ea typeface="Georgia" pitchFamily="34" charset="-122"/>
                <a:cs typeface="Georgia" pitchFamily="34" charset="-120"/>
              </a:rPr>
              <a:t>Best interest vs. declared position.</a:t>
            </a:r>
            <a:endParaRPr lang="en-US" sz="3000" dirty="0"/>
          </a:p>
        </p:txBody>
      </p:sp>
      <p:sp>
        <p:nvSpPr>
          <p:cNvPr id="5" name="Shape 3"/>
          <p:cNvSpPr/>
          <p:nvPr/>
        </p:nvSpPr>
        <p:spPr>
          <a:xfrm>
            <a:off x="731520" y="2286000"/>
            <a:ext cx="10698480" cy="1554480"/>
          </a:xfrm>
          <a:prstGeom prst="rect">
            <a:avLst/>
          </a:prstGeom>
          <a:solidFill>
            <a:srgbClr val="FFFFFF"/>
          </a:solidFill>
          <a:ln w="12700">
            <a:solidFill>
              <a:srgbClr val="D9D9E5"/>
            </a:solidFill>
            <a:prstDash val="solid"/>
          </a:ln>
          <a:effectLst>
            <a:outerShdw blurRad="101600" dist="25400" dir="5400000" algn="bl" rotWithShape="0">
              <a:srgbClr val="000000">
                <a:alpha val="10000"/>
              </a:srgbClr>
            </a:outerShdw>
          </a:effectLst>
        </p:spPr>
        <p:txBody>
          <a:bodyPr/>
          <a:lstStyle/>
          <a:p>
            <a:endParaRPr lang="en-US"/>
          </a:p>
        </p:txBody>
      </p:sp>
      <p:sp>
        <p:nvSpPr>
          <p:cNvPr id="6" name="Text 4"/>
          <p:cNvSpPr/>
          <p:nvPr/>
        </p:nvSpPr>
        <p:spPr>
          <a:xfrm>
            <a:off x="1005840" y="2423160"/>
            <a:ext cx="10149840" cy="1371600"/>
          </a:xfrm>
          <a:prstGeom prst="rect">
            <a:avLst/>
          </a:prstGeom>
          <a:noFill/>
          <a:ln/>
        </p:spPr>
        <p:txBody>
          <a:bodyPr wrap="square" lIns="0" tIns="0" rIns="0" bIns="0" rtlCol="0" anchor="ctr"/>
          <a:lstStyle/>
          <a:p>
            <a:pPr marL="0" indent="0">
              <a:buNone/>
            </a:pPr>
            <a:r>
              <a:rPr lang="en-US" sz="1600" i="1" dirty="0">
                <a:solidFill>
                  <a:srgbClr val="1A1A2E"/>
                </a:solidFill>
                <a:latin typeface="Georgia" pitchFamily="34" charset="0"/>
                <a:ea typeface="Georgia" pitchFamily="34" charset="-122"/>
                <a:cs typeface="Georgia" pitchFamily="34" charset="-120"/>
              </a:rPr>
              <a:t>Twelve-year-old in an abuse/neglect case insists he wants to go home. Substantial evidence shows ongoing risk if he does. The GAL believes a kinship placement is best, but her client says no.</a:t>
            </a:r>
            <a:endParaRPr lang="en-US" sz="1600" dirty="0"/>
          </a:p>
        </p:txBody>
      </p:sp>
      <p:sp>
        <p:nvSpPr>
          <p:cNvPr id="7" name="Text 5"/>
          <p:cNvSpPr/>
          <p:nvPr/>
        </p:nvSpPr>
        <p:spPr>
          <a:xfrm>
            <a:off x="731520" y="4023360"/>
            <a:ext cx="10058400" cy="365760"/>
          </a:xfrm>
          <a:prstGeom prst="rect">
            <a:avLst/>
          </a:prstGeom>
          <a:noFill/>
          <a:ln/>
        </p:spPr>
        <p:txBody>
          <a:bodyPr wrap="square" lIns="0" tIns="0" rIns="0" bIns="0" rtlCol="0" anchor="ctr"/>
          <a:lstStyle/>
          <a:p>
            <a:pPr marL="0" indent="0">
              <a:buNone/>
            </a:pPr>
            <a:r>
              <a:rPr lang="en-US" sz="1300" b="1" kern="0" spc="500" dirty="0">
                <a:solidFill>
                  <a:srgbClr val="8C6324"/>
                </a:solidFill>
                <a:latin typeface="Calibri" pitchFamily="34" charset="0"/>
                <a:ea typeface="Calibri" pitchFamily="34" charset="-122"/>
                <a:cs typeface="Calibri" pitchFamily="34" charset="-120"/>
              </a:rPr>
              <a:t>Talk through:</a:t>
            </a:r>
            <a:endParaRPr lang="en-US" sz="1300" dirty="0"/>
          </a:p>
        </p:txBody>
      </p:sp>
      <p:sp>
        <p:nvSpPr>
          <p:cNvPr id="8" name="Shape 6"/>
          <p:cNvSpPr/>
          <p:nvPr/>
        </p:nvSpPr>
        <p:spPr>
          <a:xfrm>
            <a:off x="914400" y="4489704"/>
            <a:ext cx="256032" cy="256032"/>
          </a:xfrm>
          <a:prstGeom prst="ellipse">
            <a:avLst/>
          </a:prstGeom>
          <a:solidFill>
            <a:srgbClr val="B8853B"/>
          </a:solidFill>
          <a:ln w="12700">
            <a:solidFill>
              <a:srgbClr val="B8853B"/>
            </a:solidFill>
            <a:prstDash val="solid"/>
          </a:ln>
        </p:spPr>
        <p:txBody>
          <a:bodyPr/>
          <a:lstStyle/>
          <a:p>
            <a:endParaRPr lang="en-US"/>
          </a:p>
        </p:txBody>
      </p:sp>
      <p:pic>
        <p:nvPicPr>
          <p:cNvPr id="9" name="Image 0" descr="preencoded.png"/>
          <p:cNvPicPr>
            <a:picLocks noChangeAspect="1"/>
          </p:cNvPicPr>
          <p:nvPr/>
        </p:nvPicPr>
        <p:blipFill>
          <a:blip r:embed="rId3"/>
          <a:stretch>
            <a:fillRect/>
          </a:stretch>
        </p:blipFill>
        <p:spPr>
          <a:xfrm>
            <a:off x="978408" y="4553712"/>
            <a:ext cx="128016" cy="128016"/>
          </a:xfrm>
          <a:prstGeom prst="rect">
            <a:avLst/>
          </a:prstGeom>
        </p:spPr>
      </p:pic>
      <p:sp>
        <p:nvSpPr>
          <p:cNvPr id="10" name="Text 7"/>
          <p:cNvSpPr/>
          <p:nvPr/>
        </p:nvSpPr>
        <p:spPr>
          <a:xfrm>
            <a:off x="1325880" y="4434840"/>
            <a:ext cx="10424160" cy="365760"/>
          </a:xfrm>
          <a:prstGeom prst="rect">
            <a:avLst/>
          </a:prstGeom>
          <a:noFill/>
          <a:ln/>
        </p:spPr>
        <p:txBody>
          <a:bodyPr wrap="square" lIns="0" tIns="0" rIns="0" bIns="0" rtlCol="0" anchor="ctr"/>
          <a:lstStyle/>
          <a:p>
            <a:pPr marL="0" indent="0">
              <a:buNone/>
            </a:pPr>
            <a:r>
              <a:rPr lang="en-US" sz="1300" dirty="0">
                <a:solidFill>
                  <a:srgbClr val="1A1A2E"/>
                </a:solidFill>
                <a:latin typeface="Calibri" pitchFamily="34" charset="0"/>
                <a:ea typeface="Calibri" pitchFamily="34" charset="-122"/>
                <a:cs typeface="Calibri" pitchFamily="34" charset="-120"/>
              </a:rPr>
              <a:t>What does NMSA 32A-1-7 require the GAL to tell the court?</a:t>
            </a:r>
            <a:endParaRPr lang="en-US" sz="1300" dirty="0"/>
          </a:p>
        </p:txBody>
      </p:sp>
      <p:sp>
        <p:nvSpPr>
          <p:cNvPr id="11" name="Shape 8"/>
          <p:cNvSpPr/>
          <p:nvPr/>
        </p:nvSpPr>
        <p:spPr>
          <a:xfrm>
            <a:off x="914400" y="4901184"/>
            <a:ext cx="256032" cy="256032"/>
          </a:xfrm>
          <a:prstGeom prst="ellipse">
            <a:avLst/>
          </a:prstGeom>
          <a:solidFill>
            <a:srgbClr val="B8853B"/>
          </a:solidFill>
          <a:ln w="12700">
            <a:solidFill>
              <a:srgbClr val="B8853B"/>
            </a:solidFill>
            <a:prstDash val="solid"/>
          </a:ln>
        </p:spPr>
        <p:txBody>
          <a:bodyPr/>
          <a:lstStyle/>
          <a:p>
            <a:endParaRPr lang="en-US"/>
          </a:p>
        </p:txBody>
      </p:sp>
      <p:pic>
        <p:nvPicPr>
          <p:cNvPr id="12" name="Image 1" descr="preencoded.png"/>
          <p:cNvPicPr>
            <a:picLocks noChangeAspect="1"/>
          </p:cNvPicPr>
          <p:nvPr/>
        </p:nvPicPr>
        <p:blipFill>
          <a:blip r:embed="rId3"/>
          <a:stretch>
            <a:fillRect/>
          </a:stretch>
        </p:blipFill>
        <p:spPr>
          <a:xfrm>
            <a:off x="978408" y="4965192"/>
            <a:ext cx="128016" cy="128016"/>
          </a:xfrm>
          <a:prstGeom prst="rect">
            <a:avLst/>
          </a:prstGeom>
        </p:spPr>
      </p:pic>
      <p:sp>
        <p:nvSpPr>
          <p:cNvPr id="13" name="Text 9"/>
          <p:cNvSpPr/>
          <p:nvPr/>
        </p:nvSpPr>
        <p:spPr>
          <a:xfrm>
            <a:off x="1325880" y="4846320"/>
            <a:ext cx="10424160" cy="365760"/>
          </a:xfrm>
          <a:prstGeom prst="rect">
            <a:avLst/>
          </a:prstGeom>
          <a:noFill/>
          <a:ln/>
        </p:spPr>
        <p:txBody>
          <a:bodyPr wrap="square" lIns="0" tIns="0" rIns="0" bIns="0" rtlCol="0" anchor="ctr"/>
          <a:lstStyle/>
          <a:p>
            <a:pPr marL="0" indent="0">
              <a:buNone/>
            </a:pPr>
            <a:r>
              <a:rPr lang="en-US" sz="1300" dirty="0">
                <a:solidFill>
                  <a:srgbClr val="1A1A2E"/>
                </a:solidFill>
                <a:latin typeface="Calibri" pitchFamily="34" charset="0"/>
                <a:ea typeface="Calibri" pitchFamily="34" charset="-122"/>
                <a:cs typeface="Calibri" pitchFamily="34" charset="-120"/>
              </a:rPr>
              <a:t>How is that different if the child is 14 and has a youth attorney instead?</a:t>
            </a:r>
            <a:endParaRPr lang="en-US" sz="1300" dirty="0"/>
          </a:p>
        </p:txBody>
      </p:sp>
      <p:sp>
        <p:nvSpPr>
          <p:cNvPr id="14" name="Shape 10"/>
          <p:cNvSpPr/>
          <p:nvPr/>
        </p:nvSpPr>
        <p:spPr>
          <a:xfrm>
            <a:off x="914400" y="5312664"/>
            <a:ext cx="256032" cy="256032"/>
          </a:xfrm>
          <a:prstGeom prst="ellipse">
            <a:avLst/>
          </a:prstGeom>
          <a:solidFill>
            <a:srgbClr val="B8853B"/>
          </a:solidFill>
          <a:ln w="12700">
            <a:solidFill>
              <a:srgbClr val="B8853B"/>
            </a:solidFill>
            <a:prstDash val="solid"/>
          </a:ln>
        </p:spPr>
        <p:txBody>
          <a:bodyPr/>
          <a:lstStyle/>
          <a:p>
            <a:endParaRPr lang="en-US"/>
          </a:p>
        </p:txBody>
      </p:sp>
      <p:pic>
        <p:nvPicPr>
          <p:cNvPr id="15" name="Image 2" descr="preencoded.png"/>
          <p:cNvPicPr>
            <a:picLocks noChangeAspect="1"/>
          </p:cNvPicPr>
          <p:nvPr/>
        </p:nvPicPr>
        <p:blipFill>
          <a:blip r:embed="rId3"/>
          <a:stretch>
            <a:fillRect/>
          </a:stretch>
        </p:blipFill>
        <p:spPr>
          <a:xfrm>
            <a:off x="978408" y="5376672"/>
            <a:ext cx="128016" cy="128016"/>
          </a:xfrm>
          <a:prstGeom prst="rect">
            <a:avLst/>
          </a:prstGeom>
        </p:spPr>
      </p:pic>
      <p:sp>
        <p:nvSpPr>
          <p:cNvPr id="16" name="Text 11"/>
          <p:cNvSpPr/>
          <p:nvPr/>
        </p:nvSpPr>
        <p:spPr>
          <a:xfrm>
            <a:off x="1325880" y="5257800"/>
            <a:ext cx="10424160" cy="365760"/>
          </a:xfrm>
          <a:prstGeom prst="rect">
            <a:avLst/>
          </a:prstGeom>
          <a:noFill/>
          <a:ln/>
        </p:spPr>
        <p:txBody>
          <a:bodyPr wrap="square" lIns="0" tIns="0" rIns="0" bIns="0" rtlCol="0" anchor="ctr"/>
          <a:lstStyle/>
          <a:p>
            <a:pPr marL="0" indent="0">
              <a:buNone/>
            </a:pPr>
            <a:r>
              <a:rPr lang="en-US" sz="1300" dirty="0">
                <a:solidFill>
                  <a:srgbClr val="1A1A2E"/>
                </a:solidFill>
                <a:latin typeface="Calibri" pitchFamily="34" charset="0"/>
                <a:ea typeface="Calibri" pitchFamily="34" charset="-122"/>
                <a:cs typeface="Calibri" pitchFamily="34" charset="-120"/>
              </a:rPr>
              <a:t>How do you, the paralegal, document the child's stated position so it lands in the record?</a:t>
            </a:r>
            <a:endParaRPr lang="en-US" sz="1300" dirty="0"/>
          </a:p>
        </p:txBody>
      </p:sp>
      <p:sp>
        <p:nvSpPr>
          <p:cNvPr id="17" name="Shape 12"/>
          <p:cNvSpPr/>
          <p:nvPr/>
        </p:nvSpPr>
        <p:spPr>
          <a:xfrm>
            <a:off x="914400" y="5724144"/>
            <a:ext cx="256032" cy="256032"/>
          </a:xfrm>
          <a:prstGeom prst="ellipse">
            <a:avLst/>
          </a:prstGeom>
          <a:solidFill>
            <a:srgbClr val="B8853B"/>
          </a:solidFill>
          <a:ln w="12700">
            <a:solidFill>
              <a:srgbClr val="B8853B"/>
            </a:solidFill>
            <a:prstDash val="solid"/>
          </a:ln>
        </p:spPr>
        <p:txBody>
          <a:bodyPr/>
          <a:lstStyle/>
          <a:p>
            <a:endParaRPr lang="en-US"/>
          </a:p>
        </p:txBody>
      </p:sp>
      <p:pic>
        <p:nvPicPr>
          <p:cNvPr id="18" name="Image 3" descr="preencoded.png"/>
          <p:cNvPicPr>
            <a:picLocks noChangeAspect="1"/>
          </p:cNvPicPr>
          <p:nvPr/>
        </p:nvPicPr>
        <p:blipFill>
          <a:blip r:embed="rId3"/>
          <a:stretch>
            <a:fillRect/>
          </a:stretch>
        </p:blipFill>
        <p:spPr>
          <a:xfrm>
            <a:off x="978408" y="5788152"/>
            <a:ext cx="128016" cy="128016"/>
          </a:xfrm>
          <a:prstGeom prst="rect">
            <a:avLst/>
          </a:prstGeom>
        </p:spPr>
      </p:pic>
      <p:sp>
        <p:nvSpPr>
          <p:cNvPr id="19" name="Text 13"/>
          <p:cNvSpPr/>
          <p:nvPr/>
        </p:nvSpPr>
        <p:spPr>
          <a:xfrm>
            <a:off x="1325880" y="5669280"/>
            <a:ext cx="10424160" cy="365760"/>
          </a:xfrm>
          <a:prstGeom prst="rect">
            <a:avLst/>
          </a:prstGeom>
          <a:noFill/>
          <a:ln/>
        </p:spPr>
        <p:txBody>
          <a:bodyPr wrap="square" lIns="0" tIns="0" rIns="0" bIns="0" rtlCol="0" anchor="ctr"/>
          <a:lstStyle/>
          <a:p>
            <a:pPr marL="0" indent="0">
              <a:buNone/>
            </a:pPr>
            <a:r>
              <a:rPr lang="en-US" sz="1300" dirty="0">
                <a:solidFill>
                  <a:srgbClr val="1A1A2E"/>
                </a:solidFill>
                <a:latin typeface="Calibri" pitchFamily="34" charset="0"/>
                <a:ea typeface="Calibri" pitchFamily="34" charset="-122"/>
                <a:cs typeface="Calibri" pitchFamily="34" charset="-120"/>
              </a:rPr>
              <a:t>What support can you build into the report so the judge has both views in front of her?</a:t>
            </a:r>
            <a:endParaRPr lang="en-US" sz="1300" dirty="0"/>
          </a:p>
        </p:txBody>
      </p:sp>
      <p:sp>
        <p:nvSpPr>
          <p:cNvPr id="21" name="Shape 14"/>
          <p:cNvSpPr/>
          <p:nvPr/>
        </p:nvSpPr>
        <p:spPr>
          <a:xfrm>
            <a:off x="0" y="6537960"/>
            <a:ext cx="12191695" cy="320040"/>
          </a:xfrm>
          <a:prstGeom prst="rect">
            <a:avLst/>
          </a:prstGeom>
          <a:solidFill>
            <a:srgbClr val="1E2761"/>
          </a:solidFill>
          <a:ln w="12700">
            <a:solidFill>
              <a:srgbClr val="1E2761"/>
            </a:solidFill>
            <a:prstDash val="solid"/>
          </a:ln>
        </p:spPr>
        <p:txBody>
          <a:bodyPr/>
          <a:lstStyle/>
          <a:p>
            <a:endParaRPr lang="en-US"/>
          </a:p>
        </p:txBody>
      </p:sp>
      <p:sp>
        <p:nvSpPr>
          <p:cNvPr id="22" name="Text 15"/>
          <p:cNvSpPr/>
          <p:nvPr/>
        </p:nvSpPr>
        <p:spPr>
          <a:xfrm>
            <a:off x="457200" y="6565392"/>
            <a:ext cx="7315200" cy="274320"/>
          </a:xfrm>
          <a:prstGeom prst="rect">
            <a:avLst/>
          </a:prstGeom>
          <a:noFill/>
          <a:ln/>
        </p:spPr>
        <p:txBody>
          <a:bodyPr wrap="square" lIns="0" tIns="0" rIns="0" bIns="0" rtlCol="0" anchor="ctr"/>
          <a:lstStyle/>
          <a:p>
            <a:pPr marL="0" indent="0" algn="l">
              <a:buNone/>
            </a:pPr>
            <a:r>
              <a:rPr lang="en-US" sz="1000" dirty="0">
                <a:solidFill>
                  <a:srgbClr val="CADCFC"/>
                </a:solidFill>
                <a:latin typeface="Calibri" pitchFamily="34" charset="0"/>
                <a:ea typeface="Calibri" pitchFamily="34" charset="-122"/>
                <a:cs typeface="Calibri" pitchFamily="34" charset="-120"/>
              </a:rPr>
              <a:t>Guardians ad Litem in New Mexico  |  McBryde Law</a:t>
            </a:r>
            <a:endParaRPr lang="en-US" sz="1000" dirty="0"/>
          </a:p>
        </p:txBody>
      </p:sp>
      <p:sp>
        <p:nvSpPr>
          <p:cNvPr id="23" name="Text 16"/>
          <p:cNvSpPr/>
          <p:nvPr/>
        </p:nvSpPr>
        <p:spPr>
          <a:xfrm>
            <a:off x="10820095" y="6565392"/>
            <a:ext cx="914400" cy="274320"/>
          </a:xfrm>
          <a:prstGeom prst="rect">
            <a:avLst/>
          </a:prstGeom>
          <a:noFill/>
          <a:ln/>
        </p:spPr>
        <p:txBody>
          <a:bodyPr wrap="square" lIns="0" tIns="0" rIns="0" bIns="0" rtlCol="0" anchor="ctr"/>
          <a:lstStyle/>
          <a:p>
            <a:pPr marL="0" indent="0" algn="r">
              <a:buNone/>
            </a:pPr>
            <a:endParaRPr lang="en-US" sz="10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2191695" cy="164592"/>
          </a:xfrm>
          <a:prstGeom prst="rect">
            <a:avLst/>
          </a:prstGeom>
          <a:solidFill>
            <a:srgbClr val="B8853B"/>
          </a:solidFill>
          <a:ln w="12700">
            <a:solidFill>
              <a:srgbClr val="B8853B"/>
            </a:solidFill>
            <a:prstDash val="solid"/>
          </a:ln>
        </p:spPr>
        <p:txBody>
          <a:bodyPr/>
          <a:lstStyle/>
          <a:p>
            <a:endParaRPr lang="en-US"/>
          </a:p>
        </p:txBody>
      </p:sp>
      <p:sp>
        <p:nvSpPr>
          <p:cNvPr id="3" name="Text 1"/>
          <p:cNvSpPr/>
          <p:nvPr/>
        </p:nvSpPr>
        <p:spPr>
          <a:xfrm>
            <a:off x="548640" y="320040"/>
            <a:ext cx="10972800" cy="320040"/>
          </a:xfrm>
          <a:prstGeom prst="rect">
            <a:avLst/>
          </a:prstGeom>
          <a:noFill/>
          <a:ln/>
        </p:spPr>
        <p:txBody>
          <a:bodyPr wrap="square" lIns="0" tIns="0" rIns="0" bIns="0" rtlCol="0" anchor="ctr"/>
          <a:lstStyle/>
          <a:p>
            <a:pPr marL="0" indent="0">
              <a:buNone/>
            </a:pPr>
            <a:r>
              <a:rPr lang="en-US" sz="1200" b="1" kern="0" spc="600" dirty="0">
                <a:solidFill>
                  <a:srgbClr val="B8853B"/>
                </a:solidFill>
                <a:latin typeface="Calibri" pitchFamily="34" charset="0"/>
                <a:ea typeface="Calibri" pitchFamily="34" charset="-122"/>
                <a:cs typeface="Calibri" pitchFamily="34" charset="-120"/>
              </a:rPr>
              <a:t>PART II  ·  CHILDREN'S COURT</a:t>
            </a:r>
            <a:endParaRPr lang="en-US" sz="1200" dirty="0"/>
          </a:p>
        </p:txBody>
      </p:sp>
      <p:sp>
        <p:nvSpPr>
          <p:cNvPr id="4" name="Text 2"/>
          <p:cNvSpPr/>
          <p:nvPr/>
        </p:nvSpPr>
        <p:spPr>
          <a:xfrm>
            <a:off x="548640" y="640080"/>
            <a:ext cx="10972800" cy="914400"/>
          </a:xfrm>
          <a:prstGeom prst="rect">
            <a:avLst/>
          </a:prstGeom>
          <a:noFill/>
          <a:ln/>
        </p:spPr>
        <p:txBody>
          <a:bodyPr wrap="square" lIns="0" tIns="0" rIns="0" bIns="0" rtlCol="0" anchor="ctr"/>
          <a:lstStyle/>
          <a:p>
            <a:pPr marL="0" indent="0">
              <a:buNone/>
            </a:pPr>
            <a:r>
              <a:rPr lang="en-US" sz="3000" b="1" dirty="0">
                <a:solidFill>
                  <a:srgbClr val="1E2761"/>
                </a:solidFill>
                <a:latin typeface="Georgia" pitchFamily="34" charset="0"/>
                <a:ea typeface="Georgia" pitchFamily="34" charset="-122"/>
                <a:cs typeface="Georgia" pitchFamily="34" charset="-120"/>
              </a:rPr>
              <a:t>From trial to appeal — what changes?</a:t>
            </a:r>
            <a:endParaRPr lang="en-US" sz="3000" dirty="0"/>
          </a:p>
        </p:txBody>
      </p:sp>
      <p:sp>
        <p:nvSpPr>
          <p:cNvPr id="5" name="Shape 3"/>
          <p:cNvSpPr/>
          <p:nvPr/>
        </p:nvSpPr>
        <p:spPr>
          <a:xfrm>
            <a:off x="548640" y="1783080"/>
            <a:ext cx="5212080" cy="4434840"/>
          </a:xfrm>
          <a:prstGeom prst="rect">
            <a:avLst/>
          </a:prstGeom>
          <a:solidFill>
            <a:srgbClr val="FFFFFF"/>
          </a:solidFill>
          <a:ln w="12700">
            <a:solidFill>
              <a:srgbClr val="D9D9E5"/>
            </a:solidFill>
            <a:prstDash val="solid"/>
          </a:ln>
          <a:effectLst>
            <a:outerShdw blurRad="101600" dist="25400" dir="5400000" algn="bl" rotWithShape="0">
              <a:srgbClr val="000000">
                <a:alpha val="10000"/>
              </a:srgbClr>
            </a:outerShdw>
          </a:effectLst>
        </p:spPr>
        <p:txBody>
          <a:bodyPr/>
          <a:lstStyle/>
          <a:p>
            <a:endParaRPr lang="en-US"/>
          </a:p>
        </p:txBody>
      </p:sp>
      <p:sp>
        <p:nvSpPr>
          <p:cNvPr id="6" name="Shape 4"/>
          <p:cNvSpPr/>
          <p:nvPr/>
        </p:nvSpPr>
        <p:spPr>
          <a:xfrm>
            <a:off x="548640" y="1783080"/>
            <a:ext cx="5212080" cy="548640"/>
          </a:xfrm>
          <a:prstGeom prst="rect">
            <a:avLst/>
          </a:prstGeom>
          <a:solidFill>
            <a:srgbClr val="1E2761"/>
          </a:solidFill>
          <a:ln w="12700">
            <a:solidFill>
              <a:srgbClr val="1E2761"/>
            </a:solidFill>
            <a:prstDash val="solid"/>
          </a:ln>
        </p:spPr>
        <p:txBody>
          <a:bodyPr/>
          <a:lstStyle/>
          <a:p>
            <a:endParaRPr lang="en-US"/>
          </a:p>
        </p:txBody>
      </p:sp>
      <p:sp>
        <p:nvSpPr>
          <p:cNvPr id="7" name="Text 5"/>
          <p:cNvSpPr/>
          <p:nvPr/>
        </p:nvSpPr>
        <p:spPr>
          <a:xfrm>
            <a:off x="822960" y="1920240"/>
            <a:ext cx="4663440" cy="365760"/>
          </a:xfrm>
          <a:prstGeom prst="rect">
            <a:avLst/>
          </a:prstGeom>
          <a:noFill/>
          <a:ln/>
        </p:spPr>
        <p:txBody>
          <a:bodyPr wrap="square" lIns="0" tIns="0" rIns="0" bIns="0" rtlCol="0" anchor="ctr"/>
          <a:lstStyle/>
          <a:p>
            <a:pPr marL="0" indent="0">
              <a:buNone/>
            </a:pPr>
            <a:r>
              <a:rPr lang="en-US" sz="1700" b="1" dirty="0">
                <a:solidFill>
                  <a:srgbClr val="FFFFFF"/>
                </a:solidFill>
                <a:latin typeface="Georgia" pitchFamily="34" charset="0"/>
                <a:ea typeface="Georgia" pitchFamily="34" charset="-122"/>
                <a:cs typeface="Georgia" pitchFamily="34" charset="-120"/>
              </a:rPr>
              <a:t>On appeal</a:t>
            </a:r>
            <a:endParaRPr lang="en-US" sz="1700" dirty="0"/>
          </a:p>
        </p:txBody>
      </p:sp>
      <p:sp>
        <p:nvSpPr>
          <p:cNvPr id="8" name="Text 6"/>
          <p:cNvSpPr/>
          <p:nvPr/>
        </p:nvSpPr>
        <p:spPr>
          <a:xfrm>
            <a:off x="822960" y="2468880"/>
            <a:ext cx="4663440" cy="3657600"/>
          </a:xfrm>
          <a:prstGeom prst="rect">
            <a:avLst/>
          </a:prstGeom>
          <a:noFill/>
          <a:ln/>
        </p:spPr>
        <p:txBody>
          <a:bodyPr wrap="square" lIns="0" tIns="0" rIns="0" bIns="0" rtlCol="0" anchor="t"/>
          <a:lstStyle/>
          <a:p>
            <a:pPr marL="342900" indent="-342900">
              <a:spcAft>
                <a:spcPts val="600"/>
              </a:spcAft>
              <a:buSzPct val="100000"/>
              <a:buChar char="•"/>
            </a:pPr>
            <a:r>
              <a:rPr lang="en-US" sz="1200" dirty="0">
                <a:solidFill>
                  <a:srgbClr val="1A1A2E"/>
                </a:solidFill>
                <a:latin typeface="Calibri" pitchFamily="34" charset="0"/>
                <a:ea typeface="Calibri" pitchFamily="34" charset="-122"/>
                <a:cs typeface="Calibri" pitchFamily="34" charset="-120"/>
              </a:rPr>
              <a:t>Adjudications of abuse/neglect are governed by the Children's Code and Children's Court Rules — not the Rules of Civil Procedure.</a:t>
            </a:r>
            <a:endParaRPr lang="en-US" sz="1200" dirty="0"/>
          </a:p>
          <a:p>
            <a:pPr marL="342900" indent="-342900">
              <a:spcAft>
                <a:spcPts val="600"/>
              </a:spcAft>
              <a:buSzPct val="100000"/>
              <a:buChar char="•"/>
            </a:pPr>
            <a:r>
              <a:rPr lang="en-US" sz="1200" dirty="0">
                <a:solidFill>
                  <a:srgbClr val="1A1A2E"/>
                </a:solidFill>
                <a:latin typeface="Calibri" pitchFamily="34" charset="0"/>
                <a:ea typeface="Calibri" pitchFamily="34" charset="-122"/>
                <a:cs typeface="Calibri" pitchFamily="34" charset="-120"/>
              </a:rPr>
              <a:t>Appeals run to the New Mexico Court of Appeals; expedited process applies in many 32A cases.</a:t>
            </a:r>
            <a:endParaRPr lang="en-US" sz="1200" dirty="0"/>
          </a:p>
          <a:p>
            <a:pPr marL="342900" indent="-342900">
              <a:spcAft>
                <a:spcPts val="600"/>
              </a:spcAft>
              <a:buSzPct val="100000"/>
              <a:buChar char="•"/>
            </a:pPr>
            <a:r>
              <a:rPr lang="en-US" sz="1200" dirty="0">
                <a:solidFill>
                  <a:srgbClr val="1A1A2E"/>
                </a:solidFill>
                <a:latin typeface="Calibri" pitchFamily="34" charset="0"/>
                <a:ea typeface="Calibri" pitchFamily="34" charset="-122"/>
                <a:cs typeface="Calibri" pitchFamily="34" charset="-120"/>
              </a:rPr>
              <a:t>Standard of review is heavy on substantial-evidence and abuse-of-discretion. Best-interest findings are sticky.</a:t>
            </a:r>
            <a:endParaRPr lang="en-US" sz="1200" dirty="0"/>
          </a:p>
          <a:p>
            <a:pPr marL="342900" indent="-342900">
              <a:spcAft>
                <a:spcPts val="600"/>
              </a:spcAft>
              <a:buSzPct val="100000"/>
              <a:buChar char="•"/>
            </a:pPr>
            <a:r>
              <a:rPr lang="en-US" sz="1200" dirty="0">
                <a:solidFill>
                  <a:srgbClr val="1A1A2E"/>
                </a:solidFill>
                <a:latin typeface="Calibri" pitchFamily="34" charset="0"/>
                <a:ea typeface="Calibri" pitchFamily="34" charset="-122"/>
                <a:cs typeface="Calibri" pitchFamily="34" charset="-120"/>
              </a:rPr>
              <a:t>GAL or youth attorney typically continues on appeal; check the appointment order or seek a successor appointment.</a:t>
            </a:r>
            <a:endParaRPr lang="en-US" sz="1200" dirty="0"/>
          </a:p>
          <a:p>
            <a:pPr marL="342900" indent="-342900">
              <a:spcAft>
                <a:spcPts val="600"/>
              </a:spcAft>
              <a:buSzPct val="100000"/>
              <a:buChar char="•"/>
            </a:pPr>
            <a:r>
              <a:rPr lang="en-US" sz="1200" dirty="0">
                <a:solidFill>
                  <a:srgbClr val="1A1A2E"/>
                </a:solidFill>
                <a:latin typeface="Calibri" pitchFamily="34" charset="0"/>
                <a:ea typeface="Calibri" pitchFamily="34" charset="-122"/>
                <a:cs typeface="Calibri" pitchFamily="34" charset="-120"/>
              </a:rPr>
              <a:t>Confidentiality protections persist — captions, sealing, and identification follow appellate rules for 32A matters.</a:t>
            </a:r>
          </a:p>
          <a:p>
            <a:pPr marL="342900" indent="-342900">
              <a:spcAft>
                <a:spcPts val="600"/>
              </a:spcAft>
              <a:buSzPct val="100000"/>
              <a:buChar char="•"/>
            </a:pPr>
            <a:r>
              <a:rPr lang="en-US" sz="1200" dirty="0">
                <a:solidFill>
                  <a:srgbClr val="1A1A2E"/>
                </a:solidFill>
                <a:latin typeface="Calibri" pitchFamily="34" charset="0"/>
                <a:cs typeface="Calibri" pitchFamily="34" charset="-120"/>
              </a:rPr>
              <a:t>Appellate counsel:</a:t>
            </a:r>
          </a:p>
          <a:p>
            <a:pPr marL="800100" lvl="1" indent="-342900">
              <a:spcAft>
                <a:spcPts val="600"/>
              </a:spcAft>
              <a:buSzPct val="100000"/>
              <a:buChar char="•"/>
            </a:pPr>
            <a:r>
              <a:rPr lang="en-US" sz="1200" dirty="0">
                <a:solidFill>
                  <a:srgbClr val="1A1A2E"/>
                </a:solidFill>
                <a:latin typeface="Calibri" pitchFamily="34" charset="0"/>
                <a:cs typeface="Calibri" pitchFamily="34" charset="-120"/>
              </a:rPr>
              <a:t>May be private or court appointed through OFRA (Office of Family Representation and Advocacy)</a:t>
            </a:r>
          </a:p>
          <a:p>
            <a:pPr marL="800100" lvl="1" indent="-342900">
              <a:spcAft>
                <a:spcPts val="600"/>
              </a:spcAft>
              <a:buSzPct val="100000"/>
              <a:buChar char="•"/>
            </a:pPr>
            <a:r>
              <a:rPr lang="en-US" sz="1200" dirty="0">
                <a:solidFill>
                  <a:srgbClr val="1A1A2E"/>
                </a:solidFill>
                <a:latin typeface="Calibri" pitchFamily="34" charset="0"/>
                <a:cs typeface="Calibri" pitchFamily="34" charset="-120"/>
              </a:rPr>
              <a:t>OFRA pays monthly based on the contract with counsel</a:t>
            </a:r>
          </a:p>
          <a:p>
            <a:pPr marL="800100" lvl="1" indent="-342900">
              <a:spcAft>
                <a:spcPts val="600"/>
              </a:spcAft>
              <a:buSzPct val="100000"/>
              <a:buChar char="•"/>
            </a:pPr>
            <a:r>
              <a:rPr lang="en-US" sz="1200" dirty="0">
                <a:solidFill>
                  <a:srgbClr val="1A1A2E"/>
                </a:solidFill>
                <a:latin typeface="Calibri" pitchFamily="34" charset="0"/>
                <a:cs typeface="Calibri" pitchFamily="34" charset="-120"/>
              </a:rPr>
              <a:t>Flat-billing for time, so efficiency counts</a:t>
            </a:r>
          </a:p>
          <a:p>
            <a:pPr marL="800100" lvl="1" indent="-342900">
              <a:spcAft>
                <a:spcPts val="600"/>
              </a:spcAft>
              <a:buSzPct val="100000"/>
              <a:buChar char="•"/>
            </a:pPr>
            <a:r>
              <a:rPr lang="en-US" sz="1200" dirty="0">
                <a:solidFill>
                  <a:srgbClr val="1A1A2E"/>
                </a:solidFill>
                <a:latin typeface="Calibri" pitchFamily="34" charset="0"/>
                <a:cs typeface="Calibri" pitchFamily="34" charset="-120"/>
              </a:rPr>
              <a:t>Appellate counsel may need assistance getting the audio</a:t>
            </a:r>
            <a:endParaRPr lang="en-US" sz="1200" dirty="0"/>
          </a:p>
        </p:txBody>
      </p:sp>
      <p:sp>
        <p:nvSpPr>
          <p:cNvPr id="9" name="Shape 7"/>
          <p:cNvSpPr/>
          <p:nvPr/>
        </p:nvSpPr>
        <p:spPr>
          <a:xfrm>
            <a:off x="6035040" y="1783080"/>
            <a:ext cx="5623560" cy="4434840"/>
          </a:xfrm>
          <a:prstGeom prst="rect">
            <a:avLst/>
          </a:prstGeom>
          <a:solidFill>
            <a:srgbClr val="F6F2EA"/>
          </a:solidFill>
          <a:ln w="12700">
            <a:solidFill>
              <a:srgbClr val="B8853B"/>
            </a:solidFill>
            <a:prstDash val="solid"/>
          </a:ln>
        </p:spPr>
        <p:txBody>
          <a:bodyPr/>
          <a:lstStyle/>
          <a:p>
            <a:endParaRPr lang="en-US"/>
          </a:p>
        </p:txBody>
      </p:sp>
      <p:sp>
        <p:nvSpPr>
          <p:cNvPr id="10" name="Shape 8"/>
          <p:cNvSpPr/>
          <p:nvPr/>
        </p:nvSpPr>
        <p:spPr>
          <a:xfrm>
            <a:off x="6035040" y="1783080"/>
            <a:ext cx="109728" cy="4434840"/>
          </a:xfrm>
          <a:prstGeom prst="rect">
            <a:avLst/>
          </a:prstGeom>
          <a:solidFill>
            <a:srgbClr val="B8853B"/>
          </a:solidFill>
          <a:ln w="12700">
            <a:solidFill>
              <a:srgbClr val="B8853B"/>
            </a:solidFill>
            <a:prstDash val="solid"/>
          </a:ln>
        </p:spPr>
        <p:txBody>
          <a:bodyPr/>
          <a:lstStyle/>
          <a:p>
            <a:endParaRPr lang="en-US"/>
          </a:p>
        </p:txBody>
      </p:sp>
      <p:sp>
        <p:nvSpPr>
          <p:cNvPr id="11" name="Text 9"/>
          <p:cNvSpPr/>
          <p:nvPr/>
        </p:nvSpPr>
        <p:spPr>
          <a:xfrm>
            <a:off x="6355080" y="1965960"/>
            <a:ext cx="5166360" cy="365760"/>
          </a:xfrm>
          <a:prstGeom prst="rect">
            <a:avLst/>
          </a:prstGeom>
          <a:noFill/>
          <a:ln/>
        </p:spPr>
        <p:txBody>
          <a:bodyPr wrap="square" lIns="0" tIns="0" rIns="0" bIns="0" rtlCol="0" anchor="ctr"/>
          <a:lstStyle/>
          <a:p>
            <a:pPr marL="0" indent="0">
              <a:buNone/>
            </a:pPr>
            <a:r>
              <a:rPr lang="en-US" sz="1300" b="1" kern="0" spc="600" dirty="0">
                <a:solidFill>
                  <a:srgbClr val="8C6324"/>
                </a:solidFill>
                <a:latin typeface="Calibri" pitchFamily="34" charset="0"/>
                <a:ea typeface="Calibri" pitchFamily="34" charset="-122"/>
                <a:cs typeface="Calibri" pitchFamily="34" charset="-120"/>
              </a:rPr>
              <a:t>Paralegal triggers</a:t>
            </a:r>
            <a:endParaRPr lang="en-US" sz="1300" dirty="0"/>
          </a:p>
        </p:txBody>
      </p:sp>
      <p:sp>
        <p:nvSpPr>
          <p:cNvPr id="12" name="Text 10"/>
          <p:cNvSpPr/>
          <p:nvPr/>
        </p:nvSpPr>
        <p:spPr>
          <a:xfrm>
            <a:off x="6355080" y="2331720"/>
            <a:ext cx="5166360" cy="365760"/>
          </a:xfrm>
          <a:prstGeom prst="rect">
            <a:avLst/>
          </a:prstGeom>
          <a:noFill/>
          <a:ln/>
        </p:spPr>
        <p:txBody>
          <a:bodyPr wrap="square" lIns="0" tIns="0" rIns="0" bIns="0" rtlCol="0" anchor="ctr"/>
          <a:lstStyle/>
          <a:p>
            <a:pPr marL="0" indent="0">
              <a:buNone/>
            </a:pPr>
            <a:r>
              <a:rPr lang="en-US" sz="1400" i="1" dirty="0">
                <a:solidFill>
                  <a:srgbClr val="1E2761"/>
                </a:solidFill>
                <a:latin typeface="Georgia" pitchFamily="34" charset="0"/>
                <a:ea typeface="Georgia" pitchFamily="34" charset="-122"/>
                <a:cs typeface="Georgia" pitchFamily="34" charset="-120"/>
              </a:rPr>
              <a:t>If a 32A matter heads to appeal, this is your starter list:</a:t>
            </a:r>
            <a:endParaRPr lang="en-US" sz="1400" dirty="0"/>
          </a:p>
        </p:txBody>
      </p:sp>
      <p:sp>
        <p:nvSpPr>
          <p:cNvPr id="13" name="Text 11"/>
          <p:cNvSpPr/>
          <p:nvPr/>
        </p:nvSpPr>
        <p:spPr>
          <a:xfrm>
            <a:off x="6355080" y="2697480"/>
            <a:ext cx="5166360" cy="3383280"/>
          </a:xfrm>
          <a:prstGeom prst="rect">
            <a:avLst/>
          </a:prstGeom>
          <a:noFill/>
          <a:ln/>
        </p:spPr>
        <p:txBody>
          <a:bodyPr wrap="square" lIns="0" tIns="0" rIns="0" bIns="0" rtlCol="0" anchor="t"/>
          <a:lstStyle/>
          <a:p>
            <a:pPr marL="342900" indent="-342900">
              <a:spcAft>
                <a:spcPts val="500"/>
              </a:spcAft>
              <a:buSzPct val="100000"/>
              <a:buChar char="•"/>
            </a:pPr>
            <a:r>
              <a:rPr lang="en-US" sz="1200" dirty="0">
                <a:solidFill>
                  <a:srgbClr val="1A1A2E"/>
                </a:solidFill>
                <a:latin typeface="Calibri" pitchFamily="34" charset="0"/>
                <a:ea typeface="Calibri" pitchFamily="34" charset="-122"/>
                <a:cs typeface="Calibri" pitchFamily="34" charset="-120"/>
              </a:rPr>
              <a:t>Lock in the order being appealed and the precise findings/conclusions.</a:t>
            </a:r>
            <a:endParaRPr lang="en-US" sz="1200" dirty="0"/>
          </a:p>
          <a:p>
            <a:pPr marL="342900" indent="-342900">
              <a:spcAft>
                <a:spcPts val="500"/>
              </a:spcAft>
              <a:buSzPct val="100000"/>
              <a:buChar char="•"/>
            </a:pPr>
            <a:r>
              <a:rPr lang="en-US" sz="1200" dirty="0">
                <a:solidFill>
                  <a:srgbClr val="1A1A2E"/>
                </a:solidFill>
                <a:latin typeface="Calibri" pitchFamily="34" charset="0"/>
                <a:ea typeface="Calibri" pitchFamily="34" charset="-122"/>
                <a:cs typeface="Calibri" pitchFamily="34" charset="-120"/>
              </a:rPr>
              <a:t>Order the transcript or audio file — logs, hearings, dispositional and review hearings.</a:t>
            </a:r>
            <a:endParaRPr lang="en-US" sz="1200" dirty="0"/>
          </a:p>
          <a:p>
            <a:pPr marL="342900" indent="-342900">
              <a:spcAft>
                <a:spcPts val="500"/>
              </a:spcAft>
              <a:buSzPct val="100000"/>
              <a:buChar char="•"/>
            </a:pPr>
            <a:r>
              <a:rPr lang="en-US" sz="1200" dirty="0">
                <a:solidFill>
                  <a:srgbClr val="1A1A2E"/>
                </a:solidFill>
                <a:latin typeface="Calibri" pitchFamily="34" charset="0"/>
                <a:ea typeface="Calibri" pitchFamily="34" charset="-122"/>
                <a:cs typeface="Calibri" pitchFamily="34" charset="-120"/>
              </a:rPr>
              <a:t>Run a confidentiality scrub: minor's initials, redactions, sealed exhibits.</a:t>
            </a:r>
            <a:endParaRPr lang="en-US" sz="1200" dirty="0"/>
          </a:p>
          <a:p>
            <a:pPr marL="342900" indent="-342900">
              <a:spcAft>
                <a:spcPts val="500"/>
              </a:spcAft>
              <a:buSzPct val="100000"/>
              <a:buChar char="•"/>
            </a:pPr>
            <a:r>
              <a:rPr lang="en-US" sz="1200" dirty="0">
                <a:solidFill>
                  <a:srgbClr val="1A1A2E"/>
                </a:solidFill>
                <a:latin typeface="Calibri" pitchFamily="34" charset="0"/>
                <a:ea typeface="Calibri" pitchFamily="34" charset="-122"/>
                <a:cs typeface="Calibri" pitchFamily="34" charset="-120"/>
              </a:rPr>
              <a:t>Confirm GAL/youth attorney appointment carries up; if not, draft a substitution motion.</a:t>
            </a:r>
            <a:endParaRPr lang="en-US" sz="1200" dirty="0"/>
          </a:p>
          <a:p>
            <a:pPr marL="342900" indent="-342900">
              <a:spcAft>
                <a:spcPts val="500"/>
              </a:spcAft>
              <a:buSzPct val="100000"/>
              <a:buChar char="•"/>
            </a:pPr>
            <a:r>
              <a:rPr lang="en-US" sz="1200" dirty="0">
                <a:solidFill>
                  <a:srgbClr val="1A1A2E"/>
                </a:solidFill>
                <a:latin typeface="Calibri" pitchFamily="34" charset="0"/>
                <a:ea typeface="Calibri" pitchFamily="34" charset="-122"/>
                <a:cs typeface="Calibri" pitchFamily="34" charset="-120"/>
              </a:rPr>
              <a:t>Watch the briefing deadlines — expedited 32A schedules move quickly.</a:t>
            </a:r>
            <a:endParaRPr lang="en-US" sz="1200" dirty="0"/>
          </a:p>
          <a:p>
            <a:pPr marL="342900" indent="-342900">
              <a:spcAft>
                <a:spcPts val="500"/>
              </a:spcAft>
              <a:buSzPct val="100000"/>
              <a:buChar char="•"/>
            </a:pPr>
            <a:r>
              <a:rPr lang="en-US" sz="1200" dirty="0">
                <a:solidFill>
                  <a:srgbClr val="1A1A2E"/>
                </a:solidFill>
                <a:latin typeface="Calibri" pitchFamily="34" charset="0"/>
                <a:ea typeface="Calibri" pitchFamily="34" charset="-122"/>
                <a:cs typeface="Calibri" pitchFamily="34" charset="-120"/>
              </a:rPr>
              <a:t>Coordinate with CYFD/AG/respondent counsel on stipulated record orders.</a:t>
            </a:r>
          </a:p>
          <a:p>
            <a:pPr marL="342900" indent="-342900">
              <a:spcAft>
                <a:spcPts val="500"/>
              </a:spcAft>
              <a:buSzPct val="100000"/>
              <a:buChar char="•"/>
            </a:pPr>
            <a:r>
              <a:rPr lang="en-US" sz="1200" dirty="0">
                <a:solidFill>
                  <a:srgbClr val="1A1A2E"/>
                </a:solidFill>
                <a:latin typeface="Calibri" pitchFamily="34" charset="0"/>
                <a:cs typeface="Calibri" pitchFamily="34" charset="-120"/>
              </a:rPr>
              <a:t>Set up a conversation between appellate counsel and trial counsel.</a:t>
            </a:r>
          </a:p>
          <a:p>
            <a:pPr marL="800100" lvl="1" indent="-342900">
              <a:spcAft>
                <a:spcPts val="500"/>
              </a:spcAft>
              <a:buSzPct val="100000"/>
              <a:buChar char="•"/>
            </a:pPr>
            <a:r>
              <a:rPr lang="en-US" sz="1200" dirty="0">
                <a:solidFill>
                  <a:srgbClr val="1A1A2E"/>
                </a:solidFill>
                <a:latin typeface="Calibri" pitchFamily="34" charset="0"/>
                <a:cs typeface="Calibri" pitchFamily="34" charset="-120"/>
              </a:rPr>
              <a:t>OFRA</a:t>
            </a:r>
          </a:p>
          <a:p>
            <a:pPr marL="800100" lvl="1" indent="-342900">
              <a:spcAft>
                <a:spcPts val="500"/>
              </a:spcAft>
              <a:buSzPct val="100000"/>
              <a:buChar char="•"/>
            </a:pPr>
            <a:r>
              <a:rPr lang="en-US" sz="1200" dirty="0">
                <a:solidFill>
                  <a:srgbClr val="1A1A2E"/>
                </a:solidFill>
                <a:latin typeface="Calibri" pitchFamily="34" charset="0"/>
                <a:cs typeface="Calibri" pitchFamily="34" charset="-120"/>
              </a:rPr>
              <a:t>Private counsel</a:t>
            </a:r>
          </a:p>
        </p:txBody>
      </p:sp>
      <p:sp>
        <p:nvSpPr>
          <p:cNvPr id="15" name="Shape 12"/>
          <p:cNvSpPr/>
          <p:nvPr/>
        </p:nvSpPr>
        <p:spPr>
          <a:xfrm>
            <a:off x="0" y="6537960"/>
            <a:ext cx="12191695" cy="320040"/>
          </a:xfrm>
          <a:prstGeom prst="rect">
            <a:avLst/>
          </a:prstGeom>
          <a:solidFill>
            <a:srgbClr val="1E2761"/>
          </a:solidFill>
          <a:ln w="12700">
            <a:solidFill>
              <a:srgbClr val="1E2761"/>
            </a:solidFill>
            <a:prstDash val="solid"/>
          </a:ln>
        </p:spPr>
        <p:txBody>
          <a:bodyPr/>
          <a:lstStyle/>
          <a:p>
            <a:endParaRPr lang="en-US"/>
          </a:p>
        </p:txBody>
      </p:sp>
      <p:sp>
        <p:nvSpPr>
          <p:cNvPr id="16" name="Text 13"/>
          <p:cNvSpPr/>
          <p:nvPr/>
        </p:nvSpPr>
        <p:spPr>
          <a:xfrm>
            <a:off x="457200" y="6565392"/>
            <a:ext cx="7315200" cy="274320"/>
          </a:xfrm>
          <a:prstGeom prst="rect">
            <a:avLst/>
          </a:prstGeom>
          <a:noFill/>
          <a:ln/>
        </p:spPr>
        <p:txBody>
          <a:bodyPr wrap="square" lIns="0" tIns="0" rIns="0" bIns="0" rtlCol="0" anchor="ctr"/>
          <a:lstStyle/>
          <a:p>
            <a:pPr marL="0" indent="0" algn="l">
              <a:buNone/>
            </a:pPr>
            <a:r>
              <a:rPr lang="en-US" sz="1000" dirty="0">
                <a:solidFill>
                  <a:srgbClr val="CADCFC"/>
                </a:solidFill>
                <a:latin typeface="Calibri" pitchFamily="34" charset="0"/>
                <a:ea typeface="Calibri" pitchFamily="34" charset="-122"/>
                <a:cs typeface="Calibri" pitchFamily="34" charset="-120"/>
              </a:rPr>
              <a:t>Guardians ad Litem in New Mexico  |  McBryde Law</a:t>
            </a:r>
            <a:endParaRPr lang="en-US" sz="1000" dirty="0"/>
          </a:p>
        </p:txBody>
      </p:sp>
      <p:sp>
        <p:nvSpPr>
          <p:cNvPr id="17" name="Text 14"/>
          <p:cNvSpPr/>
          <p:nvPr/>
        </p:nvSpPr>
        <p:spPr>
          <a:xfrm>
            <a:off x="10820095" y="6565392"/>
            <a:ext cx="914400" cy="274320"/>
          </a:xfrm>
          <a:prstGeom prst="rect">
            <a:avLst/>
          </a:prstGeom>
          <a:noFill/>
          <a:ln/>
        </p:spPr>
        <p:txBody>
          <a:bodyPr wrap="square" lIns="0" tIns="0" rIns="0" bIns="0" rtlCol="0" anchor="ctr"/>
          <a:lstStyle/>
          <a:p>
            <a:pPr marL="0" indent="0" algn="r">
              <a:buNone/>
            </a:pPr>
            <a:endParaRPr lang="en-US" sz="10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164592"/>
          </a:xfrm>
          <a:prstGeom prst="rect">
            <a:avLst/>
          </a:prstGeom>
          <a:solidFill>
            <a:srgbClr val="B8853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TextBox 2"/>
          <p:cNvSpPr txBox="1"/>
          <p:nvPr/>
        </p:nvSpPr>
        <p:spPr>
          <a:xfrm>
            <a:off x="548640" y="292608"/>
            <a:ext cx="10972800" cy="365760"/>
          </a:xfrm>
          <a:prstGeom prst="rect">
            <a:avLst/>
          </a:prstGeom>
          <a:noFill/>
        </p:spPr>
        <p:txBody>
          <a:bodyPr wrap="square" lIns="0" tIns="0" rIns="0" bIns="0" anchor="t">
            <a:spAutoFit/>
          </a:bodyPr>
          <a:lstStyle/>
          <a:p>
            <a:pPr algn="l"/>
            <a:r>
              <a:rPr lang="en-US" sz="1200" b="1">
                <a:latin typeface="Calibri"/>
              </a:rPr>
              <a:t>PART II  ·  CHILDREN'S COURT  ·  APPELLATE PROCEDURE</a:t>
            </a:r>
          </a:p>
        </p:txBody>
      </p:sp>
      <p:sp>
        <p:nvSpPr>
          <p:cNvPr id="4" name="TextBox 3"/>
          <p:cNvSpPr txBox="1"/>
          <p:nvPr/>
        </p:nvSpPr>
        <p:spPr>
          <a:xfrm>
            <a:off x="548640" y="640080"/>
            <a:ext cx="10972800" cy="430887"/>
          </a:xfrm>
          <a:prstGeom prst="rect">
            <a:avLst/>
          </a:prstGeom>
          <a:noFill/>
        </p:spPr>
        <p:txBody>
          <a:bodyPr wrap="square" lIns="0" tIns="0" rIns="0" bIns="0" anchor="t">
            <a:spAutoFit/>
          </a:bodyPr>
          <a:lstStyle/>
          <a:p>
            <a:pPr algn="l"/>
            <a:r>
              <a:rPr lang="en-US" sz="2800" b="1" dirty="0">
                <a:latin typeface="Georgia"/>
              </a:rPr>
              <a:t>TPR appellate flow chart. See Rules 12-101 to 12-610 NMRA.</a:t>
            </a:r>
          </a:p>
        </p:txBody>
      </p:sp>
      <p:sp>
        <p:nvSpPr>
          <p:cNvPr id="6" name="Rectangle 5"/>
          <p:cNvSpPr/>
          <p:nvPr/>
        </p:nvSpPr>
        <p:spPr>
          <a:xfrm>
            <a:off x="0" y="6537960"/>
            <a:ext cx="12191695" cy="32004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8" name="TextBox 7"/>
          <p:cNvSpPr txBox="1"/>
          <p:nvPr/>
        </p:nvSpPr>
        <p:spPr>
          <a:xfrm>
            <a:off x="10820095" y="6565392"/>
            <a:ext cx="914400" cy="274320"/>
          </a:xfrm>
          <a:prstGeom prst="rect">
            <a:avLst/>
          </a:prstGeom>
          <a:noFill/>
        </p:spPr>
        <p:txBody>
          <a:bodyPr wrap="square" lIns="0" tIns="0" rIns="0" bIns="0" anchor="t">
            <a:spAutoFit/>
          </a:bodyPr>
          <a:lstStyle/>
          <a:p>
            <a:pPr algn="r"/>
            <a:r>
              <a:rPr lang="en-US" sz="1000">
                <a:latin typeface="Calibri"/>
              </a:rPr>
              <a:t>17 / 30</a:t>
            </a:r>
          </a:p>
        </p:txBody>
      </p:sp>
      <p:sp>
        <p:nvSpPr>
          <p:cNvPr id="21" name="Rounded Rectangle 2">
            <a:extLst>
              <a:ext uri="{FF2B5EF4-FFF2-40B4-BE49-F238E27FC236}">
                <a16:creationId xmlns:a16="http://schemas.microsoft.com/office/drawing/2014/main" id="{A3B1673A-D776-5E30-AB9D-32F33EFE9E70}"/>
              </a:ext>
            </a:extLst>
          </p:cNvPr>
          <p:cNvSpPr/>
          <p:nvPr/>
        </p:nvSpPr>
        <p:spPr>
          <a:xfrm>
            <a:off x="430129" y="1746009"/>
            <a:ext cx="1371600" cy="735691"/>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t>Trial Judgment</a:t>
            </a:r>
          </a:p>
          <a:p>
            <a:pPr algn="ctr"/>
            <a:r>
              <a:rPr lang="en-US" sz="1200" dirty="0"/>
              <a:t>Termination of Parental Rights</a:t>
            </a:r>
          </a:p>
        </p:txBody>
      </p:sp>
      <p:sp>
        <p:nvSpPr>
          <p:cNvPr id="23" name="Rounded Rectangle 3">
            <a:extLst>
              <a:ext uri="{FF2B5EF4-FFF2-40B4-BE49-F238E27FC236}">
                <a16:creationId xmlns:a16="http://schemas.microsoft.com/office/drawing/2014/main" id="{CF5BFAAF-DCD6-CC2D-DF1E-8FB9C2F71212}"/>
              </a:ext>
            </a:extLst>
          </p:cNvPr>
          <p:cNvSpPr/>
          <p:nvPr/>
        </p:nvSpPr>
        <p:spPr>
          <a:xfrm>
            <a:off x="430129" y="2657556"/>
            <a:ext cx="1371600" cy="735691"/>
          </a:xfrm>
          <a:prstGeom prst="roundRect">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100" dirty="0"/>
              <a:t>(Optional) Motion for Reconsideration and Stay </a:t>
            </a:r>
          </a:p>
          <a:p>
            <a:pPr algn="ctr"/>
            <a:r>
              <a:rPr lang="en-US" sz="1100" dirty="0"/>
              <a:t>(30 days)</a:t>
            </a:r>
          </a:p>
        </p:txBody>
      </p:sp>
      <p:sp>
        <p:nvSpPr>
          <p:cNvPr id="25" name="Rounded Rectangle 4">
            <a:extLst>
              <a:ext uri="{FF2B5EF4-FFF2-40B4-BE49-F238E27FC236}">
                <a16:creationId xmlns:a16="http://schemas.microsoft.com/office/drawing/2014/main" id="{1AE1457C-0755-F312-799E-F1FE0DE8221A}"/>
              </a:ext>
            </a:extLst>
          </p:cNvPr>
          <p:cNvSpPr/>
          <p:nvPr/>
        </p:nvSpPr>
        <p:spPr>
          <a:xfrm>
            <a:off x="430129" y="3569104"/>
            <a:ext cx="1371600" cy="735691"/>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t>Reconsideration Denied</a:t>
            </a:r>
          </a:p>
        </p:txBody>
      </p:sp>
      <p:sp>
        <p:nvSpPr>
          <p:cNvPr id="26" name="Rounded Rectangle 5">
            <a:extLst>
              <a:ext uri="{FF2B5EF4-FFF2-40B4-BE49-F238E27FC236}">
                <a16:creationId xmlns:a16="http://schemas.microsoft.com/office/drawing/2014/main" id="{C63F9219-5950-F049-9A28-A529073A3CCD}"/>
              </a:ext>
            </a:extLst>
          </p:cNvPr>
          <p:cNvSpPr/>
          <p:nvPr/>
        </p:nvSpPr>
        <p:spPr>
          <a:xfrm>
            <a:off x="2195106" y="3542801"/>
            <a:ext cx="1188720" cy="603266"/>
          </a:xfrm>
          <a:prstGeom prst="roundRect">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t>Docketing Statement</a:t>
            </a:r>
          </a:p>
          <a:p>
            <a:pPr algn="ctr"/>
            <a:r>
              <a:rPr lang="en-US" sz="800" dirty="0"/>
              <a:t>(30 days from Notice</a:t>
            </a:r>
            <a:r>
              <a:rPr lang="en-US" sz="1200" dirty="0"/>
              <a:t>)</a:t>
            </a:r>
          </a:p>
        </p:txBody>
      </p:sp>
      <p:sp>
        <p:nvSpPr>
          <p:cNvPr id="27" name="Rounded Rectangle 6">
            <a:extLst>
              <a:ext uri="{FF2B5EF4-FFF2-40B4-BE49-F238E27FC236}">
                <a16:creationId xmlns:a16="http://schemas.microsoft.com/office/drawing/2014/main" id="{92389B72-1BE7-46E3-F91A-CB4AA1B3D845}"/>
              </a:ext>
            </a:extLst>
          </p:cNvPr>
          <p:cNvSpPr/>
          <p:nvPr/>
        </p:nvSpPr>
        <p:spPr>
          <a:xfrm>
            <a:off x="5520978" y="1746009"/>
            <a:ext cx="1188720" cy="60326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t>Proposed Summary</a:t>
            </a:r>
          </a:p>
          <a:p>
            <a:pPr algn="ctr"/>
            <a:r>
              <a:rPr lang="en-US" sz="1200" dirty="0"/>
              <a:t>Affirmance</a:t>
            </a:r>
          </a:p>
        </p:txBody>
      </p:sp>
      <p:sp>
        <p:nvSpPr>
          <p:cNvPr id="28" name="Rounded Rectangle 7">
            <a:extLst>
              <a:ext uri="{FF2B5EF4-FFF2-40B4-BE49-F238E27FC236}">
                <a16:creationId xmlns:a16="http://schemas.microsoft.com/office/drawing/2014/main" id="{FE631F96-05C5-A739-D083-650B5FA0F682}"/>
              </a:ext>
            </a:extLst>
          </p:cNvPr>
          <p:cNvSpPr/>
          <p:nvPr/>
        </p:nvSpPr>
        <p:spPr>
          <a:xfrm>
            <a:off x="5520978" y="2644405"/>
            <a:ext cx="1188720" cy="60326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t>Proposed Summary</a:t>
            </a:r>
          </a:p>
          <a:p>
            <a:pPr algn="ctr"/>
            <a:r>
              <a:rPr lang="en-US" sz="1200" dirty="0"/>
              <a:t>Remand</a:t>
            </a:r>
          </a:p>
        </p:txBody>
      </p:sp>
      <p:sp>
        <p:nvSpPr>
          <p:cNvPr id="9" name="Rounded Rectangle 8">
            <a:extLst>
              <a:ext uri="{FF2B5EF4-FFF2-40B4-BE49-F238E27FC236}">
                <a16:creationId xmlns:a16="http://schemas.microsoft.com/office/drawing/2014/main" id="{922E5D35-18A4-5B9F-9D9B-AD1CF7F80B7A}"/>
              </a:ext>
            </a:extLst>
          </p:cNvPr>
          <p:cNvSpPr/>
          <p:nvPr/>
        </p:nvSpPr>
        <p:spPr>
          <a:xfrm>
            <a:off x="3868643" y="2233379"/>
            <a:ext cx="1188720" cy="60326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t>Summary Calendar</a:t>
            </a:r>
          </a:p>
        </p:txBody>
      </p:sp>
      <p:sp>
        <p:nvSpPr>
          <p:cNvPr id="10" name="Rounded Rectangle 9">
            <a:extLst>
              <a:ext uri="{FF2B5EF4-FFF2-40B4-BE49-F238E27FC236}">
                <a16:creationId xmlns:a16="http://schemas.microsoft.com/office/drawing/2014/main" id="{03C9C61A-78D7-55D0-2CDE-43544CE7A082}"/>
              </a:ext>
            </a:extLst>
          </p:cNvPr>
          <p:cNvSpPr/>
          <p:nvPr/>
        </p:nvSpPr>
        <p:spPr>
          <a:xfrm>
            <a:off x="3868643" y="3542801"/>
            <a:ext cx="1188720" cy="60326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t>General</a:t>
            </a:r>
          </a:p>
          <a:p>
            <a:pPr algn="ctr"/>
            <a:r>
              <a:rPr lang="en-US" sz="1200" dirty="0"/>
              <a:t>Calendar</a:t>
            </a:r>
          </a:p>
        </p:txBody>
      </p:sp>
      <p:sp>
        <p:nvSpPr>
          <p:cNvPr id="11" name="Rounded Rectangle 10">
            <a:extLst>
              <a:ext uri="{FF2B5EF4-FFF2-40B4-BE49-F238E27FC236}">
                <a16:creationId xmlns:a16="http://schemas.microsoft.com/office/drawing/2014/main" id="{D1DEB57E-1C07-0D5D-66EC-05CD30DEC750}"/>
              </a:ext>
            </a:extLst>
          </p:cNvPr>
          <p:cNvSpPr/>
          <p:nvPr/>
        </p:nvSpPr>
        <p:spPr>
          <a:xfrm>
            <a:off x="5520978" y="3542801"/>
            <a:ext cx="1188720" cy="603266"/>
          </a:xfrm>
          <a:prstGeom prst="roundRect">
            <a:avLst/>
          </a:prstGeom>
          <a:solidFill>
            <a:schemeClr val="accent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t>Appellant’s Brief in Chief (30-45 days)</a:t>
            </a:r>
          </a:p>
        </p:txBody>
      </p:sp>
      <p:sp>
        <p:nvSpPr>
          <p:cNvPr id="12" name="Rounded Rectangle 11">
            <a:extLst>
              <a:ext uri="{FF2B5EF4-FFF2-40B4-BE49-F238E27FC236}">
                <a16:creationId xmlns:a16="http://schemas.microsoft.com/office/drawing/2014/main" id="{C93ED54E-2BEA-F403-831D-265F33DC2686}"/>
              </a:ext>
            </a:extLst>
          </p:cNvPr>
          <p:cNvSpPr/>
          <p:nvPr/>
        </p:nvSpPr>
        <p:spPr>
          <a:xfrm>
            <a:off x="5520978" y="4441197"/>
            <a:ext cx="1188720" cy="60326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t>Appellee’s Answer Brief</a:t>
            </a:r>
          </a:p>
          <a:p>
            <a:pPr algn="ctr"/>
            <a:r>
              <a:rPr lang="en-US" sz="1200" dirty="0"/>
              <a:t>(30-45 days)</a:t>
            </a:r>
          </a:p>
        </p:txBody>
      </p:sp>
      <p:sp>
        <p:nvSpPr>
          <p:cNvPr id="13" name="Rounded Rectangle 12">
            <a:extLst>
              <a:ext uri="{FF2B5EF4-FFF2-40B4-BE49-F238E27FC236}">
                <a16:creationId xmlns:a16="http://schemas.microsoft.com/office/drawing/2014/main" id="{3B6AF186-497F-7E4B-15E7-359478EC3FE8}"/>
              </a:ext>
            </a:extLst>
          </p:cNvPr>
          <p:cNvSpPr/>
          <p:nvPr/>
        </p:nvSpPr>
        <p:spPr>
          <a:xfrm>
            <a:off x="5520978" y="5339594"/>
            <a:ext cx="1188720" cy="603266"/>
          </a:xfrm>
          <a:prstGeom prst="roundRect">
            <a:avLst/>
          </a:prstGeom>
          <a:solidFill>
            <a:schemeClr val="accent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t>Appellant’s Answer Brief</a:t>
            </a:r>
          </a:p>
          <a:p>
            <a:pPr algn="ctr"/>
            <a:r>
              <a:rPr lang="en-US" sz="1200" dirty="0"/>
              <a:t>(15 days)</a:t>
            </a:r>
          </a:p>
        </p:txBody>
      </p:sp>
      <p:sp>
        <p:nvSpPr>
          <p:cNvPr id="14" name="Rounded Rectangle 13">
            <a:extLst>
              <a:ext uri="{FF2B5EF4-FFF2-40B4-BE49-F238E27FC236}">
                <a16:creationId xmlns:a16="http://schemas.microsoft.com/office/drawing/2014/main" id="{7E99ED82-7210-E38B-4E71-786999DA7B06}"/>
              </a:ext>
            </a:extLst>
          </p:cNvPr>
          <p:cNvSpPr/>
          <p:nvPr/>
        </p:nvSpPr>
        <p:spPr>
          <a:xfrm>
            <a:off x="7173313" y="4890395"/>
            <a:ext cx="1188720" cy="603266"/>
          </a:xfrm>
          <a:prstGeom prst="roundRect">
            <a:avLst/>
          </a:prstGeom>
          <a:solidFill>
            <a:schemeClr val="accent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t>Supplemental Briefs</a:t>
            </a:r>
          </a:p>
        </p:txBody>
      </p:sp>
      <p:sp>
        <p:nvSpPr>
          <p:cNvPr id="15" name="Rounded Rectangle 14">
            <a:extLst>
              <a:ext uri="{FF2B5EF4-FFF2-40B4-BE49-F238E27FC236}">
                <a16:creationId xmlns:a16="http://schemas.microsoft.com/office/drawing/2014/main" id="{25BDCE8E-DBB5-D8C0-D182-C83624364366}"/>
              </a:ext>
            </a:extLst>
          </p:cNvPr>
          <p:cNvSpPr/>
          <p:nvPr/>
        </p:nvSpPr>
        <p:spPr>
          <a:xfrm>
            <a:off x="8825647" y="2975941"/>
            <a:ext cx="1188720" cy="60326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t>Order for Affirmance or Remand</a:t>
            </a:r>
          </a:p>
        </p:txBody>
      </p:sp>
      <p:sp>
        <p:nvSpPr>
          <p:cNvPr id="16" name="Rounded Rectangle 15">
            <a:extLst>
              <a:ext uri="{FF2B5EF4-FFF2-40B4-BE49-F238E27FC236}">
                <a16:creationId xmlns:a16="http://schemas.microsoft.com/office/drawing/2014/main" id="{159B4F0C-FDBD-574E-0320-291122B76E08}"/>
              </a:ext>
            </a:extLst>
          </p:cNvPr>
          <p:cNvSpPr/>
          <p:nvPr/>
        </p:nvSpPr>
        <p:spPr>
          <a:xfrm>
            <a:off x="7173313" y="2081031"/>
            <a:ext cx="1188720" cy="856626"/>
          </a:xfrm>
          <a:prstGeom prst="roundRect">
            <a:avLst/>
          </a:prstGeom>
          <a:solidFill>
            <a:schemeClr val="accent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t>Memos in Opposition or Support</a:t>
            </a:r>
          </a:p>
          <a:p>
            <a:pPr algn="ctr"/>
            <a:r>
              <a:rPr lang="en-US" sz="1200" dirty="0"/>
              <a:t>(20 days)</a:t>
            </a:r>
          </a:p>
        </p:txBody>
      </p:sp>
      <p:sp>
        <p:nvSpPr>
          <p:cNvPr id="17" name="Rounded Rectangle 16">
            <a:extLst>
              <a:ext uri="{FF2B5EF4-FFF2-40B4-BE49-F238E27FC236}">
                <a16:creationId xmlns:a16="http://schemas.microsoft.com/office/drawing/2014/main" id="{6AC01B0F-76D5-7E18-0793-09CFE473CB60}"/>
              </a:ext>
            </a:extLst>
          </p:cNvPr>
          <p:cNvSpPr/>
          <p:nvPr/>
        </p:nvSpPr>
        <p:spPr>
          <a:xfrm>
            <a:off x="7173313" y="3991999"/>
            <a:ext cx="1188720" cy="603266"/>
          </a:xfrm>
          <a:prstGeom prst="roundRect">
            <a:avLst/>
          </a:prstGeom>
          <a:solidFill>
            <a:schemeClr val="accent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t>Oral Argument</a:t>
            </a:r>
          </a:p>
        </p:txBody>
      </p:sp>
      <p:sp>
        <p:nvSpPr>
          <p:cNvPr id="18" name="Rounded Rectangle 17">
            <a:extLst>
              <a:ext uri="{FF2B5EF4-FFF2-40B4-BE49-F238E27FC236}">
                <a16:creationId xmlns:a16="http://schemas.microsoft.com/office/drawing/2014/main" id="{5679B5C2-B000-1062-A08C-B90F92D8ACD6}"/>
              </a:ext>
            </a:extLst>
          </p:cNvPr>
          <p:cNvSpPr/>
          <p:nvPr/>
        </p:nvSpPr>
        <p:spPr>
          <a:xfrm>
            <a:off x="8825647" y="3757246"/>
            <a:ext cx="1188720" cy="603266"/>
          </a:xfrm>
          <a:prstGeom prst="roundRect">
            <a:avLst/>
          </a:prstGeom>
          <a:solidFill>
            <a:schemeClr val="accent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t>Petition for Writ of Certiorari</a:t>
            </a:r>
          </a:p>
        </p:txBody>
      </p:sp>
      <p:sp>
        <p:nvSpPr>
          <p:cNvPr id="19" name="Rounded Rectangle 18">
            <a:extLst>
              <a:ext uri="{FF2B5EF4-FFF2-40B4-BE49-F238E27FC236}">
                <a16:creationId xmlns:a16="http://schemas.microsoft.com/office/drawing/2014/main" id="{F083AD1C-75D4-E52D-DBD5-EA2720EC9271}"/>
              </a:ext>
            </a:extLst>
          </p:cNvPr>
          <p:cNvSpPr/>
          <p:nvPr/>
        </p:nvSpPr>
        <p:spPr>
          <a:xfrm>
            <a:off x="10477980" y="2975941"/>
            <a:ext cx="1188720" cy="60326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t>Mandate</a:t>
            </a:r>
          </a:p>
        </p:txBody>
      </p:sp>
      <p:sp>
        <p:nvSpPr>
          <p:cNvPr id="20" name="Rounded Rectangle 19">
            <a:extLst>
              <a:ext uri="{FF2B5EF4-FFF2-40B4-BE49-F238E27FC236}">
                <a16:creationId xmlns:a16="http://schemas.microsoft.com/office/drawing/2014/main" id="{2E9E762A-CF0D-913B-3CA4-097F66837DA9}"/>
              </a:ext>
            </a:extLst>
          </p:cNvPr>
          <p:cNvSpPr/>
          <p:nvPr/>
        </p:nvSpPr>
        <p:spPr>
          <a:xfrm>
            <a:off x="2195106" y="4441197"/>
            <a:ext cx="1188720" cy="603266"/>
          </a:xfrm>
          <a:prstGeom prst="roundRect">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t>Motion for Appellate Stay</a:t>
            </a:r>
          </a:p>
        </p:txBody>
      </p:sp>
      <p:cxnSp>
        <p:nvCxnSpPr>
          <p:cNvPr id="22" name="Straight Arrow Connector 21">
            <a:extLst>
              <a:ext uri="{FF2B5EF4-FFF2-40B4-BE49-F238E27FC236}">
                <a16:creationId xmlns:a16="http://schemas.microsoft.com/office/drawing/2014/main" id="{34828EF1-22EF-2D58-4DD9-6FD6F81860E3}"/>
              </a:ext>
            </a:extLst>
          </p:cNvPr>
          <p:cNvCxnSpPr>
            <a:cxnSpLocks/>
          </p:cNvCxnSpPr>
          <p:nvPr/>
        </p:nvCxnSpPr>
        <p:spPr>
          <a:xfrm>
            <a:off x="1115929" y="2481700"/>
            <a:ext cx="0" cy="17585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35DFC240-FDF9-522B-75E1-CD6CFB0D6C12}"/>
              </a:ext>
            </a:extLst>
          </p:cNvPr>
          <p:cNvCxnSpPr>
            <a:cxnSpLocks/>
          </p:cNvCxnSpPr>
          <p:nvPr/>
        </p:nvCxnSpPr>
        <p:spPr>
          <a:xfrm>
            <a:off x="1115929" y="3393247"/>
            <a:ext cx="0" cy="17585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0" name="Elbow Connector 29">
            <a:extLst>
              <a:ext uri="{FF2B5EF4-FFF2-40B4-BE49-F238E27FC236}">
                <a16:creationId xmlns:a16="http://schemas.microsoft.com/office/drawing/2014/main" id="{1A55EC94-74DE-B937-4779-8AA023AB86A7}"/>
              </a:ext>
            </a:extLst>
          </p:cNvPr>
          <p:cNvCxnSpPr>
            <a:cxnSpLocks/>
            <a:stCxn id="25" idx="2"/>
            <a:endCxn id="26" idx="1"/>
          </p:cNvCxnSpPr>
          <p:nvPr/>
        </p:nvCxnSpPr>
        <p:spPr>
          <a:xfrm rot="5400000" flipH="1" flipV="1">
            <a:off x="1425336" y="3535026"/>
            <a:ext cx="460361" cy="1079177"/>
          </a:xfrm>
          <a:prstGeom prst="bentConnector4">
            <a:avLst>
              <a:gd name="adj1" fmla="val -49657"/>
              <a:gd name="adj2" fmla="val 81774"/>
            </a:avLst>
          </a:prstGeom>
          <a:ln>
            <a:tailEnd type="triangle"/>
          </a:ln>
        </p:spPr>
        <p:style>
          <a:lnRef idx="1">
            <a:schemeClr val="accent1"/>
          </a:lnRef>
          <a:fillRef idx="0">
            <a:schemeClr val="accent1"/>
          </a:fillRef>
          <a:effectRef idx="0">
            <a:schemeClr val="accent1"/>
          </a:effectRef>
          <a:fontRef idx="minor">
            <a:schemeClr val="tx1"/>
          </a:fontRef>
        </p:style>
      </p:cxnSp>
      <p:sp>
        <p:nvSpPr>
          <p:cNvPr id="35" name="Rounded Rectangle 34">
            <a:extLst>
              <a:ext uri="{FF2B5EF4-FFF2-40B4-BE49-F238E27FC236}">
                <a16:creationId xmlns:a16="http://schemas.microsoft.com/office/drawing/2014/main" id="{5C0CBDD5-9006-155C-6BAD-C89CB82AE867}"/>
              </a:ext>
            </a:extLst>
          </p:cNvPr>
          <p:cNvSpPr/>
          <p:nvPr/>
        </p:nvSpPr>
        <p:spPr>
          <a:xfrm>
            <a:off x="430129" y="5503606"/>
            <a:ext cx="1371600" cy="438035"/>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t>Back to Trial Court</a:t>
            </a:r>
          </a:p>
        </p:txBody>
      </p:sp>
      <p:cxnSp>
        <p:nvCxnSpPr>
          <p:cNvPr id="36" name="Elbow Connector 35">
            <a:extLst>
              <a:ext uri="{FF2B5EF4-FFF2-40B4-BE49-F238E27FC236}">
                <a16:creationId xmlns:a16="http://schemas.microsoft.com/office/drawing/2014/main" id="{EA5774E7-DA46-7A01-E0C4-2BB51786EB5F}"/>
              </a:ext>
            </a:extLst>
          </p:cNvPr>
          <p:cNvCxnSpPr>
            <a:cxnSpLocks/>
            <a:stCxn id="20" idx="2"/>
            <a:endCxn id="35" idx="3"/>
          </p:cNvCxnSpPr>
          <p:nvPr/>
        </p:nvCxnSpPr>
        <p:spPr>
          <a:xfrm rot="5400000">
            <a:off x="1956518" y="4889675"/>
            <a:ext cx="678161" cy="987737"/>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9" name="Straight Arrow Connector 38">
            <a:extLst>
              <a:ext uri="{FF2B5EF4-FFF2-40B4-BE49-F238E27FC236}">
                <a16:creationId xmlns:a16="http://schemas.microsoft.com/office/drawing/2014/main" id="{CA011BA8-7D43-EE02-C082-CF4B24764087}"/>
              </a:ext>
            </a:extLst>
          </p:cNvPr>
          <p:cNvCxnSpPr>
            <a:cxnSpLocks/>
            <a:endCxn id="10" idx="1"/>
          </p:cNvCxnSpPr>
          <p:nvPr/>
        </p:nvCxnSpPr>
        <p:spPr>
          <a:xfrm>
            <a:off x="3405028" y="3844434"/>
            <a:ext cx="463615"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2" name="Elbow Connector 41">
            <a:extLst>
              <a:ext uri="{FF2B5EF4-FFF2-40B4-BE49-F238E27FC236}">
                <a16:creationId xmlns:a16="http://schemas.microsoft.com/office/drawing/2014/main" id="{0A4A0F54-5B1F-80F3-4AB2-86916BC1A9B9}"/>
              </a:ext>
            </a:extLst>
          </p:cNvPr>
          <p:cNvCxnSpPr>
            <a:cxnSpLocks/>
            <a:stCxn id="26" idx="3"/>
            <a:endCxn id="9" idx="1"/>
          </p:cNvCxnSpPr>
          <p:nvPr/>
        </p:nvCxnSpPr>
        <p:spPr>
          <a:xfrm flipV="1">
            <a:off x="3383826" y="2535012"/>
            <a:ext cx="484817" cy="1309422"/>
          </a:xfrm>
          <a:prstGeom prst="bent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6" name="Elbow Connector 45">
            <a:extLst>
              <a:ext uri="{FF2B5EF4-FFF2-40B4-BE49-F238E27FC236}">
                <a16:creationId xmlns:a16="http://schemas.microsoft.com/office/drawing/2014/main" id="{E1BCC197-9294-EEB6-0761-1A57607EACC6}"/>
              </a:ext>
            </a:extLst>
          </p:cNvPr>
          <p:cNvCxnSpPr>
            <a:cxnSpLocks/>
            <a:stCxn id="9" idx="3"/>
            <a:endCxn id="27" idx="1"/>
          </p:cNvCxnSpPr>
          <p:nvPr/>
        </p:nvCxnSpPr>
        <p:spPr>
          <a:xfrm flipV="1">
            <a:off x="5057363" y="2047642"/>
            <a:ext cx="463615" cy="487370"/>
          </a:xfrm>
          <a:prstGeom prst="bent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9" name="Elbow Connector 48">
            <a:extLst>
              <a:ext uri="{FF2B5EF4-FFF2-40B4-BE49-F238E27FC236}">
                <a16:creationId xmlns:a16="http://schemas.microsoft.com/office/drawing/2014/main" id="{E8356FAF-C61D-47B9-54F8-031F1565E591}"/>
              </a:ext>
            </a:extLst>
          </p:cNvPr>
          <p:cNvCxnSpPr>
            <a:cxnSpLocks/>
            <a:stCxn id="9" idx="3"/>
          </p:cNvCxnSpPr>
          <p:nvPr/>
        </p:nvCxnSpPr>
        <p:spPr>
          <a:xfrm>
            <a:off x="5057363" y="2535012"/>
            <a:ext cx="463615" cy="411025"/>
          </a:xfrm>
          <a:prstGeom prst="bent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6" name="Straight Arrow Connector 55">
            <a:extLst>
              <a:ext uri="{FF2B5EF4-FFF2-40B4-BE49-F238E27FC236}">
                <a16:creationId xmlns:a16="http://schemas.microsoft.com/office/drawing/2014/main" id="{8F8F25E3-B7E7-237D-8A47-EE3CE842E594}"/>
              </a:ext>
            </a:extLst>
          </p:cNvPr>
          <p:cNvCxnSpPr>
            <a:cxnSpLocks/>
            <a:stCxn id="10" idx="3"/>
            <a:endCxn id="11" idx="1"/>
          </p:cNvCxnSpPr>
          <p:nvPr/>
        </p:nvCxnSpPr>
        <p:spPr>
          <a:xfrm>
            <a:off x="5057363" y="3844434"/>
            <a:ext cx="463615"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9" name="Straight Arrow Connector 58">
            <a:extLst>
              <a:ext uri="{FF2B5EF4-FFF2-40B4-BE49-F238E27FC236}">
                <a16:creationId xmlns:a16="http://schemas.microsoft.com/office/drawing/2014/main" id="{D5D06FA2-283C-BF91-E0BC-62A668548B03}"/>
              </a:ext>
            </a:extLst>
          </p:cNvPr>
          <p:cNvCxnSpPr>
            <a:cxnSpLocks/>
            <a:stCxn id="11" idx="2"/>
            <a:endCxn id="12" idx="0"/>
          </p:cNvCxnSpPr>
          <p:nvPr/>
        </p:nvCxnSpPr>
        <p:spPr>
          <a:xfrm>
            <a:off x="6115338" y="4146067"/>
            <a:ext cx="0" cy="29513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2" name="Straight Arrow Connector 61">
            <a:extLst>
              <a:ext uri="{FF2B5EF4-FFF2-40B4-BE49-F238E27FC236}">
                <a16:creationId xmlns:a16="http://schemas.microsoft.com/office/drawing/2014/main" id="{3FE6FEE9-E607-7F9A-756E-5C5758E6E709}"/>
              </a:ext>
            </a:extLst>
          </p:cNvPr>
          <p:cNvCxnSpPr>
            <a:cxnSpLocks/>
            <a:stCxn id="12" idx="2"/>
            <a:endCxn id="13" idx="0"/>
          </p:cNvCxnSpPr>
          <p:nvPr/>
        </p:nvCxnSpPr>
        <p:spPr>
          <a:xfrm>
            <a:off x="6115338" y="5044463"/>
            <a:ext cx="0" cy="29513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6" name="Elbow Connector 65">
            <a:extLst>
              <a:ext uri="{FF2B5EF4-FFF2-40B4-BE49-F238E27FC236}">
                <a16:creationId xmlns:a16="http://schemas.microsoft.com/office/drawing/2014/main" id="{EC3922EE-5F4F-9184-14B8-4C3A7DC36374}"/>
              </a:ext>
            </a:extLst>
          </p:cNvPr>
          <p:cNvCxnSpPr>
            <a:cxnSpLocks/>
            <a:stCxn id="13" idx="2"/>
            <a:endCxn id="14" idx="2"/>
          </p:cNvCxnSpPr>
          <p:nvPr/>
        </p:nvCxnSpPr>
        <p:spPr>
          <a:xfrm rot="5400000" flipH="1" flipV="1">
            <a:off x="6716905" y="4892093"/>
            <a:ext cx="449199" cy="1652335"/>
          </a:xfrm>
          <a:prstGeom prst="bentConnector3">
            <a:avLst>
              <a:gd name="adj1" fmla="val -5089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9" name="Straight Arrow Connector 68">
            <a:extLst>
              <a:ext uri="{FF2B5EF4-FFF2-40B4-BE49-F238E27FC236}">
                <a16:creationId xmlns:a16="http://schemas.microsoft.com/office/drawing/2014/main" id="{F90F7AEB-C348-426B-B6DD-7AD282C1726F}"/>
              </a:ext>
            </a:extLst>
          </p:cNvPr>
          <p:cNvCxnSpPr>
            <a:cxnSpLocks/>
            <a:stCxn id="14" idx="0"/>
            <a:endCxn id="17" idx="2"/>
          </p:cNvCxnSpPr>
          <p:nvPr/>
        </p:nvCxnSpPr>
        <p:spPr>
          <a:xfrm flipV="1">
            <a:off x="7767673" y="4595265"/>
            <a:ext cx="0" cy="29513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3" name="Elbow Connector 72">
            <a:extLst>
              <a:ext uri="{FF2B5EF4-FFF2-40B4-BE49-F238E27FC236}">
                <a16:creationId xmlns:a16="http://schemas.microsoft.com/office/drawing/2014/main" id="{4E66F91E-3DAB-5BA4-9F0B-A8535F3A268A}"/>
              </a:ext>
            </a:extLst>
          </p:cNvPr>
          <p:cNvCxnSpPr>
            <a:cxnSpLocks/>
            <a:stCxn id="98" idx="2"/>
            <a:endCxn id="35" idx="2"/>
          </p:cNvCxnSpPr>
          <p:nvPr/>
        </p:nvCxnSpPr>
        <p:spPr>
          <a:xfrm rot="5400000">
            <a:off x="5652285" y="508108"/>
            <a:ext cx="897178" cy="9969889"/>
          </a:xfrm>
          <a:prstGeom prst="bentConnector3">
            <a:avLst>
              <a:gd name="adj1" fmla="val 125480"/>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6" name="Elbow Connector 75">
            <a:extLst>
              <a:ext uri="{FF2B5EF4-FFF2-40B4-BE49-F238E27FC236}">
                <a16:creationId xmlns:a16="http://schemas.microsoft.com/office/drawing/2014/main" id="{51152FEF-2E5E-3D87-8404-3C15B6F364CA}"/>
              </a:ext>
            </a:extLst>
          </p:cNvPr>
          <p:cNvCxnSpPr>
            <a:cxnSpLocks/>
            <a:endCxn id="16" idx="1"/>
          </p:cNvCxnSpPr>
          <p:nvPr/>
        </p:nvCxnSpPr>
        <p:spPr>
          <a:xfrm flipV="1">
            <a:off x="6709698" y="2509344"/>
            <a:ext cx="463615" cy="436693"/>
          </a:xfrm>
          <a:prstGeom prst="bent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9" name="Elbow Connector 78">
            <a:extLst>
              <a:ext uri="{FF2B5EF4-FFF2-40B4-BE49-F238E27FC236}">
                <a16:creationId xmlns:a16="http://schemas.microsoft.com/office/drawing/2014/main" id="{1DF2E584-DF62-B71E-BD89-46EB9076A793}"/>
              </a:ext>
            </a:extLst>
          </p:cNvPr>
          <p:cNvCxnSpPr>
            <a:cxnSpLocks/>
            <a:stCxn id="17" idx="3"/>
            <a:endCxn id="15" idx="1"/>
          </p:cNvCxnSpPr>
          <p:nvPr/>
        </p:nvCxnSpPr>
        <p:spPr>
          <a:xfrm flipV="1">
            <a:off x="8362033" y="3277574"/>
            <a:ext cx="463614" cy="1016058"/>
          </a:xfrm>
          <a:prstGeom prst="bent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9" name="Straight Arrow Connector 88">
            <a:extLst>
              <a:ext uri="{FF2B5EF4-FFF2-40B4-BE49-F238E27FC236}">
                <a16:creationId xmlns:a16="http://schemas.microsoft.com/office/drawing/2014/main" id="{7E9FD8E2-5C54-A820-E2E2-DCFEA75771CD}"/>
              </a:ext>
            </a:extLst>
          </p:cNvPr>
          <p:cNvCxnSpPr>
            <a:cxnSpLocks/>
            <a:stCxn id="15" idx="3"/>
            <a:endCxn id="19" idx="1"/>
          </p:cNvCxnSpPr>
          <p:nvPr/>
        </p:nvCxnSpPr>
        <p:spPr>
          <a:xfrm>
            <a:off x="10014367" y="3277574"/>
            <a:ext cx="463613"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98" name="Rounded Rectangle 97">
            <a:extLst>
              <a:ext uri="{FF2B5EF4-FFF2-40B4-BE49-F238E27FC236}">
                <a16:creationId xmlns:a16="http://schemas.microsoft.com/office/drawing/2014/main" id="{82A83C73-6B27-52C6-8421-F7EE3CCBBD89}"/>
              </a:ext>
            </a:extLst>
          </p:cNvPr>
          <p:cNvSpPr/>
          <p:nvPr/>
        </p:nvSpPr>
        <p:spPr>
          <a:xfrm>
            <a:off x="10491458" y="4441197"/>
            <a:ext cx="1188720" cy="60326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t>Order to Stay Mandate</a:t>
            </a:r>
          </a:p>
        </p:txBody>
      </p:sp>
      <p:sp>
        <p:nvSpPr>
          <p:cNvPr id="105" name="Rounded Rectangle 104">
            <a:extLst>
              <a:ext uri="{FF2B5EF4-FFF2-40B4-BE49-F238E27FC236}">
                <a16:creationId xmlns:a16="http://schemas.microsoft.com/office/drawing/2014/main" id="{0B577AA7-5C2E-6148-5725-72F205708E93}"/>
              </a:ext>
            </a:extLst>
          </p:cNvPr>
          <p:cNvSpPr/>
          <p:nvPr/>
        </p:nvSpPr>
        <p:spPr>
          <a:xfrm>
            <a:off x="416652" y="4901557"/>
            <a:ext cx="1371600" cy="438035"/>
          </a:xfrm>
          <a:prstGeom prst="roundRect">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t>Order on Mandate</a:t>
            </a:r>
          </a:p>
        </p:txBody>
      </p:sp>
      <p:cxnSp>
        <p:nvCxnSpPr>
          <p:cNvPr id="106" name="Straight Arrow Connector 105">
            <a:extLst>
              <a:ext uri="{FF2B5EF4-FFF2-40B4-BE49-F238E27FC236}">
                <a16:creationId xmlns:a16="http://schemas.microsoft.com/office/drawing/2014/main" id="{45E6D40A-2037-7BBD-3BC5-105647DBD5E1}"/>
              </a:ext>
            </a:extLst>
          </p:cNvPr>
          <p:cNvCxnSpPr>
            <a:cxnSpLocks/>
            <a:stCxn id="35" idx="0"/>
            <a:endCxn id="105" idx="2"/>
          </p:cNvCxnSpPr>
          <p:nvPr/>
        </p:nvCxnSpPr>
        <p:spPr>
          <a:xfrm flipH="1" flipV="1">
            <a:off x="1102452" y="5339592"/>
            <a:ext cx="13477" cy="16401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8" name="Straight Arrow Connector 57">
            <a:extLst>
              <a:ext uri="{FF2B5EF4-FFF2-40B4-BE49-F238E27FC236}">
                <a16:creationId xmlns:a16="http://schemas.microsoft.com/office/drawing/2014/main" id="{E7B2CC3D-EA34-873E-A1CF-D9CFDCC65F71}"/>
              </a:ext>
            </a:extLst>
          </p:cNvPr>
          <p:cNvCxnSpPr>
            <a:cxnSpLocks/>
            <a:stCxn id="15" idx="2"/>
            <a:endCxn id="18" idx="0"/>
          </p:cNvCxnSpPr>
          <p:nvPr/>
        </p:nvCxnSpPr>
        <p:spPr>
          <a:xfrm>
            <a:off x="9420007" y="3579207"/>
            <a:ext cx="0" cy="17803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8" name="Straight Arrow Connector 67">
            <a:extLst>
              <a:ext uri="{FF2B5EF4-FFF2-40B4-BE49-F238E27FC236}">
                <a16:creationId xmlns:a16="http://schemas.microsoft.com/office/drawing/2014/main" id="{465458A7-A72A-532C-3181-F61EADFFE2A0}"/>
              </a:ext>
            </a:extLst>
          </p:cNvPr>
          <p:cNvCxnSpPr>
            <a:cxnSpLocks/>
            <a:stCxn id="26" idx="2"/>
            <a:endCxn id="20" idx="0"/>
          </p:cNvCxnSpPr>
          <p:nvPr/>
        </p:nvCxnSpPr>
        <p:spPr>
          <a:xfrm>
            <a:off x="2789466" y="4146067"/>
            <a:ext cx="0" cy="29513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2" name="Rounded Rectangle 5">
            <a:extLst>
              <a:ext uri="{FF2B5EF4-FFF2-40B4-BE49-F238E27FC236}">
                <a16:creationId xmlns:a16="http://schemas.microsoft.com/office/drawing/2014/main" id="{410D2329-5BFB-ACE6-77C7-09A87C87BE76}"/>
              </a:ext>
            </a:extLst>
          </p:cNvPr>
          <p:cNvSpPr/>
          <p:nvPr/>
        </p:nvSpPr>
        <p:spPr>
          <a:xfrm>
            <a:off x="2195106" y="2657556"/>
            <a:ext cx="1188720" cy="603266"/>
          </a:xfrm>
          <a:prstGeom prst="roundRect">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t>Notice of Appeal</a:t>
            </a:r>
          </a:p>
          <a:p>
            <a:pPr algn="ctr"/>
            <a:r>
              <a:rPr lang="en-US" sz="700" dirty="0"/>
              <a:t>(30 days from Judgment)</a:t>
            </a:r>
          </a:p>
        </p:txBody>
      </p:sp>
      <p:cxnSp>
        <p:nvCxnSpPr>
          <p:cNvPr id="74" name="Elbow Connector 73">
            <a:extLst>
              <a:ext uri="{FF2B5EF4-FFF2-40B4-BE49-F238E27FC236}">
                <a16:creationId xmlns:a16="http://schemas.microsoft.com/office/drawing/2014/main" id="{099C1420-8B3B-A052-A3D3-17BF7E518549}"/>
              </a:ext>
            </a:extLst>
          </p:cNvPr>
          <p:cNvCxnSpPr>
            <a:cxnSpLocks/>
            <a:stCxn id="21" idx="3"/>
            <a:endCxn id="72" idx="0"/>
          </p:cNvCxnSpPr>
          <p:nvPr/>
        </p:nvCxnSpPr>
        <p:spPr>
          <a:xfrm>
            <a:off x="1801729" y="2113855"/>
            <a:ext cx="987737" cy="543701"/>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8" name="Straight Arrow Connector 77">
            <a:extLst>
              <a:ext uri="{FF2B5EF4-FFF2-40B4-BE49-F238E27FC236}">
                <a16:creationId xmlns:a16="http://schemas.microsoft.com/office/drawing/2014/main" id="{89098BA3-4AAF-24BD-68D1-6785B073BB9C}"/>
              </a:ext>
            </a:extLst>
          </p:cNvPr>
          <p:cNvCxnSpPr>
            <a:cxnSpLocks/>
            <a:stCxn id="72" idx="2"/>
            <a:endCxn id="26" idx="0"/>
          </p:cNvCxnSpPr>
          <p:nvPr/>
        </p:nvCxnSpPr>
        <p:spPr>
          <a:xfrm>
            <a:off x="2789466" y="3260822"/>
            <a:ext cx="0" cy="28197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5" name="Elbow Connector 84">
            <a:extLst>
              <a:ext uri="{FF2B5EF4-FFF2-40B4-BE49-F238E27FC236}">
                <a16:creationId xmlns:a16="http://schemas.microsoft.com/office/drawing/2014/main" id="{7D48A6CB-3A94-D06B-10D9-EB9F226D040D}"/>
              </a:ext>
            </a:extLst>
          </p:cNvPr>
          <p:cNvCxnSpPr>
            <a:cxnSpLocks/>
            <a:stCxn id="16" idx="3"/>
            <a:endCxn id="15" idx="0"/>
          </p:cNvCxnSpPr>
          <p:nvPr/>
        </p:nvCxnSpPr>
        <p:spPr>
          <a:xfrm>
            <a:off x="8362033" y="2509344"/>
            <a:ext cx="1057974" cy="466597"/>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0" name="Elbow Connector 89">
            <a:extLst>
              <a:ext uri="{FF2B5EF4-FFF2-40B4-BE49-F238E27FC236}">
                <a16:creationId xmlns:a16="http://schemas.microsoft.com/office/drawing/2014/main" id="{7ED25D8E-9232-0075-121F-EEDC40F675BA}"/>
              </a:ext>
            </a:extLst>
          </p:cNvPr>
          <p:cNvCxnSpPr>
            <a:cxnSpLocks/>
            <a:stCxn id="18" idx="2"/>
            <a:endCxn id="98" idx="1"/>
          </p:cNvCxnSpPr>
          <p:nvPr/>
        </p:nvCxnSpPr>
        <p:spPr>
          <a:xfrm rot="16200000" flipH="1">
            <a:off x="9764573" y="4015945"/>
            <a:ext cx="382318" cy="1071451"/>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4" name="Straight Arrow Connector 93">
            <a:extLst>
              <a:ext uri="{FF2B5EF4-FFF2-40B4-BE49-F238E27FC236}">
                <a16:creationId xmlns:a16="http://schemas.microsoft.com/office/drawing/2014/main" id="{0B934DD7-6A82-90D5-7BF6-D21AD9413D7D}"/>
              </a:ext>
            </a:extLst>
          </p:cNvPr>
          <p:cNvCxnSpPr>
            <a:cxnSpLocks/>
            <a:stCxn id="19" idx="2"/>
            <a:endCxn id="98" idx="0"/>
          </p:cNvCxnSpPr>
          <p:nvPr/>
        </p:nvCxnSpPr>
        <p:spPr>
          <a:xfrm>
            <a:off x="11072340" y="3579207"/>
            <a:ext cx="13478" cy="861990"/>
          </a:xfrm>
          <a:prstGeom prst="straightConnector1">
            <a:avLst/>
          </a:prstGeom>
          <a:ln w="19050" cap="flat" cmpd="sng" algn="ctr">
            <a:solidFill>
              <a:schemeClr val="accent1"/>
            </a:solidFill>
            <a:prstDash val="dash"/>
            <a:round/>
            <a:headEnd type="none" w="med" len="med"/>
            <a:tailEnd type="triangle" w="med" len="med"/>
          </a:ln>
        </p:spPr>
        <p:style>
          <a:lnRef idx="0">
            <a:scrgbClr r="0" g="0" b="0"/>
          </a:lnRef>
          <a:fillRef idx="0">
            <a:scrgbClr r="0" g="0" b="0"/>
          </a:fillRef>
          <a:effectRef idx="0">
            <a:scrgbClr r="0" g="0" b="0"/>
          </a:effectRef>
          <a:fontRef idx="minor">
            <a:schemeClr val="tx1"/>
          </a:fontRef>
        </p:style>
      </p:cxnSp>
      <p:sp>
        <p:nvSpPr>
          <p:cNvPr id="97" name="Text 13">
            <a:extLst>
              <a:ext uri="{FF2B5EF4-FFF2-40B4-BE49-F238E27FC236}">
                <a16:creationId xmlns:a16="http://schemas.microsoft.com/office/drawing/2014/main" id="{07DB2B1A-480E-4244-141F-F327DA66AE9C}"/>
              </a:ext>
            </a:extLst>
          </p:cNvPr>
          <p:cNvSpPr/>
          <p:nvPr/>
        </p:nvSpPr>
        <p:spPr>
          <a:xfrm>
            <a:off x="457200" y="6565392"/>
            <a:ext cx="7315200" cy="274320"/>
          </a:xfrm>
          <a:prstGeom prst="rect">
            <a:avLst/>
          </a:prstGeom>
          <a:noFill/>
          <a:ln/>
        </p:spPr>
        <p:txBody>
          <a:bodyPr wrap="square" lIns="0" tIns="0" rIns="0" bIns="0" rtlCol="0" anchor="ctr"/>
          <a:lstStyle/>
          <a:p>
            <a:pPr marL="0" indent="0" algn="l">
              <a:buNone/>
            </a:pPr>
            <a:r>
              <a:rPr lang="en-US" sz="1000" dirty="0">
                <a:solidFill>
                  <a:srgbClr val="CADCFC"/>
                </a:solidFill>
                <a:latin typeface="Calibri" pitchFamily="34" charset="0"/>
                <a:ea typeface="Calibri" pitchFamily="34" charset="-122"/>
                <a:cs typeface="Calibri" pitchFamily="34" charset="-120"/>
              </a:rPr>
              <a:t>Guardians ad Litem in New Mexico  |  McBryde Law</a:t>
            </a:r>
            <a:endParaRPr lang="en-US" sz="1000" dirty="0"/>
          </a:p>
        </p:txBody>
      </p:sp>
    </p:spTree>
    <p:extLst>
      <p:ext uri="{BB962C8B-B14F-4D97-AF65-F5344CB8AC3E}">
        <p14:creationId xmlns:p14="http://schemas.microsoft.com/office/powerpoint/2010/main" val="136439169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7">
    <p:bg>
      <p:bgPr>
        <a:solidFill>
          <a:srgbClr val="1E2761"/>
        </a:solidFill>
        <a:effectLst/>
      </p:bgPr>
    </p:bg>
    <p:spTree>
      <p:nvGrpSpPr>
        <p:cNvPr id="1" name=""/>
        <p:cNvGrpSpPr/>
        <p:nvPr/>
      </p:nvGrpSpPr>
      <p:grpSpPr>
        <a:xfrm>
          <a:off x="0" y="0"/>
          <a:ext cx="0" cy="0"/>
          <a:chOff x="0" y="0"/>
          <a:chExt cx="0" cy="0"/>
        </a:xfrm>
      </p:grpSpPr>
      <p:sp>
        <p:nvSpPr>
          <p:cNvPr id="2" name="Shape 0"/>
          <p:cNvSpPr/>
          <p:nvPr/>
        </p:nvSpPr>
        <p:spPr>
          <a:xfrm>
            <a:off x="0" y="0"/>
            <a:ext cx="228600" cy="6858000"/>
          </a:xfrm>
          <a:prstGeom prst="rect">
            <a:avLst/>
          </a:prstGeom>
          <a:solidFill>
            <a:srgbClr val="B8853B"/>
          </a:solidFill>
          <a:ln w="12700">
            <a:solidFill>
              <a:srgbClr val="B8853B"/>
            </a:solidFill>
            <a:prstDash val="solid"/>
          </a:ln>
        </p:spPr>
        <p:txBody>
          <a:bodyPr/>
          <a:lstStyle/>
          <a:p>
            <a:endParaRPr lang="en-US"/>
          </a:p>
        </p:txBody>
      </p:sp>
      <p:sp>
        <p:nvSpPr>
          <p:cNvPr id="3" name="Shape 1"/>
          <p:cNvSpPr/>
          <p:nvPr/>
        </p:nvSpPr>
        <p:spPr>
          <a:xfrm>
            <a:off x="914400" y="2194560"/>
            <a:ext cx="1463040" cy="1463040"/>
          </a:xfrm>
          <a:prstGeom prst="ellipse">
            <a:avLst/>
          </a:prstGeom>
          <a:solidFill>
            <a:srgbClr val="B8853B"/>
          </a:solidFill>
          <a:ln w="12700">
            <a:solidFill>
              <a:srgbClr val="B8853B"/>
            </a:solidFill>
            <a:prstDash val="solid"/>
          </a:ln>
        </p:spPr>
        <p:txBody>
          <a:bodyPr/>
          <a:lstStyle/>
          <a:p>
            <a:endParaRPr lang="en-US"/>
          </a:p>
        </p:txBody>
      </p:sp>
      <p:pic>
        <p:nvPicPr>
          <p:cNvPr id="4" name="Image 0" descr="preencoded.png"/>
          <p:cNvPicPr>
            <a:picLocks noChangeAspect="1"/>
          </p:cNvPicPr>
          <p:nvPr/>
        </p:nvPicPr>
        <p:blipFill>
          <a:blip r:embed="rId3"/>
          <a:stretch>
            <a:fillRect/>
          </a:stretch>
        </p:blipFill>
        <p:spPr>
          <a:xfrm>
            <a:off x="1207008" y="2487168"/>
            <a:ext cx="877824" cy="877824"/>
          </a:xfrm>
          <a:prstGeom prst="rect">
            <a:avLst/>
          </a:prstGeom>
        </p:spPr>
      </p:pic>
      <p:sp>
        <p:nvSpPr>
          <p:cNvPr id="5" name="Text 2"/>
          <p:cNvSpPr/>
          <p:nvPr/>
        </p:nvSpPr>
        <p:spPr>
          <a:xfrm>
            <a:off x="2743200" y="2286000"/>
            <a:ext cx="8229600" cy="411480"/>
          </a:xfrm>
          <a:prstGeom prst="rect">
            <a:avLst/>
          </a:prstGeom>
          <a:noFill/>
          <a:ln/>
        </p:spPr>
        <p:txBody>
          <a:bodyPr wrap="square" lIns="0" tIns="0" rIns="0" bIns="0" rtlCol="0" anchor="ctr"/>
          <a:lstStyle/>
          <a:p>
            <a:pPr marL="0" indent="0">
              <a:buNone/>
            </a:pPr>
            <a:r>
              <a:rPr lang="en-US" sz="1400" b="1" kern="0" spc="800" dirty="0">
                <a:solidFill>
                  <a:srgbClr val="CADCFC"/>
                </a:solidFill>
                <a:latin typeface="Calibri" pitchFamily="34" charset="0"/>
                <a:ea typeface="Calibri" pitchFamily="34" charset="-122"/>
                <a:cs typeface="Calibri" pitchFamily="34" charset="-120"/>
              </a:rPr>
              <a:t>PART III</a:t>
            </a:r>
            <a:endParaRPr lang="en-US" sz="1400" dirty="0"/>
          </a:p>
        </p:txBody>
      </p:sp>
      <p:sp>
        <p:nvSpPr>
          <p:cNvPr id="6" name="Text 3"/>
          <p:cNvSpPr/>
          <p:nvPr/>
        </p:nvSpPr>
        <p:spPr>
          <a:xfrm>
            <a:off x="2743200" y="2697480"/>
            <a:ext cx="8229600" cy="1097280"/>
          </a:xfrm>
          <a:prstGeom prst="rect">
            <a:avLst/>
          </a:prstGeom>
          <a:noFill/>
          <a:ln/>
        </p:spPr>
        <p:txBody>
          <a:bodyPr wrap="square" lIns="0" tIns="0" rIns="0" bIns="0" rtlCol="0" anchor="ctr"/>
          <a:lstStyle/>
          <a:p>
            <a:pPr marL="0" indent="0">
              <a:buNone/>
            </a:pPr>
            <a:r>
              <a:rPr lang="en-US" sz="4400" b="1" dirty="0">
                <a:solidFill>
                  <a:srgbClr val="FFFFFF"/>
                </a:solidFill>
                <a:latin typeface="Georgia" pitchFamily="34" charset="0"/>
                <a:ea typeface="Georgia" pitchFamily="34" charset="-122"/>
                <a:cs typeface="Georgia" pitchFamily="34" charset="-120"/>
              </a:rPr>
              <a:t>Competency GALs</a:t>
            </a:r>
            <a:endParaRPr lang="en-US" sz="4400" dirty="0"/>
          </a:p>
        </p:txBody>
      </p:sp>
      <p:sp>
        <p:nvSpPr>
          <p:cNvPr id="7" name="Text 4"/>
          <p:cNvSpPr/>
          <p:nvPr/>
        </p:nvSpPr>
        <p:spPr>
          <a:xfrm>
            <a:off x="2743200" y="3794760"/>
            <a:ext cx="8229600" cy="731520"/>
          </a:xfrm>
          <a:prstGeom prst="rect">
            <a:avLst/>
          </a:prstGeom>
          <a:noFill/>
          <a:ln/>
        </p:spPr>
        <p:txBody>
          <a:bodyPr wrap="square" lIns="0" tIns="0" rIns="0" bIns="0" rtlCol="0" anchor="ctr"/>
          <a:lstStyle/>
          <a:p>
            <a:pPr marL="0" indent="0">
              <a:buNone/>
            </a:pPr>
            <a:r>
              <a:rPr lang="en-US" sz="1800" i="1" dirty="0">
                <a:solidFill>
                  <a:srgbClr val="CADCFC"/>
                </a:solidFill>
                <a:latin typeface="Calibri" pitchFamily="34" charset="0"/>
                <a:ea typeface="Calibri" pitchFamily="34" charset="-122"/>
                <a:cs typeface="Calibri" pitchFamily="34" charset="-120"/>
              </a:rPr>
              <a:t>NMSA 45-5-303 · -303.1  ·  NMSA 43-1-15  ·  Probate Code Article 5</a:t>
            </a:r>
            <a:endParaRPr lang="en-US" sz="1800" dirty="0"/>
          </a:p>
        </p:txBody>
      </p:sp>
      <p:sp>
        <p:nvSpPr>
          <p:cNvPr id="9" name="Shape 5"/>
          <p:cNvSpPr/>
          <p:nvPr/>
        </p:nvSpPr>
        <p:spPr>
          <a:xfrm>
            <a:off x="0" y="6537960"/>
            <a:ext cx="12191695" cy="320040"/>
          </a:xfrm>
          <a:prstGeom prst="rect">
            <a:avLst/>
          </a:prstGeom>
          <a:solidFill>
            <a:srgbClr val="1E2761"/>
          </a:solidFill>
          <a:ln w="12700">
            <a:solidFill>
              <a:srgbClr val="1E2761"/>
            </a:solidFill>
            <a:prstDash val="solid"/>
          </a:ln>
        </p:spPr>
        <p:txBody>
          <a:bodyPr/>
          <a:lstStyle/>
          <a:p>
            <a:endParaRPr lang="en-US"/>
          </a:p>
        </p:txBody>
      </p:sp>
      <p:sp>
        <p:nvSpPr>
          <p:cNvPr id="10" name="Text 6"/>
          <p:cNvSpPr/>
          <p:nvPr/>
        </p:nvSpPr>
        <p:spPr>
          <a:xfrm>
            <a:off x="457200" y="6565392"/>
            <a:ext cx="7315200" cy="274320"/>
          </a:xfrm>
          <a:prstGeom prst="rect">
            <a:avLst/>
          </a:prstGeom>
          <a:noFill/>
          <a:ln/>
        </p:spPr>
        <p:txBody>
          <a:bodyPr wrap="square" lIns="0" tIns="0" rIns="0" bIns="0" rtlCol="0" anchor="ctr"/>
          <a:lstStyle/>
          <a:p>
            <a:pPr marL="0" indent="0" algn="l">
              <a:buNone/>
            </a:pPr>
            <a:r>
              <a:rPr lang="en-US" sz="1000" dirty="0">
                <a:solidFill>
                  <a:srgbClr val="CADCFC"/>
                </a:solidFill>
                <a:latin typeface="Calibri" pitchFamily="34" charset="0"/>
                <a:ea typeface="Calibri" pitchFamily="34" charset="-122"/>
                <a:cs typeface="Calibri" pitchFamily="34" charset="-120"/>
              </a:rPr>
              <a:t>Guardians ad Litem in New Mexico  |  McBryde Law</a:t>
            </a:r>
            <a:endParaRPr lang="en-US" sz="1000" dirty="0"/>
          </a:p>
        </p:txBody>
      </p:sp>
      <p:sp>
        <p:nvSpPr>
          <p:cNvPr id="11" name="Text 7"/>
          <p:cNvSpPr/>
          <p:nvPr/>
        </p:nvSpPr>
        <p:spPr>
          <a:xfrm>
            <a:off x="10820095" y="6565392"/>
            <a:ext cx="914400" cy="274320"/>
          </a:xfrm>
          <a:prstGeom prst="rect">
            <a:avLst/>
          </a:prstGeom>
          <a:noFill/>
          <a:ln/>
        </p:spPr>
        <p:txBody>
          <a:bodyPr wrap="square" lIns="0" tIns="0" rIns="0" bIns="0" rtlCol="0" anchor="ctr"/>
          <a:lstStyle/>
          <a:p>
            <a:pPr marL="0" indent="0" algn="r">
              <a:buNone/>
            </a:pPr>
            <a:endParaRPr lang="en-US" sz="10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2191695" cy="164592"/>
          </a:xfrm>
          <a:prstGeom prst="rect">
            <a:avLst/>
          </a:prstGeom>
          <a:solidFill>
            <a:srgbClr val="B8853B"/>
          </a:solidFill>
          <a:ln w="12700">
            <a:solidFill>
              <a:srgbClr val="B8853B"/>
            </a:solidFill>
            <a:prstDash val="solid"/>
          </a:ln>
        </p:spPr>
        <p:txBody>
          <a:bodyPr/>
          <a:lstStyle/>
          <a:p>
            <a:endParaRPr lang="en-US"/>
          </a:p>
        </p:txBody>
      </p:sp>
      <p:sp>
        <p:nvSpPr>
          <p:cNvPr id="3" name="Text 1"/>
          <p:cNvSpPr/>
          <p:nvPr/>
        </p:nvSpPr>
        <p:spPr>
          <a:xfrm>
            <a:off x="548640" y="320040"/>
            <a:ext cx="10972800" cy="320040"/>
          </a:xfrm>
          <a:prstGeom prst="rect">
            <a:avLst/>
          </a:prstGeom>
          <a:noFill/>
          <a:ln/>
        </p:spPr>
        <p:txBody>
          <a:bodyPr wrap="square" lIns="0" tIns="0" rIns="0" bIns="0" rtlCol="0" anchor="ctr"/>
          <a:lstStyle/>
          <a:p>
            <a:pPr marL="0" indent="0">
              <a:buNone/>
            </a:pPr>
            <a:r>
              <a:rPr lang="en-US" sz="1200" b="1" kern="0" spc="600" dirty="0">
                <a:solidFill>
                  <a:srgbClr val="B8853B"/>
                </a:solidFill>
                <a:latin typeface="Calibri" pitchFamily="34" charset="0"/>
                <a:ea typeface="Calibri" pitchFamily="34" charset="-122"/>
                <a:cs typeface="Calibri" pitchFamily="34" charset="-120"/>
              </a:rPr>
              <a:t>PART III  ·  COMPETENCY</a:t>
            </a:r>
            <a:endParaRPr lang="en-US" sz="1200" dirty="0"/>
          </a:p>
        </p:txBody>
      </p:sp>
      <p:sp>
        <p:nvSpPr>
          <p:cNvPr id="4" name="Text 2"/>
          <p:cNvSpPr/>
          <p:nvPr/>
        </p:nvSpPr>
        <p:spPr>
          <a:xfrm>
            <a:off x="548640" y="640080"/>
            <a:ext cx="10972800" cy="914400"/>
          </a:xfrm>
          <a:prstGeom prst="rect">
            <a:avLst/>
          </a:prstGeom>
          <a:noFill/>
          <a:ln/>
        </p:spPr>
        <p:txBody>
          <a:bodyPr wrap="square" lIns="0" tIns="0" rIns="0" bIns="0" rtlCol="0" anchor="ctr"/>
          <a:lstStyle/>
          <a:p>
            <a:pPr marL="0" indent="0">
              <a:buNone/>
            </a:pPr>
            <a:r>
              <a:rPr lang="en-US" sz="3000" b="1" dirty="0">
                <a:solidFill>
                  <a:srgbClr val="1E2761"/>
                </a:solidFill>
                <a:latin typeface="Georgia" pitchFamily="34" charset="0"/>
                <a:ea typeface="Georgia" pitchFamily="34" charset="-122"/>
                <a:cs typeface="Georgia" pitchFamily="34" charset="-120"/>
              </a:rPr>
              <a:t>Adult guardianship — the court appoints a trio.</a:t>
            </a:r>
            <a:endParaRPr lang="en-US" sz="3000" dirty="0"/>
          </a:p>
        </p:txBody>
      </p:sp>
      <p:sp>
        <p:nvSpPr>
          <p:cNvPr id="5" name="Text 3"/>
          <p:cNvSpPr/>
          <p:nvPr/>
        </p:nvSpPr>
        <p:spPr>
          <a:xfrm>
            <a:off x="548640" y="1783080"/>
            <a:ext cx="10972800" cy="868680"/>
          </a:xfrm>
          <a:prstGeom prst="rect">
            <a:avLst/>
          </a:prstGeom>
          <a:noFill/>
          <a:ln/>
        </p:spPr>
        <p:txBody>
          <a:bodyPr wrap="square" lIns="0" tIns="0" rIns="0" bIns="0" rtlCol="0" anchor="ctr"/>
          <a:lstStyle/>
          <a:p>
            <a:pPr marL="0" indent="0">
              <a:buNone/>
            </a:pPr>
            <a:r>
              <a:rPr lang="en-US" sz="1300" dirty="0">
                <a:solidFill>
                  <a:srgbClr val="4A4A5C"/>
                </a:solidFill>
                <a:latin typeface="Calibri" pitchFamily="34" charset="0"/>
                <a:ea typeface="Calibri" pitchFamily="34" charset="-122"/>
                <a:cs typeface="Calibri" pitchFamily="34" charset="-120"/>
              </a:rPr>
              <a:t>When a petition is filed under NMSA 1978, § 45-5-301 § 45-303.1 to appoint a guardian for an alleged incapacitated person (AIP), the court appoints three professionals to gather facts and protect the alleged incapacitated person's rights.</a:t>
            </a:r>
            <a:endParaRPr lang="en-US" sz="1300" dirty="0"/>
          </a:p>
        </p:txBody>
      </p:sp>
      <p:sp>
        <p:nvSpPr>
          <p:cNvPr id="6" name="Shape 4"/>
          <p:cNvSpPr/>
          <p:nvPr/>
        </p:nvSpPr>
        <p:spPr>
          <a:xfrm>
            <a:off x="548640" y="2743200"/>
            <a:ext cx="3703320" cy="3383280"/>
          </a:xfrm>
          <a:prstGeom prst="rect">
            <a:avLst/>
          </a:prstGeom>
          <a:solidFill>
            <a:srgbClr val="FFFFFF"/>
          </a:solidFill>
          <a:ln w="12700">
            <a:solidFill>
              <a:srgbClr val="D9D9E5"/>
            </a:solidFill>
            <a:prstDash val="solid"/>
          </a:ln>
          <a:effectLst>
            <a:outerShdw blurRad="101600" dist="25400" dir="5400000" algn="bl" rotWithShape="0">
              <a:srgbClr val="000000">
                <a:alpha val="10000"/>
              </a:srgbClr>
            </a:outerShdw>
          </a:effectLst>
        </p:spPr>
        <p:txBody>
          <a:bodyPr/>
          <a:lstStyle/>
          <a:p>
            <a:endParaRPr lang="en-US"/>
          </a:p>
        </p:txBody>
      </p:sp>
      <p:sp>
        <p:nvSpPr>
          <p:cNvPr id="7" name="Shape 5"/>
          <p:cNvSpPr/>
          <p:nvPr/>
        </p:nvSpPr>
        <p:spPr>
          <a:xfrm>
            <a:off x="548640" y="2743200"/>
            <a:ext cx="3703320" cy="960120"/>
          </a:xfrm>
          <a:prstGeom prst="rect">
            <a:avLst/>
          </a:prstGeom>
          <a:solidFill>
            <a:srgbClr val="1E2761"/>
          </a:solidFill>
          <a:ln w="12700">
            <a:solidFill>
              <a:srgbClr val="1E2761"/>
            </a:solidFill>
            <a:prstDash val="solid"/>
          </a:ln>
        </p:spPr>
        <p:txBody>
          <a:bodyPr/>
          <a:lstStyle/>
          <a:p>
            <a:endParaRPr lang="en-US"/>
          </a:p>
        </p:txBody>
      </p:sp>
      <p:sp>
        <p:nvSpPr>
          <p:cNvPr id="8" name="Shape 6"/>
          <p:cNvSpPr/>
          <p:nvPr/>
        </p:nvSpPr>
        <p:spPr>
          <a:xfrm>
            <a:off x="822960" y="2971800"/>
            <a:ext cx="502920" cy="502920"/>
          </a:xfrm>
          <a:prstGeom prst="ellipse">
            <a:avLst/>
          </a:prstGeom>
          <a:solidFill>
            <a:srgbClr val="FFFFFF">
              <a:alpha val="20000"/>
            </a:srgbClr>
          </a:solidFill>
          <a:ln w="12700">
            <a:solidFill>
              <a:srgbClr val="FFFFFF"/>
            </a:solidFill>
            <a:prstDash val="solid"/>
          </a:ln>
        </p:spPr>
        <p:txBody>
          <a:bodyPr/>
          <a:lstStyle/>
          <a:p>
            <a:endParaRPr lang="en-US"/>
          </a:p>
        </p:txBody>
      </p:sp>
      <p:pic>
        <p:nvPicPr>
          <p:cNvPr id="9" name="Image 0" descr="preencoded.png"/>
          <p:cNvPicPr>
            <a:picLocks noChangeAspect="1"/>
          </p:cNvPicPr>
          <p:nvPr/>
        </p:nvPicPr>
        <p:blipFill>
          <a:blip r:embed="rId3"/>
          <a:stretch>
            <a:fillRect/>
          </a:stretch>
        </p:blipFill>
        <p:spPr>
          <a:xfrm>
            <a:off x="877824" y="3026664"/>
            <a:ext cx="393192" cy="393192"/>
          </a:xfrm>
          <a:prstGeom prst="rect">
            <a:avLst/>
          </a:prstGeom>
        </p:spPr>
      </p:pic>
      <p:sp>
        <p:nvSpPr>
          <p:cNvPr id="10" name="Text 7"/>
          <p:cNvSpPr/>
          <p:nvPr/>
        </p:nvSpPr>
        <p:spPr>
          <a:xfrm>
            <a:off x="1417320" y="2971800"/>
            <a:ext cx="2743200" cy="365760"/>
          </a:xfrm>
          <a:prstGeom prst="rect">
            <a:avLst/>
          </a:prstGeom>
          <a:noFill/>
          <a:ln/>
        </p:spPr>
        <p:txBody>
          <a:bodyPr wrap="square" lIns="0" tIns="0" rIns="0" bIns="0" rtlCol="0" anchor="ctr"/>
          <a:lstStyle/>
          <a:p>
            <a:pPr marL="0" indent="0">
              <a:buNone/>
            </a:pPr>
            <a:r>
              <a:rPr lang="en-US" sz="1500" b="1" dirty="0">
                <a:solidFill>
                  <a:srgbClr val="FFFFFF"/>
                </a:solidFill>
                <a:latin typeface="Georgia" pitchFamily="34" charset="0"/>
                <a:ea typeface="Georgia" pitchFamily="34" charset="-122"/>
                <a:cs typeface="Georgia" pitchFamily="34" charset="-120"/>
              </a:rPr>
              <a:t>Guardian ad litem</a:t>
            </a:r>
            <a:endParaRPr lang="en-US" sz="1500" dirty="0"/>
          </a:p>
        </p:txBody>
      </p:sp>
      <p:sp>
        <p:nvSpPr>
          <p:cNvPr id="11" name="Text 8"/>
          <p:cNvSpPr/>
          <p:nvPr/>
        </p:nvSpPr>
        <p:spPr>
          <a:xfrm>
            <a:off x="1417320" y="3310128"/>
            <a:ext cx="2743200" cy="320040"/>
          </a:xfrm>
          <a:prstGeom prst="rect">
            <a:avLst/>
          </a:prstGeom>
          <a:noFill/>
          <a:ln/>
        </p:spPr>
        <p:txBody>
          <a:bodyPr wrap="square" lIns="0" tIns="0" rIns="0" bIns="0" rtlCol="0" anchor="ctr"/>
          <a:lstStyle/>
          <a:p>
            <a:pPr marL="0" indent="0">
              <a:buNone/>
            </a:pPr>
            <a:r>
              <a:rPr lang="en-US" sz="1100" i="1" dirty="0">
                <a:solidFill>
                  <a:srgbClr val="CADCFC"/>
                </a:solidFill>
                <a:latin typeface="Calibri" pitchFamily="34" charset="0"/>
                <a:ea typeface="Calibri" pitchFamily="34" charset="-122"/>
                <a:cs typeface="Calibri" pitchFamily="34" charset="-120"/>
              </a:rPr>
              <a:t>An attorney</a:t>
            </a:r>
            <a:endParaRPr lang="en-US" sz="1100" dirty="0"/>
          </a:p>
        </p:txBody>
      </p:sp>
      <p:sp>
        <p:nvSpPr>
          <p:cNvPr id="12" name="Text 9"/>
          <p:cNvSpPr/>
          <p:nvPr/>
        </p:nvSpPr>
        <p:spPr>
          <a:xfrm>
            <a:off x="822960" y="3840480"/>
            <a:ext cx="3246120" cy="2148840"/>
          </a:xfrm>
          <a:prstGeom prst="rect">
            <a:avLst/>
          </a:prstGeom>
          <a:noFill/>
          <a:ln/>
        </p:spPr>
        <p:txBody>
          <a:bodyPr wrap="square" lIns="0" tIns="0" rIns="0" bIns="0" rtlCol="0" anchor="t"/>
          <a:lstStyle/>
          <a:p>
            <a:pPr marL="342900" indent="-342900">
              <a:spcAft>
                <a:spcPts val="500"/>
              </a:spcAft>
              <a:buSzPct val="100000"/>
              <a:buChar char="•"/>
            </a:pPr>
            <a:r>
              <a:rPr lang="en-US" sz="1200" dirty="0">
                <a:solidFill>
                  <a:srgbClr val="1A1A2E"/>
                </a:solidFill>
                <a:latin typeface="Calibri" pitchFamily="34" charset="0"/>
                <a:ea typeface="Calibri" pitchFamily="34" charset="-122"/>
                <a:cs typeface="Calibri" pitchFamily="34" charset="-120"/>
              </a:rPr>
              <a:t>Appointed for the AIP under NMSA 45-5-303(D).</a:t>
            </a:r>
            <a:endParaRPr lang="en-US" sz="1200" dirty="0"/>
          </a:p>
          <a:p>
            <a:pPr marL="342900" indent="-342900">
              <a:spcAft>
                <a:spcPts val="500"/>
              </a:spcAft>
              <a:buSzPct val="100000"/>
              <a:buChar char="•"/>
            </a:pPr>
            <a:r>
              <a:rPr lang="en-US" sz="1200" dirty="0">
                <a:solidFill>
                  <a:srgbClr val="1A1A2E"/>
                </a:solidFill>
                <a:latin typeface="Calibri" pitchFamily="34" charset="0"/>
                <a:ea typeface="Calibri" pitchFamily="34" charset="-122"/>
                <a:cs typeface="Calibri" pitchFamily="34" charset="-120"/>
              </a:rPr>
              <a:t>Statutory duties live in NMSA 45-5-303.1.</a:t>
            </a:r>
            <a:endParaRPr lang="en-US" sz="1200" dirty="0"/>
          </a:p>
          <a:p>
            <a:pPr marL="342900" indent="-342900">
              <a:spcAft>
                <a:spcPts val="500"/>
              </a:spcAft>
              <a:buSzPct val="100000"/>
              <a:buChar char="•"/>
            </a:pPr>
            <a:r>
              <a:rPr lang="en-US" sz="1200" dirty="0">
                <a:solidFill>
                  <a:srgbClr val="1A1A2E"/>
                </a:solidFill>
                <a:latin typeface="Calibri" pitchFamily="34" charset="0"/>
                <a:ea typeface="Calibri" pitchFamily="34" charset="-122"/>
                <a:cs typeface="Calibri" pitchFamily="34" charset="-120"/>
              </a:rPr>
              <a:t>Files a written report before the hearing.</a:t>
            </a:r>
            <a:endParaRPr lang="en-US" sz="1200" dirty="0"/>
          </a:p>
          <a:p>
            <a:pPr marL="342900" indent="-342900">
              <a:spcAft>
                <a:spcPts val="500"/>
              </a:spcAft>
              <a:buSzPct val="100000"/>
              <a:buChar char="•"/>
            </a:pPr>
            <a:r>
              <a:rPr lang="en-US" sz="1200" dirty="0">
                <a:solidFill>
                  <a:srgbClr val="1A1A2E"/>
                </a:solidFill>
                <a:latin typeface="Calibri" pitchFamily="34" charset="0"/>
                <a:ea typeface="Calibri" pitchFamily="34" charset="-122"/>
                <a:cs typeface="Calibri" pitchFamily="34" charset="-120"/>
              </a:rPr>
              <a:t>Effectively the AIP's lawyer for the petition.</a:t>
            </a:r>
            <a:endParaRPr lang="en-US" sz="1200" dirty="0"/>
          </a:p>
        </p:txBody>
      </p:sp>
      <p:sp>
        <p:nvSpPr>
          <p:cNvPr id="13" name="Shape 10"/>
          <p:cNvSpPr/>
          <p:nvPr/>
        </p:nvSpPr>
        <p:spPr>
          <a:xfrm>
            <a:off x="4457700" y="2743200"/>
            <a:ext cx="3703320" cy="3383280"/>
          </a:xfrm>
          <a:prstGeom prst="rect">
            <a:avLst/>
          </a:prstGeom>
          <a:solidFill>
            <a:srgbClr val="FFFFFF"/>
          </a:solidFill>
          <a:ln w="12700">
            <a:solidFill>
              <a:srgbClr val="D9D9E5"/>
            </a:solidFill>
            <a:prstDash val="solid"/>
          </a:ln>
          <a:effectLst>
            <a:outerShdw blurRad="101600" dist="25400" dir="5400000" algn="bl" rotWithShape="0">
              <a:srgbClr val="000000">
                <a:alpha val="10000"/>
              </a:srgbClr>
            </a:outerShdw>
          </a:effectLst>
        </p:spPr>
        <p:txBody>
          <a:bodyPr/>
          <a:lstStyle/>
          <a:p>
            <a:endParaRPr lang="en-US"/>
          </a:p>
        </p:txBody>
      </p:sp>
      <p:sp>
        <p:nvSpPr>
          <p:cNvPr id="14" name="Shape 11"/>
          <p:cNvSpPr/>
          <p:nvPr/>
        </p:nvSpPr>
        <p:spPr>
          <a:xfrm>
            <a:off x="4457700" y="2743200"/>
            <a:ext cx="3703320" cy="960120"/>
          </a:xfrm>
          <a:prstGeom prst="rect">
            <a:avLst/>
          </a:prstGeom>
          <a:solidFill>
            <a:srgbClr val="B8853B"/>
          </a:solidFill>
          <a:ln w="12700">
            <a:solidFill>
              <a:srgbClr val="B8853B"/>
            </a:solidFill>
            <a:prstDash val="solid"/>
          </a:ln>
        </p:spPr>
        <p:txBody>
          <a:bodyPr/>
          <a:lstStyle/>
          <a:p>
            <a:endParaRPr lang="en-US"/>
          </a:p>
        </p:txBody>
      </p:sp>
      <p:sp>
        <p:nvSpPr>
          <p:cNvPr id="15" name="Shape 12"/>
          <p:cNvSpPr/>
          <p:nvPr/>
        </p:nvSpPr>
        <p:spPr>
          <a:xfrm>
            <a:off x="4732020" y="2971800"/>
            <a:ext cx="502920" cy="502920"/>
          </a:xfrm>
          <a:prstGeom prst="ellipse">
            <a:avLst/>
          </a:prstGeom>
          <a:solidFill>
            <a:srgbClr val="FFFFFF">
              <a:alpha val="20000"/>
            </a:srgbClr>
          </a:solidFill>
          <a:ln w="12700">
            <a:solidFill>
              <a:srgbClr val="FFFFFF"/>
            </a:solidFill>
            <a:prstDash val="solid"/>
          </a:ln>
        </p:spPr>
        <p:txBody>
          <a:bodyPr/>
          <a:lstStyle/>
          <a:p>
            <a:endParaRPr lang="en-US"/>
          </a:p>
        </p:txBody>
      </p:sp>
      <p:pic>
        <p:nvPicPr>
          <p:cNvPr id="16" name="Image 1" descr="preencoded.png"/>
          <p:cNvPicPr>
            <a:picLocks noChangeAspect="1"/>
          </p:cNvPicPr>
          <p:nvPr/>
        </p:nvPicPr>
        <p:blipFill>
          <a:blip r:embed="rId4"/>
          <a:stretch>
            <a:fillRect/>
          </a:stretch>
        </p:blipFill>
        <p:spPr>
          <a:xfrm>
            <a:off x="4786884" y="3026664"/>
            <a:ext cx="393192" cy="393192"/>
          </a:xfrm>
          <a:prstGeom prst="rect">
            <a:avLst/>
          </a:prstGeom>
        </p:spPr>
      </p:pic>
      <p:sp>
        <p:nvSpPr>
          <p:cNvPr id="17" name="Text 13"/>
          <p:cNvSpPr/>
          <p:nvPr/>
        </p:nvSpPr>
        <p:spPr>
          <a:xfrm>
            <a:off x="5326380" y="2971800"/>
            <a:ext cx="2743200" cy="365760"/>
          </a:xfrm>
          <a:prstGeom prst="rect">
            <a:avLst/>
          </a:prstGeom>
          <a:noFill/>
          <a:ln/>
        </p:spPr>
        <p:txBody>
          <a:bodyPr wrap="square" lIns="0" tIns="0" rIns="0" bIns="0" rtlCol="0" anchor="ctr"/>
          <a:lstStyle/>
          <a:p>
            <a:pPr marL="0" indent="0">
              <a:buNone/>
            </a:pPr>
            <a:r>
              <a:rPr lang="en-US" sz="1500" b="1" dirty="0">
                <a:solidFill>
                  <a:srgbClr val="FFFFFF"/>
                </a:solidFill>
                <a:latin typeface="Georgia" pitchFamily="34" charset="0"/>
                <a:ea typeface="Georgia" pitchFamily="34" charset="-122"/>
                <a:cs typeface="Georgia" pitchFamily="34" charset="-120"/>
              </a:rPr>
              <a:t>Court visitor</a:t>
            </a:r>
            <a:endParaRPr lang="en-US" sz="1500" dirty="0"/>
          </a:p>
        </p:txBody>
      </p:sp>
      <p:sp>
        <p:nvSpPr>
          <p:cNvPr id="18" name="Text 14"/>
          <p:cNvSpPr/>
          <p:nvPr/>
        </p:nvSpPr>
        <p:spPr>
          <a:xfrm>
            <a:off x="5326380" y="3310128"/>
            <a:ext cx="2743200" cy="320040"/>
          </a:xfrm>
          <a:prstGeom prst="rect">
            <a:avLst/>
          </a:prstGeom>
          <a:noFill/>
          <a:ln/>
        </p:spPr>
        <p:txBody>
          <a:bodyPr wrap="square" lIns="0" tIns="0" rIns="0" bIns="0" rtlCol="0" anchor="ctr"/>
          <a:lstStyle/>
          <a:p>
            <a:pPr marL="0" indent="0">
              <a:buNone/>
            </a:pPr>
            <a:r>
              <a:rPr lang="en-US" sz="1100" i="1" dirty="0">
                <a:solidFill>
                  <a:srgbClr val="CADCFC"/>
                </a:solidFill>
                <a:latin typeface="Calibri" pitchFamily="34" charset="0"/>
                <a:ea typeface="Calibri" pitchFamily="34" charset="-122"/>
                <a:cs typeface="Calibri" pitchFamily="34" charset="-120"/>
              </a:rPr>
              <a:t>Lay or social worker</a:t>
            </a:r>
            <a:endParaRPr lang="en-US" sz="1100" dirty="0"/>
          </a:p>
        </p:txBody>
      </p:sp>
      <p:sp>
        <p:nvSpPr>
          <p:cNvPr id="19" name="Text 15"/>
          <p:cNvSpPr/>
          <p:nvPr/>
        </p:nvSpPr>
        <p:spPr>
          <a:xfrm>
            <a:off x="4732020" y="3840480"/>
            <a:ext cx="3246120" cy="2148840"/>
          </a:xfrm>
          <a:prstGeom prst="rect">
            <a:avLst/>
          </a:prstGeom>
          <a:noFill/>
          <a:ln/>
        </p:spPr>
        <p:txBody>
          <a:bodyPr wrap="square" lIns="0" tIns="0" rIns="0" bIns="0" rtlCol="0" anchor="t"/>
          <a:lstStyle/>
          <a:p>
            <a:pPr marL="342900" indent="-342900">
              <a:spcAft>
                <a:spcPts val="500"/>
              </a:spcAft>
              <a:buSzPct val="100000"/>
              <a:buChar char="•"/>
            </a:pPr>
            <a:r>
              <a:rPr lang="en-US" sz="1200" dirty="0">
                <a:solidFill>
                  <a:srgbClr val="1A1A2E"/>
                </a:solidFill>
                <a:latin typeface="Calibri" pitchFamily="34" charset="0"/>
                <a:ea typeface="Calibri" pitchFamily="34" charset="-122"/>
                <a:cs typeface="Calibri" pitchFamily="34" charset="-120"/>
              </a:rPr>
              <a:t>Interviews the AIP and the proposed guardian.</a:t>
            </a:r>
            <a:endParaRPr lang="en-US" sz="1200" dirty="0"/>
          </a:p>
          <a:p>
            <a:pPr marL="342900" indent="-342900">
              <a:spcAft>
                <a:spcPts val="500"/>
              </a:spcAft>
              <a:buSzPct val="100000"/>
              <a:buChar char="•"/>
            </a:pPr>
            <a:r>
              <a:rPr lang="en-US" sz="1200" dirty="0">
                <a:solidFill>
                  <a:srgbClr val="1A1A2E"/>
                </a:solidFill>
                <a:latin typeface="Calibri" pitchFamily="34" charset="0"/>
                <a:ea typeface="Calibri" pitchFamily="34" charset="-122"/>
                <a:cs typeface="Calibri" pitchFamily="34" charset="-120"/>
              </a:rPr>
              <a:t>Visits current and proposed residence.</a:t>
            </a:r>
            <a:endParaRPr lang="en-US" sz="1200" dirty="0"/>
          </a:p>
          <a:p>
            <a:pPr marL="342900" indent="-342900">
              <a:spcAft>
                <a:spcPts val="500"/>
              </a:spcAft>
              <a:buSzPct val="100000"/>
              <a:buChar char="•"/>
            </a:pPr>
            <a:r>
              <a:rPr lang="en-US" sz="1200" dirty="0">
                <a:solidFill>
                  <a:srgbClr val="1A1A2E"/>
                </a:solidFill>
                <a:latin typeface="Calibri" pitchFamily="34" charset="0"/>
                <a:ea typeface="Calibri" pitchFamily="34" charset="-122"/>
                <a:cs typeface="Calibri" pitchFamily="34" charset="-120"/>
              </a:rPr>
              <a:t>Evaluates needs; files written report.</a:t>
            </a:r>
            <a:endParaRPr lang="en-US" sz="1200" dirty="0"/>
          </a:p>
          <a:p>
            <a:pPr marL="342900" indent="-342900">
              <a:spcAft>
                <a:spcPts val="500"/>
              </a:spcAft>
              <a:buSzPct val="100000"/>
              <a:buChar char="•"/>
            </a:pPr>
            <a:r>
              <a:rPr lang="en-US" sz="1200" dirty="0">
                <a:solidFill>
                  <a:srgbClr val="1A1A2E"/>
                </a:solidFill>
                <a:latin typeface="Calibri" pitchFamily="34" charset="0"/>
                <a:ea typeface="Calibri" pitchFamily="34" charset="-122"/>
                <a:cs typeface="Calibri" pitchFamily="34" charset="-120"/>
              </a:rPr>
              <a:t>Not an advocate — a fact-finder for the court.</a:t>
            </a:r>
            <a:endParaRPr lang="en-US" sz="1200" dirty="0"/>
          </a:p>
        </p:txBody>
      </p:sp>
      <p:sp>
        <p:nvSpPr>
          <p:cNvPr id="20" name="Shape 16"/>
          <p:cNvSpPr/>
          <p:nvPr/>
        </p:nvSpPr>
        <p:spPr>
          <a:xfrm>
            <a:off x="8366760" y="2743200"/>
            <a:ext cx="3703320" cy="3383280"/>
          </a:xfrm>
          <a:prstGeom prst="rect">
            <a:avLst/>
          </a:prstGeom>
          <a:solidFill>
            <a:srgbClr val="FFFFFF"/>
          </a:solidFill>
          <a:ln w="12700">
            <a:solidFill>
              <a:srgbClr val="D9D9E5"/>
            </a:solidFill>
            <a:prstDash val="solid"/>
          </a:ln>
          <a:effectLst>
            <a:outerShdw blurRad="101600" dist="25400" dir="5400000" algn="bl" rotWithShape="0">
              <a:srgbClr val="000000">
                <a:alpha val="10000"/>
              </a:srgbClr>
            </a:outerShdw>
          </a:effectLst>
        </p:spPr>
        <p:txBody>
          <a:bodyPr/>
          <a:lstStyle/>
          <a:p>
            <a:endParaRPr lang="en-US"/>
          </a:p>
        </p:txBody>
      </p:sp>
      <p:sp>
        <p:nvSpPr>
          <p:cNvPr id="21" name="Shape 17"/>
          <p:cNvSpPr/>
          <p:nvPr/>
        </p:nvSpPr>
        <p:spPr>
          <a:xfrm>
            <a:off x="8366760" y="2743200"/>
            <a:ext cx="3703320" cy="960120"/>
          </a:xfrm>
          <a:prstGeom prst="rect">
            <a:avLst/>
          </a:prstGeom>
          <a:solidFill>
            <a:srgbClr val="121A47"/>
          </a:solidFill>
          <a:ln w="12700">
            <a:solidFill>
              <a:srgbClr val="121A47"/>
            </a:solidFill>
            <a:prstDash val="solid"/>
          </a:ln>
        </p:spPr>
        <p:txBody>
          <a:bodyPr/>
          <a:lstStyle/>
          <a:p>
            <a:endParaRPr lang="en-US"/>
          </a:p>
        </p:txBody>
      </p:sp>
      <p:sp>
        <p:nvSpPr>
          <p:cNvPr id="22" name="Shape 18"/>
          <p:cNvSpPr/>
          <p:nvPr/>
        </p:nvSpPr>
        <p:spPr>
          <a:xfrm>
            <a:off x="8641080" y="2971800"/>
            <a:ext cx="502920" cy="502920"/>
          </a:xfrm>
          <a:prstGeom prst="ellipse">
            <a:avLst/>
          </a:prstGeom>
          <a:solidFill>
            <a:srgbClr val="FFFFFF">
              <a:alpha val="20000"/>
            </a:srgbClr>
          </a:solidFill>
          <a:ln w="12700">
            <a:solidFill>
              <a:srgbClr val="FFFFFF"/>
            </a:solidFill>
            <a:prstDash val="solid"/>
          </a:ln>
        </p:spPr>
        <p:txBody>
          <a:bodyPr/>
          <a:lstStyle/>
          <a:p>
            <a:endParaRPr lang="en-US"/>
          </a:p>
        </p:txBody>
      </p:sp>
      <p:pic>
        <p:nvPicPr>
          <p:cNvPr id="23" name="Image 2" descr="preencoded.png"/>
          <p:cNvPicPr>
            <a:picLocks noChangeAspect="1"/>
          </p:cNvPicPr>
          <p:nvPr/>
        </p:nvPicPr>
        <p:blipFill>
          <a:blip r:embed="rId5"/>
          <a:stretch>
            <a:fillRect/>
          </a:stretch>
        </p:blipFill>
        <p:spPr>
          <a:xfrm>
            <a:off x="8695944" y="3026664"/>
            <a:ext cx="393192" cy="393192"/>
          </a:xfrm>
          <a:prstGeom prst="rect">
            <a:avLst/>
          </a:prstGeom>
        </p:spPr>
      </p:pic>
      <p:sp>
        <p:nvSpPr>
          <p:cNvPr id="24" name="Text 19"/>
          <p:cNvSpPr/>
          <p:nvPr/>
        </p:nvSpPr>
        <p:spPr>
          <a:xfrm>
            <a:off x="9235440" y="2971800"/>
            <a:ext cx="2743200" cy="365760"/>
          </a:xfrm>
          <a:prstGeom prst="rect">
            <a:avLst/>
          </a:prstGeom>
          <a:noFill/>
          <a:ln/>
        </p:spPr>
        <p:txBody>
          <a:bodyPr wrap="square" lIns="0" tIns="0" rIns="0" bIns="0" rtlCol="0" anchor="ctr"/>
          <a:lstStyle/>
          <a:p>
            <a:pPr marL="0" indent="0">
              <a:buNone/>
            </a:pPr>
            <a:r>
              <a:rPr lang="en-US" sz="1500" b="1" dirty="0">
                <a:solidFill>
                  <a:srgbClr val="FFFFFF"/>
                </a:solidFill>
                <a:latin typeface="Georgia" pitchFamily="34" charset="0"/>
                <a:ea typeface="Georgia" pitchFamily="34" charset="-122"/>
                <a:cs typeface="Georgia" pitchFamily="34" charset="-120"/>
              </a:rPr>
              <a:t>Qualified health care professional</a:t>
            </a:r>
            <a:endParaRPr lang="en-US" sz="1500" dirty="0"/>
          </a:p>
        </p:txBody>
      </p:sp>
      <p:sp>
        <p:nvSpPr>
          <p:cNvPr id="25" name="Text 20"/>
          <p:cNvSpPr/>
          <p:nvPr/>
        </p:nvSpPr>
        <p:spPr>
          <a:xfrm>
            <a:off x="9235440" y="3310128"/>
            <a:ext cx="2743200" cy="320040"/>
          </a:xfrm>
          <a:prstGeom prst="rect">
            <a:avLst/>
          </a:prstGeom>
          <a:noFill/>
          <a:ln/>
        </p:spPr>
        <p:txBody>
          <a:bodyPr wrap="square" lIns="0" tIns="0" rIns="0" bIns="0" rtlCol="0" anchor="ctr"/>
          <a:lstStyle/>
          <a:p>
            <a:pPr marL="0" indent="0">
              <a:buNone/>
            </a:pPr>
            <a:r>
              <a:rPr lang="en-US" sz="1100" i="1" dirty="0">
                <a:solidFill>
                  <a:srgbClr val="CADCFC"/>
                </a:solidFill>
                <a:latin typeface="Calibri" pitchFamily="34" charset="0"/>
                <a:ea typeface="Calibri" pitchFamily="34" charset="-122"/>
                <a:cs typeface="Calibri" pitchFamily="34" charset="-120"/>
              </a:rPr>
              <a:t>Physician, psychologist, or NP</a:t>
            </a:r>
            <a:endParaRPr lang="en-US" sz="1100" dirty="0"/>
          </a:p>
        </p:txBody>
      </p:sp>
      <p:sp>
        <p:nvSpPr>
          <p:cNvPr id="26" name="Text 21"/>
          <p:cNvSpPr/>
          <p:nvPr/>
        </p:nvSpPr>
        <p:spPr>
          <a:xfrm>
            <a:off x="8641080" y="3840480"/>
            <a:ext cx="3246120" cy="2148840"/>
          </a:xfrm>
          <a:prstGeom prst="rect">
            <a:avLst/>
          </a:prstGeom>
          <a:noFill/>
          <a:ln/>
        </p:spPr>
        <p:txBody>
          <a:bodyPr wrap="square" lIns="0" tIns="0" rIns="0" bIns="0" rtlCol="0" anchor="t"/>
          <a:lstStyle/>
          <a:p>
            <a:pPr marL="342900" indent="-342900">
              <a:spcAft>
                <a:spcPts val="500"/>
              </a:spcAft>
              <a:buSzPct val="100000"/>
              <a:buChar char="•"/>
            </a:pPr>
            <a:r>
              <a:rPr lang="en-US" sz="1200" dirty="0">
                <a:solidFill>
                  <a:srgbClr val="1A1A2E"/>
                </a:solidFill>
                <a:latin typeface="Calibri" pitchFamily="34" charset="0"/>
                <a:ea typeface="Calibri" pitchFamily="34" charset="-122"/>
                <a:cs typeface="Calibri" pitchFamily="34" charset="-120"/>
              </a:rPr>
              <a:t>Examines the AIP.</a:t>
            </a:r>
            <a:endParaRPr lang="en-US" sz="1200" dirty="0"/>
          </a:p>
          <a:p>
            <a:pPr marL="342900" indent="-342900">
              <a:spcAft>
                <a:spcPts val="500"/>
              </a:spcAft>
              <a:buSzPct val="100000"/>
              <a:buChar char="•"/>
            </a:pPr>
            <a:r>
              <a:rPr lang="en-US" sz="1200" dirty="0">
                <a:solidFill>
                  <a:srgbClr val="1A1A2E"/>
                </a:solidFill>
                <a:latin typeface="Calibri" pitchFamily="34" charset="0"/>
                <a:ea typeface="Calibri" pitchFamily="34" charset="-122"/>
                <a:cs typeface="Calibri" pitchFamily="34" charset="-120"/>
              </a:rPr>
              <a:t>Files written medical and functional report.</a:t>
            </a:r>
            <a:endParaRPr lang="en-US" sz="1200" dirty="0"/>
          </a:p>
          <a:p>
            <a:pPr marL="342900" indent="-342900">
              <a:spcAft>
                <a:spcPts val="500"/>
              </a:spcAft>
              <a:buSzPct val="100000"/>
              <a:buChar char="•"/>
            </a:pPr>
            <a:r>
              <a:rPr lang="en-US" sz="1200" dirty="0">
                <a:solidFill>
                  <a:srgbClr val="1A1A2E"/>
                </a:solidFill>
                <a:latin typeface="Calibri" pitchFamily="34" charset="0"/>
                <a:ea typeface="Calibri" pitchFamily="34" charset="-122"/>
                <a:cs typeface="Calibri" pitchFamily="34" charset="-120"/>
              </a:rPr>
              <a:t>Speaks to capacity, less restrictive options.</a:t>
            </a:r>
            <a:endParaRPr lang="en-US" sz="1200" dirty="0"/>
          </a:p>
          <a:p>
            <a:pPr marL="342900" indent="-342900">
              <a:spcAft>
                <a:spcPts val="500"/>
              </a:spcAft>
              <a:buSzPct val="100000"/>
              <a:buChar char="•"/>
            </a:pPr>
            <a:r>
              <a:rPr lang="en-US" sz="1200" dirty="0">
                <a:solidFill>
                  <a:srgbClr val="1A1A2E"/>
                </a:solidFill>
                <a:latin typeface="Calibri" pitchFamily="34" charset="0"/>
                <a:ea typeface="Calibri" pitchFamily="34" charset="-122"/>
                <a:cs typeface="Calibri" pitchFamily="34" charset="-120"/>
              </a:rPr>
              <a:t>Often subpoenaed for the hearing.</a:t>
            </a:r>
            <a:endParaRPr lang="en-US" sz="1200" dirty="0"/>
          </a:p>
        </p:txBody>
      </p:sp>
      <p:sp>
        <p:nvSpPr>
          <p:cNvPr id="28" name="Shape 22"/>
          <p:cNvSpPr/>
          <p:nvPr/>
        </p:nvSpPr>
        <p:spPr>
          <a:xfrm>
            <a:off x="0" y="6537960"/>
            <a:ext cx="12191695" cy="320040"/>
          </a:xfrm>
          <a:prstGeom prst="rect">
            <a:avLst/>
          </a:prstGeom>
          <a:solidFill>
            <a:srgbClr val="1E2761"/>
          </a:solidFill>
          <a:ln w="12700">
            <a:solidFill>
              <a:srgbClr val="1E2761"/>
            </a:solidFill>
            <a:prstDash val="solid"/>
          </a:ln>
        </p:spPr>
        <p:txBody>
          <a:bodyPr/>
          <a:lstStyle/>
          <a:p>
            <a:endParaRPr lang="en-US"/>
          </a:p>
        </p:txBody>
      </p:sp>
      <p:sp>
        <p:nvSpPr>
          <p:cNvPr id="29" name="Text 23"/>
          <p:cNvSpPr/>
          <p:nvPr/>
        </p:nvSpPr>
        <p:spPr>
          <a:xfrm>
            <a:off x="457200" y="6565392"/>
            <a:ext cx="7315200" cy="274320"/>
          </a:xfrm>
          <a:prstGeom prst="rect">
            <a:avLst/>
          </a:prstGeom>
          <a:noFill/>
          <a:ln/>
        </p:spPr>
        <p:txBody>
          <a:bodyPr wrap="square" lIns="0" tIns="0" rIns="0" bIns="0" rtlCol="0" anchor="ctr"/>
          <a:lstStyle/>
          <a:p>
            <a:pPr marL="0" indent="0" algn="l">
              <a:buNone/>
            </a:pPr>
            <a:r>
              <a:rPr lang="en-US" sz="1000" dirty="0">
                <a:solidFill>
                  <a:srgbClr val="CADCFC"/>
                </a:solidFill>
                <a:latin typeface="Calibri" pitchFamily="34" charset="0"/>
                <a:ea typeface="Calibri" pitchFamily="34" charset="-122"/>
                <a:cs typeface="Calibri" pitchFamily="34" charset="-120"/>
              </a:rPr>
              <a:t>Guardians ad Litem in New Mexico  |  McBryde Law</a:t>
            </a:r>
            <a:endParaRPr lang="en-US" sz="1000" dirty="0"/>
          </a:p>
        </p:txBody>
      </p:sp>
      <p:sp>
        <p:nvSpPr>
          <p:cNvPr id="30" name="Text 24"/>
          <p:cNvSpPr/>
          <p:nvPr/>
        </p:nvSpPr>
        <p:spPr>
          <a:xfrm>
            <a:off x="10820095" y="6565392"/>
            <a:ext cx="914400" cy="274320"/>
          </a:xfrm>
          <a:prstGeom prst="rect">
            <a:avLst/>
          </a:prstGeom>
          <a:noFill/>
          <a:ln/>
        </p:spPr>
        <p:txBody>
          <a:bodyPr wrap="square" lIns="0" tIns="0" rIns="0" bIns="0" rtlCol="0" anchor="ctr"/>
          <a:lstStyle/>
          <a:p>
            <a:pPr marL="0" indent="0" algn="r">
              <a:buNone/>
            </a:pP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2191695" cy="164592"/>
          </a:xfrm>
          <a:prstGeom prst="rect">
            <a:avLst/>
          </a:prstGeom>
          <a:solidFill>
            <a:srgbClr val="B8853B"/>
          </a:solidFill>
          <a:ln w="12700">
            <a:solidFill>
              <a:srgbClr val="B8853B"/>
            </a:solidFill>
            <a:prstDash val="solid"/>
          </a:ln>
        </p:spPr>
        <p:txBody>
          <a:bodyPr/>
          <a:lstStyle/>
          <a:p>
            <a:endParaRPr lang="en-US"/>
          </a:p>
        </p:txBody>
      </p:sp>
      <p:sp>
        <p:nvSpPr>
          <p:cNvPr id="3" name="Text 1"/>
          <p:cNvSpPr/>
          <p:nvPr/>
        </p:nvSpPr>
        <p:spPr>
          <a:xfrm>
            <a:off x="548640" y="320040"/>
            <a:ext cx="10972800" cy="320040"/>
          </a:xfrm>
          <a:prstGeom prst="rect">
            <a:avLst/>
          </a:prstGeom>
          <a:noFill/>
          <a:ln/>
        </p:spPr>
        <p:txBody>
          <a:bodyPr wrap="square" lIns="0" tIns="0" rIns="0" bIns="0" rtlCol="0" anchor="ctr"/>
          <a:lstStyle/>
          <a:p>
            <a:pPr marL="0" indent="0">
              <a:buNone/>
            </a:pPr>
            <a:r>
              <a:rPr lang="en-US" sz="1200" b="1" kern="0" spc="600" dirty="0">
                <a:solidFill>
                  <a:srgbClr val="B8853B"/>
                </a:solidFill>
                <a:latin typeface="Calibri" pitchFamily="34" charset="0"/>
                <a:ea typeface="Calibri" pitchFamily="34" charset="-122"/>
                <a:cs typeface="Calibri" pitchFamily="34" charset="-120"/>
              </a:rPr>
              <a:t>ROADMAP</a:t>
            </a:r>
            <a:endParaRPr lang="en-US" sz="1200" dirty="0"/>
          </a:p>
        </p:txBody>
      </p:sp>
      <p:sp>
        <p:nvSpPr>
          <p:cNvPr id="4" name="Text 2"/>
          <p:cNvSpPr/>
          <p:nvPr/>
        </p:nvSpPr>
        <p:spPr>
          <a:xfrm>
            <a:off x="548640" y="640080"/>
            <a:ext cx="10972800" cy="914400"/>
          </a:xfrm>
          <a:prstGeom prst="rect">
            <a:avLst/>
          </a:prstGeom>
          <a:noFill/>
          <a:ln/>
        </p:spPr>
        <p:txBody>
          <a:bodyPr wrap="square" lIns="0" tIns="0" rIns="0" bIns="0" rtlCol="0" anchor="ctr"/>
          <a:lstStyle/>
          <a:p>
            <a:pPr marL="0" indent="0">
              <a:buNone/>
            </a:pPr>
            <a:r>
              <a:rPr lang="en-US" sz="3000" b="1" dirty="0">
                <a:solidFill>
                  <a:srgbClr val="1E2761"/>
                </a:solidFill>
                <a:latin typeface="Georgia" pitchFamily="34" charset="0"/>
                <a:ea typeface="Georgia" pitchFamily="34" charset="-122"/>
                <a:cs typeface="Georgia" pitchFamily="34" charset="-120"/>
              </a:rPr>
              <a:t>Three guardians, one role: protect the protected.</a:t>
            </a:r>
            <a:endParaRPr lang="en-US" sz="3000" dirty="0"/>
          </a:p>
        </p:txBody>
      </p:sp>
      <p:sp>
        <p:nvSpPr>
          <p:cNvPr id="5" name="Text 3"/>
          <p:cNvSpPr/>
          <p:nvPr/>
        </p:nvSpPr>
        <p:spPr>
          <a:xfrm>
            <a:off x="548640" y="1691640"/>
            <a:ext cx="11064240" cy="822960"/>
          </a:xfrm>
          <a:prstGeom prst="rect">
            <a:avLst/>
          </a:prstGeom>
          <a:noFill/>
          <a:ln/>
        </p:spPr>
        <p:txBody>
          <a:bodyPr wrap="square" lIns="0" tIns="0" rIns="0" bIns="0" rtlCol="0" anchor="ctr"/>
          <a:lstStyle/>
          <a:p>
            <a:pPr marL="0" indent="0">
              <a:buNone/>
            </a:pPr>
            <a:r>
              <a:rPr lang="en-US" sz="1400" dirty="0">
                <a:solidFill>
                  <a:srgbClr val="4A4A5C"/>
                </a:solidFill>
                <a:latin typeface="Calibri" pitchFamily="34" charset="0"/>
                <a:ea typeface="Calibri" pitchFamily="34" charset="-122"/>
                <a:cs typeface="Calibri" pitchFamily="34" charset="-120"/>
              </a:rPr>
              <a:t>A “guardian ad litem” is a court-appointed protector for someone who can't fully protect themselves in litigation. New Mexico law deploys GALs in three very different settings — each with its own statute, its own rules, and its own paralegal workflow.</a:t>
            </a:r>
            <a:endParaRPr lang="en-US" sz="1400" dirty="0"/>
          </a:p>
        </p:txBody>
      </p:sp>
      <p:sp>
        <p:nvSpPr>
          <p:cNvPr id="6" name="Shape 4"/>
          <p:cNvSpPr/>
          <p:nvPr/>
        </p:nvSpPr>
        <p:spPr>
          <a:xfrm>
            <a:off x="548640" y="2743200"/>
            <a:ext cx="3611880" cy="3383280"/>
          </a:xfrm>
          <a:prstGeom prst="rect">
            <a:avLst/>
          </a:prstGeom>
          <a:solidFill>
            <a:srgbClr val="FFFFFF"/>
          </a:solidFill>
          <a:ln w="12700">
            <a:solidFill>
              <a:srgbClr val="D9D9E5"/>
            </a:solidFill>
            <a:prstDash val="solid"/>
          </a:ln>
          <a:effectLst>
            <a:outerShdw blurRad="101600" dist="25400" dir="5400000" algn="bl" rotWithShape="0">
              <a:srgbClr val="000000">
                <a:alpha val="10000"/>
              </a:srgbClr>
            </a:outerShdw>
          </a:effectLst>
        </p:spPr>
        <p:txBody>
          <a:bodyPr/>
          <a:lstStyle/>
          <a:p>
            <a:endParaRPr lang="en-US"/>
          </a:p>
        </p:txBody>
      </p:sp>
      <p:sp>
        <p:nvSpPr>
          <p:cNvPr id="7" name="Shape 5"/>
          <p:cNvSpPr/>
          <p:nvPr/>
        </p:nvSpPr>
        <p:spPr>
          <a:xfrm>
            <a:off x="548640" y="2743200"/>
            <a:ext cx="3611880" cy="960120"/>
          </a:xfrm>
          <a:prstGeom prst="rect">
            <a:avLst/>
          </a:prstGeom>
          <a:solidFill>
            <a:srgbClr val="1E2761"/>
          </a:solidFill>
          <a:ln w="12700">
            <a:solidFill>
              <a:srgbClr val="1E2761"/>
            </a:solidFill>
            <a:prstDash val="solid"/>
          </a:ln>
        </p:spPr>
        <p:txBody>
          <a:bodyPr/>
          <a:lstStyle/>
          <a:p>
            <a:endParaRPr lang="en-US"/>
          </a:p>
        </p:txBody>
      </p:sp>
      <p:sp>
        <p:nvSpPr>
          <p:cNvPr id="8" name="Shape 6"/>
          <p:cNvSpPr/>
          <p:nvPr/>
        </p:nvSpPr>
        <p:spPr>
          <a:xfrm>
            <a:off x="822960" y="2971800"/>
            <a:ext cx="502920" cy="502920"/>
          </a:xfrm>
          <a:prstGeom prst="ellipse">
            <a:avLst/>
          </a:prstGeom>
          <a:solidFill>
            <a:srgbClr val="FFFFFF">
              <a:alpha val="20000"/>
            </a:srgbClr>
          </a:solidFill>
          <a:ln w="12700">
            <a:solidFill>
              <a:srgbClr val="FFFFFF"/>
            </a:solidFill>
            <a:prstDash val="solid"/>
          </a:ln>
        </p:spPr>
        <p:txBody>
          <a:bodyPr/>
          <a:lstStyle/>
          <a:p>
            <a:endParaRPr lang="en-US"/>
          </a:p>
        </p:txBody>
      </p:sp>
      <p:pic>
        <p:nvPicPr>
          <p:cNvPr id="9" name="Image 0" descr="preencoded.png"/>
          <p:cNvPicPr>
            <a:picLocks noChangeAspect="1"/>
          </p:cNvPicPr>
          <p:nvPr/>
        </p:nvPicPr>
        <p:blipFill>
          <a:blip r:embed="rId3"/>
          <a:stretch>
            <a:fillRect/>
          </a:stretch>
        </p:blipFill>
        <p:spPr>
          <a:xfrm>
            <a:off x="877824" y="3026664"/>
            <a:ext cx="393192" cy="393192"/>
          </a:xfrm>
          <a:prstGeom prst="rect">
            <a:avLst/>
          </a:prstGeom>
        </p:spPr>
      </p:pic>
      <p:sp>
        <p:nvSpPr>
          <p:cNvPr id="10" name="Text 7"/>
          <p:cNvSpPr/>
          <p:nvPr/>
        </p:nvSpPr>
        <p:spPr>
          <a:xfrm>
            <a:off x="3383280" y="2907792"/>
            <a:ext cx="640080" cy="640080"/>
          </a:xfrm>
          <a:prstGeom prst="rect">
            <a:avLst/>
          </a:prstGeom>
          <a:noFill/>
          <a:ln/>
        </p:spPr>
        <p:txBody>
          <a:bodyPr wrap="square" lIns="0" tIns="0" rIns="0" bIns="0" rtlCol="0" anchor="ctr"/>
          <a:lstStyle/>
          <a:p>
            <a:pPr marL="0" indent="0" algn="r">
              <a:buNone/>
            </a:pPr>
            <a:r>
              <a:rPr lang="en-US" sz="2800" b="1" i="1" dirty="0">
                <a:solidFill>
                  <a:srgbClr val="FFFFFF"/>
                </a:solidFill>
                <a:latin typeface="Georgia" pitchFamily="34" charset="0"/>
                <a:ea typeface="Georgia" pitchFamily="34" charset="-122"/>
                <a:cs typeface="Georgia" pitchFamily="34" charset="-120"/>
              </a:rPr>
              <a:t>I</a:t>
            </a:r>
            <a:endParaRPr lang="en-US" sz="2800" dirty="0"/>
          </a:p>
        </p:txBody>
      </p:sp>
      <p:sp>
        <p:nvSpPr>
          <p:cNvPr id="11" name="Text 8"/>
          <p:cNvSpPr/>
          <p:nvPr/>
        </p:nvSpPr>
        <p:spPr>
          <a:xfrm>
            <a:off x="777240" y="3840480"/>
            <a:ext cx="3154680" cy="502920"/>
          </a:xfrm>
          <a:prstGeom prst="rect">
            <a:avLst/>
          </a:prstGeom>
          <a:noFill/>
          <a:ln/>
        </p:spPr>
        <p:txBody>
          <a:bodyPr wrap="square" lIns="0" tIns="0" rIns="0" bIns="0" rtlCol="0" anchor="ctr"/>
          <a:lstStyle/>
          <a:p>
            <a:pPr marL="0" indent="0">
              <a:buNone/>
            </a:pPr>
            <a:r>
              <a:rPr lang="en-US" sz="2000" b="1" dirty="0">
                <a:solidFill>
                  <a:srgbClr val="1E2761"/>
                </a:solidFill>
                <a:latin typeface="Georgia" pitchFamily="34" charset="0"/>
                <a:ea typeface="Georgia" pitchFamily="34" charset="-122"/>
                <a:cs typeface="Georgia" pitchFamily="34" charset="-120"/>
              </a:rPr>
              <a:t>Domestic Relations</a:t>
            </a:r>
            <a:endParaRPr lang="en-US" sz="2000" dirty="0"/>
          </a:p>
        </p:txBody>
      </p:sp>
      <p:sp>
        <p:nvSpPr>
          <p:cNvPr id="12" name="Text 9"/>
          <p:cNvSpPr/>
          <p:nvPr/>
        </p:nvSpPr>
        <p:spPr>
          <a:xfrm>
            <a:off x="777240" y="4343400"/>
            <a:ext cx="3154680" cy="640080"/>
          </a:xfrm>
          <a:prstGeom prst="rect">
            <a:avLst/>
          </a:prstGeom>
          <a:noFill/>
          <a:ln/>
        </p:spPr>
        <p:txBody>
          <a:bodyPr wrap="square" lIns="0" tIns="0" rIns="0" bIns="0" rtlCol="0" anchor="ctr"/>
          <a:lstStyle/>
          <a:p>
            <a:pPr marL="0" indent="0">
              <a:buNone/>
            </a:pPr>
            <a:r>
              <a:rPr lang="en-US" sz="1100" dirty="0">
                <a:solidFill>
                  <a:srgbClr val="8C6324"/>
                </a:solidFill>
                <a:latin typeface="Calibri" pitchFamily="34" charset="0"/>
                <a:ea typeface="Calibri" pitchFamily="34" charset="-122"/>
                <a:cs typeface="Calibri" pitchFamily="34" charset="-120"/>
              </a:rPr>
              <a:t>NMSA 1978, § 40-4-8 (1993)</a:t>
            </a:r>
            <a:endParaRPr lang="en-US" sz="1100" dirty="0"/>
          </a:p>
          <a:p>
            <a:pPr marL="0" indent="0">
              <a:buNone/>
            </a:pPr>
            <a:r>
              <a:rPr lang="en-US" sz="1100" dirty="0">
                <a:solidFill>
                  <a:srgbClr val="8C6324"/>
                </a:solidFill>
                <a:latin typeface="Calibri" pitchFamily="34" charset="0"/>
                <a:ea typeface="Calibri" pitchFamily="34" charset="-122"/>
                <a:cs typeface="Calibri" pitchFamily="34" charset="-120"/>
              </a:rPr>
              <a:t>Rule 1-053.3 NMRA</a:t>
            </a:r>
            <a:endParaRPr lang="en-US" sz="1100" dirty="0"/>
          </a:p>
        </p:txBody>
      </p:sp>
      <p:sp>
        <p:nvSpPr>
          <p:cNvPr id="13" name="Text 10"/>
          <p:cNvSpPr/>
          <p:nvPr/>
        </p:nvSpPr>
        <p:spPr>
          <a:xfrm>
            <a:off x="777240" y="4983480"/>
            <a:ext cx="3154680" cy="1051560"/>
          </a:xfrm>
          <a:prstGeom prst="rect">
            <a:avLst/>
          </a:prstGeom>
          <a:noFill/>
          <a:ln/>
        </p:spPr>
        <p:txBody>
          <a:bodyPr wrap="square" lIns="0" tIns="0" rIns="0" bIns="0" rtlCol="0" anchor="ctr"/>
          <a:lstStyle/>
          <a:p>
            <a:pPr marL="0" indent="0">
              <a:buNone/>
            </a:pPr>
            <a:r>
              <a:rPr lang="en-US" sz="1200" dirty="0">
                <a:solidFill>
                  <a:srgbClr val="4A4A5C"/>
                </a:solidFill>
                <a:latin typeface="Calibri" pitchFamily="34" charset="0"/>
                <a:ea typeface="Calibri" pitchFamily="34" charset="-122"/>
                <a:cs typeface="Calibri" pitchFamily="34" charset="-120"/>
              </a:rPr>
              <a:t>Contested custody between parents. GAL is appointed for the child as an arm of the court to investigate and recommend on best interests.</a:t>
            </a:r>
            <a:endParaRPr lang="en-US" sz="1200" dirty="0"/>
          </a:p>
        </p:txBody>
      </p:sp>
      <p:sp>
        <p:nvSpPr>
          <p:cNvPr id="14" name="Shape 11"/>
          <p:cNvSpPr/>
          <p:nvPr/>
        </p:nvSpPr>
        <p:spPr>
          <a:xfrm>
            <a:off x="4366260" y="2743200"/>
            <a:ext cx="3611880" cy="3383280"/>
          </a:xfrm>
          <a:prstGeom prst="rect">
            <a:avLst/>
          </a:prstGeom>
          <a:solidFill>
            <a:srgbClr val="FFFFFF"/>
          </a:solidFill>
          <a:ln w="12700">
            <a:solidFill>
              <a:srgbClr val="D9D9E5"/>
            </a:solidFill>
            <a:prstDash val="solid"/>
          </a:ln>
          <a:effectLst>
            <a:outerShdw blurRad="101600" dist="25400" dir="5400000" algn="bl" rotWithShape="0">
              <a:srgbClr val="000000">
                <a:alpha val="10000"/>
              </a:srgbClr>
            </a:outerShdw>
          </a:effectLst>
        </p:spPr>
        <p:txBody>
          <a:bodyPr/>
          <a:lstStyle/>
          <a:p>
            <a:endParaRPr lang="en-US"/>
          </a:p>
        </p:txBody>
      </p:sp>
      <p:sp>
        <p:nvSpPr>
          <p:cNvPr id="15" name="Shape 12"/>
          <p:cNvSpPr/>
          <p:nvPr/>
        </p:nvSpPr>
        <p:spPr>
          <a:xfrm>
            <a:off x="4366260" y="2743200"/>
            <a:ext cx="3611880" cy="960120"/>
          </a:xfrm>
          <a:prstGeom prst="rect">
            <a:avLst/>
          </a:prstGeom>
          <a:solidFill>
            <a:srgbClr val="B8853B"/>
          </a:solidFill>
          <a:ln w="12700">
            <a:solidFill>
              <a:srgbClr val="B8853B"/>
            </a:solidFill>
            <a:prstDash val="solid"/>
          </a:ln>
        </p:spPr>
        <p:txBody>
          <a:bodyPr/>
          <a:lstStyle/>
          <a:p>
            <a:endParaRPr lang="en-US"/>
          </a:p>
        </p:txBody>
      </p:sp>
      <p:sp>
        <p:nvSpPr>
          <p:cNvPr id="16" name="Shape 13"/>
          <p:cNvSpPr/>
          <p:nvPr/>
        </p:nvSpPr>
        <p:spPr>
          <a:xfrm>
            <a:off x="4640580" y="2971800"/>
            <a:ext cx="502920" cy="502920"/>
          </a:xfrm>
          <a:prstGeom prst="ellipse">
            <a:avLst/>
          </a:prstGeom>
          <a:solidFill>
            <a:srgbClr val="FFFFFF">
              <a:alpha val="20000"/>
            </a:srgbClr>
          </a:solidFill>
          <a:ln w="12700">
            <a:solidFill>
              <a:srgbClr val="FFFFFF"/>
            </a:solidFill>
            <a:prstDash val="solid"/>
          </a:ln>
        </p:spPr>
        <p:txBody>
          <a:bodyPr/>
          <a:lstStyle/>
          <a:p>
            <a:endParaRPr lang="en-US"/>
          </a:p>
        </p:txBody>
      </p:sp>
      <p:pic>
        <p:nvPicPr>
          <p:cNvPr id="17" name="Image 1" descr="preencoded.png"/>
          <p:cNvPicPr>
            <a:picLocks noChangeAspect="1"/>
          </p:cNvPicPr>
          <p:nvPr/>
        </p:nvPicPr>
        <p:blipFill>
          <a:blip r:embed="rId4"/>
          <a:stretch>
            <a:fillRect/>
          </a:stretch>
        </p:blipFill>
        <p:spPr>
          <a:xfrm>
            <a:off x="4695444" y="3026664"/>
            <a:ext cx="393192" cy="393192"/>
          </a:xfrm>
          <a:prstGeom prst="rect">
            <a:avLst/>
          </a:prstGeom>
        </p:spPr>
      </p:pic>
      <p:sp>
        <p:nvSpPr>
          <p:cNvPr id="18" name="Text 14"/>
          <p:cNvSpPr/>
          <p:nvPr/>
        </p:nvSpPr>
        <p:spPr>
          <a:xfrm>
            <a:off x="7200900" y="2907792"/>
            <a:ext cx="640080" cy="640080"/>
          </a:xfrm>
          <a:prstGeom prst="rect">
            <a:avLst/>
          </a:prstGeom>
          <a:noFill/>
          <a:ln/>
        </p:spPr>
        <p:txBody>
          <a:bodyPr wrap="square" lIns="0" tIns="0" rIns="0" bIns="0" rtlCol="0" anchor="ctr"/>
          <a:lstStyle/>
          <a:p>
            <a:pPr marL="0" indent="0" algn="r">
              <a:buNone/>
            </a:pPr>
            <a:r>
              <a:rPr lang="en-US" sz="2800" b="1" i="1" dirty="0">
                <a:solidFill>
                  <a:srgbClr val="FFFFFF"/>
                </a:solidFill>
                <a:latin typeface="Georgia" pitchFamily="34" charset="0"/>
                <a:ea typeface="Georgia" pitchFamily="34" charset="-122"/>
                <a:cs typeface="Georgia" pitchFamily="34" charset="-120"/>
              </a:rPr>
              <a:t>II</a:t>
            </a:r>
            <a:endParaRPr lang="en-US" sz="2800" dirty="0"/>
          </a:p>
        </p:txBody>
      </p:sp>
      <p:sp>
        <p:nvSpPr>
          <p:cNvPr id="19" name="Text 15"/>
          <p:cNvSpPr/>
          <p:nvPr/>
        </p:nvSpPr>
        <p:spPr>
          <a:xfrm>
            <a:off x="4594860" y="3840480"/>
            <a:ext cx="3154680" cy="502920"/>
          </a:xfrm>
          <a:prstGeom prst="rect">
            <a:avLst/>
          </a:prstGeom>
          <a:noFill/>
          <a:ln/>
        </p:spPr>
        <p:txBody>
          <a:bodyPr wrap="square" lIns="0" tIns="0" rIns="0" bIns="0" rtlCol="0" anchor="ctr"/>
          <a:lstStyle/>
          <a:p>
            <a:pPr marL="0" indent="0">
              <a:buNone/>
            </a:pPr>
            <a:r>
              <a:rPr lang="en-US" sz="2000" b="1" dirty="0">
                <a:solidFill>
                  <a:srgbClr val="1E2761"/>
                </a:solidFill>
                <a:latin typeface="Georgia" pitchFamily="34" charset="0"/>
                <a:ea typeface="Georgia" pitchFamily="34" charset="-122"/>
                <a:cs typeface="Georgia" pitchFamily="34" charset="-120"/>
              </a:rPr>
              <a:t>Children's Court</a:t>
            </a:r>
            <a:endParaRPr lang="en-US" sz="2000" dirty="0"/>
          </a:p>
        </p:txBody>
      </p:sp>
      <p:sp>
        <p:nvSpPr>
          <p:cNvPr id="20" name="Text 16"/>
          <p:cNvSpPr/>
          <p:nvPr/>
        </p:nvSpPr>
        <p:spPr>
          <a:xfrm>
            <a:off x="4594860" y="4343400"/>
            <a:ext cx="3154680" cy="640080"/>
          </a:xfrm>
          <a:prstGeom prst="rect">
            <a:avLst/>
          </a:prstGeom>
          <a:noFill/>
          <a:ln/>
        </p:spPr>
        <p:txBody>
          <a:bodyPr wrap="square" lIns="0" tIns="0" rIns="0" bIns="0" rtlCol="0" anchor="ctr"/>
          <a:lstStyle/>
          <a:p>
            <a:pPr marL="0" indent="0">
              <a:buNone/>
            </a:pPr>
            <a:r>
              <a:rPr lang="en-US" sz="1100" dirty="0">
                <a:solidFill>
                  <a:srgbClr val="8C6324"/>
                </a:solidFill>
                <a:latin typeface="Calibri" pitchFamily="34" charset="0"/>
                <a:ea typeface="Calibri" pitchFamily="34" charset="-122"/>
                <a:cs typeface="Calibri" pitchFamily="34" charset="-120"/>
              </a:rPr>
              <a:t>NMSA 1978, § 32A-1-7 (2005)</a:t>
            </a:r>
            <a:endParaRPr lang="en-US" sz="1100" dirty="0"/>
          </a:p>
          <a:p>
            <a:pPr marL="0" indent="0">
              <a:buNone/>
            </a:pPr>
            <a:r>
              <a:rPr lang="en-US" sz="1100" dirty="0">
                <a:solidFill>
                  <a:srgbClr val="8C6324"/>
                </a:solidFill>
                <a:latin typeface="Calibri" pitchFamily="34" charset="0"/>
                <a:ea typeface="Calibri" pitchFamily="34" charset="-122"/>
                <a:cs typeface="Calibri" pitchFamily="34" charset="-120"/>
              </a:rPr>
              <a:t>NMSA 1978, § 32A-4-10 (2005)</a:t>
            </a:r>
          </a:p>
          <a:p>
            <a:pPr marL="0" indent="0">
              <a:buNone/>
            </a:pPr>
            <a:r>
              <a:rPr lang="en-US" sz="1100" dirty="0">
                <a:solidFill>
                  <a:srgbClr val="8C6324"/>
                </a:solidFill>
                <a:latin typeface="Calibri" pitchFamily="34" charset="0"/>
                <a:cs typeface="Calibri" pitchFamily="34" charset="-120"/>
              </a:rPr>
              <a:t>Rule 10-325.1 NMRA (Attendance)</a:t>
            </a:r>
          </a:p>
          <a:p>
            <a:pPr marL="0" indent="0">
              <a:buNone/>
            </a:pPr>
            <a:r>
              <a:rPr lang="en-US" sz="1100" dirty="0">
                <a:solidFill>
                  <a:srgbClr val="8C6324"/>
                </a:solidFill>
                <a:latin typeface="Calibri" pitchFamily="34" charset="0"/>
                <a:cs typeface="Calibri" pitchFamily="34" charset="-120"/>
              </a:rPr>
              <a:t>Rule 10-333 NMRA (Disclosures)</a:t>
            </a:r>
          </a:p>
          <a:p>
            <a:pPr marL="0" indent="0">
              <a:buNone/>
            </a:pPr>
            <a:endParaRPr lang="en-US" sz="1100" dirty="0"/>
          </a:p>
        </p:txBody>
      </p:sp>
      <p:sp>
        <p:nvSpPr>
          <p:cNvPr id="21" name="Text 17"/>
          <p:cNvSpPr/>
          <p:nvPr/>
        </p:nvSpPr>
        <p:spPr>
          <a:xfrm>
            <a:off x="4594860" y="4983480"/>
            <a:ext cx="3154680" cy="1051560"/>
          </a:xfrm>
          <a:prstGeom prst="rect">
            <a:avLst/>
          </a:prstGeom>
          <a:noFill/>
          <a:ln/>
        </p:spPr>
        <p:txBody>
          <a:bodyPr wrap="square" lIns="0" tIns="0" rIns="0" bIns="0" rtlCol="0" anchor="ctr"/>
          <a:lstStyle/>
          <a:p>
            <a:pPr marL="0" indent="0">
              <a:buNone/>
            </a:pPr>
            <a:r>
              <a:rPr lang="en-US" sz="1200" dirty="0">
                <a:solidFill>
                  <a:srgbClr val="4A4A5C"/>
                </a:solidFill>
                <a:latin typeface="Calibri" pitchFamily="34" charset="0"/>
                <a:ea typeface="Calibri" pitchFamily="34" charset="-122"/>
                <a:cs typeface="Calibri" pitchFamily="34" charset="-120"/>
              </a:rPr>
              <a:t>Abuse/neglect, family services, and related Article 32A cases. GAL for children under 14; “youth attorney” for 14 and older. Hybrid best-interest / declared-position role.</a:t>
            </a:r>
            <a:endParaRPr lang="en-US" sz="1200" dirty="0"/>
          </a:p>
        </p:txBody>
      </p:sp>
      <p:sp>
        <p:nvSpPr>
          <p:cNvPr id="22" name="Shape 18"/>
          <p:cNvSpPr/>
          <p:nvPr/>
        </p:nvSpPr>
        <p:spPr>
          <a:xfrm>
            <a:off x="8183880" y="2743200"/>
            <a:ext cx="3611880" cy="3383280"/>
          </a:xfrm>
          <a:prstGeom prst="rect">
            <a:avLst/>
          </a:prstGeom>
          <a:solidFill>
            <a:srgbClr val="FFFFFF"/>
          </a:solidFill>
          <a:ln w="12700">
            <a:solidFill>
              <a:srgbClr val="D9D9E5"/>
            </a:solidFill>
            <a:prstDash val="solid"/>
          </a:ln>
          <a:effectLst>
            <a:outerShdw blurRad="101600" dist="25400" dir="5400000" algn="bl" rotWithShape="0">
              <a:srgbClr val="000000">
                <a:alpha val="10000"/>
              </a:srgbClr>
            </a:outerShdw>
          </a:effectLst>
        </p:spPr>
        <p:txBody>
          <a:bodyPr/>
          <a:lstStyle/>
          <a:p>
            <a:endParaRPr lang="en-US"/>
          </a:p>
        </p:txBody>
      </p:sp>
      <p:sp>
        <p:nvSpPr>
          <p:cNvPr id="23" name="Shape 19"/>
          <p:cNvSpPr/>
          <p:nvPr/>
        </p:nvSpPr>
        <p:spPr>
          <a:xfrm>
            <a:off x="8183880" y="2743200"/>
            <a:ext cx="3611880" cy="960120"/>
          </a:xfrm>
          <a:prstGeom prst="rect">
            <a:avLst/>
          </a:prstGeom>
          <a:solidFill>
            <a:srgbClr val="121A47"/>
          </a:solidFill>
          <a:ln w="12700">
            <a:solidFill>
              <a:srgbClr val="121A47"/>
            </a:solidFill>
            <a:prstDash val="solid"/>
          </a:ln>
        </p:spPr>
        <p:txBody>
          <a:bodyPr/>
          <a:lstStyle/>
          <a:p>
            <a:endParaRPr lang="en-US"/>
          </a:p>
        </p:txBody>
      </p:sp>
      <p:sp>
        <p:nvSpPr>
          <p:cNvPr id="24" name="Shape 20"/>
          <p:cNvSpPr/>
          <p:nvPr/>
        </p:nvSpPr>
        <p:spPr>
          <a:xfrm>
            <a:off x="8458200" y="2971800"/>
            <a:ext cx="502920" cy="502920"/>
          </a:xfrm>
          <a:prstGeom prst="ellipse">
            <a:avLst/>
          </a:prstGeom>
          <a:solidFill>
            <a:srgbClr val="FFFFFF">
              <a:alpha val="20000"/>
            </a:srgbClr>
          </a:solidFill>
          <a:ln w="12700">
            <a:solidFill>
              <a:srgbClr val="FFFFFF"/>
            </a:solidFill>
            <a:prstDash val="solid"/>
          </a:ln>
        </p:spPr>
        <p:txBody>
          <a:bodyPr/>
          <a:lstStyle/>
          <a:p>
            <a:endParaRPr lang="en-US"/>
          </a:p>
        </p:txBody>
      </p:sp>
      <p:pic>
        <p:nvPicPr>
          <p:cNvPr id="25" name="Image 2" descr="preencoded.png"/>
          <p:cNvPicPr>
            <a:picLocks noChangeAspect="1"/>
          </p:cNvPicPr>
          <p:nvPr/>
        </p:nvPicPr>
        <p:blipFill>
          <a:blip r:embed="rId5"/>
          <a:stretch>
            <a:fillRect/>
          </a:stretch>
        </p:blipFill>
        <p:spPr>
          <a:xfrm>
            <a:off x="8513064" y="3026664"/>
            <a:ext cx="393192" cy="393192"/>
          </a:xfrm>
          <a:prstGeom prst="rect">
            <a:avLst/>
          </a:prstGeom>
        </p:spPr>
      </p:pic>
      <p:sp>
        <p:nvSpPr>
          <p:cNvPr id="26" name="Text 21"/>
          <p:cNvSpPr/>
          <p:nvPr/>
        </p:nvSpPr>
        <p:spPr>
          <a:xfrm>
            <a:off x="11018520" y="2907792"/>
            <a:ext cx="640080" cy="640080"/>
          </a:xfrm>
          <a:prstGeom prst="rect">
            <a:avLst/>
          </a:prstGeom>
          <a:noFill/>
          <a:ln/>
        </p:spPr>
        <p:txBody>
          <a:bodyPr wrap="square" lIns="0" tIns="0" rIns="0" bIns="0" rtlCol="0" anchor="ctr"/>
          <a:lstStyle/>
          <a:p>
            <a:pPr marL="0" indent="0" algn="r">
              <a:buNone/>
            </a:pPr>
            <a:r>
              <a:rPr lang="en-US" sz="2800" b="1" i="1" dirty="0">
                <a:solidFill>
                  <a:srgbClr val="FFFFFF"/>
                </a:solidFill>
                <a:latin typeface="Georgia" pitchFamily="34" charset="0"/>
                <a:ea typeface="Georgia" pitchFamily="34" charset="-122"/>
                <a:cs typeface="Georgia" pitchFamily="34" charset="-120"/>
              </a:rPr>
              <a:t>III</a:t>
            </a:r>
            <a:endParaRPr lang="en-US" sz="2800" dirty="0"/>
          </a:p>
        </p:txBody>
      </p:sp>
      <p:sp>
        <p:nvSpPr>
          <p:cNvPr id="27" name="Text 22"/>
          <p:cNvSpPr/>
          <p:nvPr/>
        </p:nvSpPr>
        <p:spPr>
          <a:xfrm>
            <a:off x="8412480" y="3840480"/>
            <a:ext cx="3154680" cy="502920"/>
          </a:xfrm>
          <a:prstGeom prst="rect">
            <a:avLst/>
          </a:prstGeom>
          <a:noFill/>
          <a:ln/>
        </p:spPr>
        <p:txBody>
          <a:bodyPr wrap="square" lIns="0" tIns="0" rIns="0" bIns="0" rtlCol="0" anchor="ctr"/>
          <a:lstStyle/>
          <a:p>
            <a:pPr marL="0" indent="0">
              <a:buNone/>
            </a:pPr>
            <a:r>
              <a:rPr lang="en-US" sz="2000" b="1" dirty="0">
                <a:solidFill>
                  <a:srgbClr val="1E2761"/>
                </a:solidFill>
                <a:latin typeface="Georgia" pitchFamily="34" charset="0"/>
                <a:ea typeface="Georgia" pitchFamily="34" charset="-122"/>
                <a:cs typeface="Georgia" pitchFamily="34" charset="-120"/>
              </a:rPr>
              <a:t>Determination of Competency</a:t>
            </a:r>
            <a:endParaRPr lang="en-US" sz="2000" dirty="0"/>
          </a:p>
        </p:txBody>
      </p:sp>
      <p:sp>
        <p:nvSpPr>
          <p:cNvPr id="28" name="Text 23"/>
          <p:cNvSpPr/>
          <p:nvPr/>
        </p:nvSpPr>
        <p:spPr>
          <a:xfrm>
            <a:off x="8412480" y="4343400"/>
            <a:ext cx="3154680" cy="640080"/>
          </a:xfrm>
          <a:prstGeom prst="rect">
            <a:avLst/>
          </a:prstGeom>
          <a:noFill/>
          <a:ln/>
        </p:spPr>
        <p:txBody>
          <a:bodyPr wrap="square" lIns="0" tIns="0" rIns="0" bIns="0" rtlCol="0" anchor="ctr"/>
          <a:lstStyle/>
          <a:p>
            <a:pPr marL="0" indent="0">
              <a:buNone/>
            </a:pPr>
            <a:r>
              <a:rPr lang="en-US" sz="1100" dirty="0">
                <a:solidFill>
                  <a:srgbClr val="8C6324"/>
                </a:solidFill>
                <a:latin typeface="Calibri" pitchFamily="34" charset="0"/>
                <a:ea typeface="Calibri" pitchFamily="34" charset="-122"/>
                <a:cs typeface="Calibri" pitchFamily="34" charset="-120"/>
              </a:rPr>
              <a:t>NMSA 1978, § 45-5-303 (D) (2019) and 303.1 (2021)</a:t>
            </a:r>
            <a:endParaRPr lang="en-US" sz="1100" dirty="0"/>
          </a:p>
          <a:p>
            <a:pPr marL="0" indent="0">
              <a:buNone/>
            </a:pPr>
            <a:r>
              <a:rPr lang="en-US" sz="1100" dirty="0">
                <a:solidFill>
                  <a:srgbClr val="8C6324"/>
                </a:solidFill>
                <a:latin typeface="Calibri" pitchFamily="34" charset="0"/>
                <a:ea typeface="Calibri" pitchFamily="34" charset="-122"/>
                <a:cs typeface="Calibri" pitchFamily="34" charset="-120"/>
              </a:rPr>
              <a:t>NMSA 1978, § 43-1-15 (2009)</a:t>
            </a:r>
            <a:endParaRPr lang="en-US" sz="1100" dirty="0"/>
          </a:p>
        </p:txBody>
      </p:sp>
      <p:sp>
        <p:nvSpPr>
          <p:cNvPr id="29" name="Text 24"/>
          <p:cNvSpPr/>
          <p:nvPr/>
        </p:nvSpPr>
        <p:spPr>
          <a:xfrm>
            <a:off x="8412480" y="4983480"/>
            <a:ext cx="3154680" cy="1051560"/>
          </a:xfrm>
          <a:prstGeom prst="rect">
            <a:avLst/>
          </a:prstGeom>
          <a:noFill/>
          <a:ln/>
        </p:spPr>
        <p:txBody>
          <a:bodyPr wrap="square" lIns="0" tIns="0" rIns="0" bIns="0" rtlCol="0" anchor="ctr"/>
          <a:lstStyle/>
          <a:p>
            <a:pPr marL="0" indent="0">
              <a:buNone/>
            </a:pPr>
            <a:r>
              <a:rPr lang="en-US" sz="1200" dirty="0">
                <a:solidFill>
                  <a:srgbClr val="4A4A5C"/>
                </a:solidFill>
                <a:latin typeface="Calibri" pitchFamily="34" charset="0"/>
                <a:ea typeface="Calibri" pitchFamily="34" charset="-122"/>
                <a:cs typeface="Calibri" pitchFamily="34" charset="-120"/>
              </a:rPr>
              <a:t>Adult guardianship/conservatorship under the Probate Code, plus mental-health treatment guardianships. GAL works alongside a court visitor and a qualified health care professional.</a:t>
            </a:r>
            <a:endParaRPr lang="en-US" sz="1200" dirty="0"/>
          </a:p>
        </p:txBody>
      </p:sp>
      <p:sp>
        <p:nvSpPr>
          <p:cNvPr id="31" name="Shape 25"/>
          <p:cNvSpPr/>
          <p:nvPr/>
        </p:nvSpPr>
        <p:spPr>
          <a:xfrm>
            <a:off x="0" y="6537960"/>
            <a:ext cx="12191695" cy="320040"/>
          </a:xfrm>
          <a:prstGeom prst="rect">
            <a:avLst/>
          </a:prstGeom>
          <a:solidFill>
            <a:srgbClr val="1E2761"/>
          </a:solidFill>
          <a:ln w="12700">
            <a:solidFill>
              <a:srgbClr val="1E2761"/>
            </a:solidFill>
            <a:prstDash val="solid"/>
          </a:ln>
        </p:spPr>
        <p:txBody>
          <a:bodyPr/>
          <a:lstStyle/>
          <a:p>
            <a:endParaRPr lang="en-US"/>
          </a:p>
        </p:txBody>
      </p:sp>
      <p:sp>
        <p:nvSpPr>
          <p:cNvPr id="32" name="Text 26"/>
          <p:cNvSpPr/>
          <p:nvPr/>
        </p:nvSpPr>
        <p:spPr>
          <a:xfrm>
            <a:off x="457200" y="6565392"/>
            <a:ext cx="7315200" cy="274320"/>
          </a:xfrm>
          <a:prstGeom prst="rect">
            <a:avLst/>
          </a:prstGeom>
          <a:noFill/>
          <a:ln/>
        </p:spPr>
        <p:txBody>
          <a:bodyPr wrap="square" lIns="0" tIns="0" rIns="0" bIns="0" rtlCol="0" anchor="ctr"/>
          <a:lstStyle/>
          <a:p>
            <a:pPr marL="0" indent="0" algn="l">
              <a:buNone/>
            </a:pPr>
            <a:r>
              <a:rPr lang="en-US" sz="1000" dirty="0">
                <a:solidFill>
                  <a:srgbClr val="CADCFC"/>
                </a:solidFill>
                <a:latin typeface="Calibri" pitchFamily="34" charset="0"/>
                <a:ea typeface="Calibri" pitchFamily="34" charset="-122"/>
                <a:cs typeface="Calibri" pitchFamily="34" charset="-120"/>
              </a:rPr>
              <a:t>Guardians ad Litem in New Mexico  |  McBryde Law</a:t>
            </a:r>
            <a:endParaRPr lang="en-US" sz="1000" dirty="0"/>
          </a:p>
        </p:txBody>
      </p:sp>
      <p:sp>
        <p:nvSpPr>
          <p:cNvPr id="33" name="Text 27"/>
          <p:cNvSpPr/>
          <p:nvPr/>
        </p:nvSpPr>
        <p:spPr>
          <a:xfrm>
            <a:off x="10820095" y="6565392"/>
            <a:ext cx="914400" cy="274320"/>
          </a:xfrm>
          <a:prstGeom prst="rect">
            <a:avLst/>
          </a:prstGeom>
          <a:noFill/>
          <a:ln/>
        </p:spPr>
        <p:txBody>
          <a:bodyPr wrap="square" lIns="0" tIns="0" rIns="0" bIns="0" rtlCol="0" anchor="ctr"/>
          <a:lstStyle/>
          <a:p>
            <a:pPr marL="0" indent="0" algn="r">
              <a:buNone/>
            </a:pPr>
            <a:endParaRPr lang="en-US" sz="10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2191695" cy="164592"/>
          </a:xfrm>
          <a:prstGeom prst="rect">
            <a:avLst/>
          </a:prstGeom>
          <a:solidFill>
            <a:srgbClr val="B8853B"/>
          </a:solidFill>
          <a:ln w="12700">
            <a:solidFill>
              <a:srgbClr val="B8853B"/>
            </a:solidFill>
            <a:prstDash val="solid"/>
          </a:ln>
        </p:spPr>
        <p:txBody>
          <a:bodyPr/>
          <a:lstStyle/>
          <a:p>
            <a:endParaRPr lang="en-US"/>
          </a:p>
        </p:txBody>
      </p:sp>
      <p:sp>
        <p:nvSpPr>
          <p:cNvPr id="3" name="Text 1"/>
          <p:cNvSpPr/>
          <p:nvPr/>
        </p:nvSpPr>
        <p:spPr>
          <a:xfrm>
            <a:off x="548640" y="320040"/>
            <a:ext cx="10972800" cy="320040"/>
          </a:xfrm>
          <a:prstGeom prst="rect">
            <a:avLst/>
          </a:prstGeom>
          <a:noFill/>
          <a:ln/>
        </p:spPr>
        <p:txBody>
          <a:bodyPr wrap="square" lIns="0" tIns="0" rIns="0" bIns="0" rtlCol="0" anchor="ctr"/>
          <a:lstStyle/>
          <a:p>
            <a:pPr marL="0" indent="0">
              <a:buNone/>
            </a:pPr>
            <a:r>
              <a:rPr lang="en-US" sz="1200" b="1" kern="0" spc="600" dirty="0">
                <a:solidFill>
                  <a:srgbClr val="B8853B"/>
                </a:solidFill>
                <a:latin typeface="Calibri" pitchFamily="34" charset="0"/>
                <a:ea typeface="Calibri" pitchFamily="34" charset="-122"/>
                <a:cs typeface="Calibri" pitchFamily="34" charset="-120"/>
              </a:rPr>
              <a:t>PART III  ·  COMPETENCY</a:t>
            </a:r>
            <a:endParaRPr lang="en-US" sz="1200" dirty="0"/>
          </a:p>
        </p:txBody>
      </p:sp>
      <p:sp>
        <p:nvSpPr>
          <p:cNvPr id="4" name="Text 2"/>
          <p:cNvSpPr/>
          <p:nvPr/>
        </p:nvSpPr>
        <p:spPr>
          <a:xfrm>
            <a:off x="548640" y="640080"/>
            <a:ext cx="10972800" cy="914400"/>
          </a:xfrm>
          <a:prstGeom prst="rect">
            <a:avLst/>
          </a:prstGeom>
          <a:noFill/>
          <a:ln/>
        </p:spPr>
        <p:txBody>
          <a:bodyPr wrap="square" lIns="0" tIns="0" rIns="0" bIns="0" rtlCol="0" anchor="ctr"/>
          <a:lstStyle/>
          <a:p>
            <a:pPr marL="0" indent="0">
              <a:buNone/>
            </a:pPr>
            <a:r>
              <a:rPr lang="en-US" sz="3000" b="1" dirty="0">
                <a:solidFill>
                  <a:srgbClr val="1E2761"/>
                </a:solidFill>
                <a:latin typeface="Georgia" pitchFamily="34" charset="0"/>
                <a:ea typeface="Georgia" pitchFamily="34" charset="-122"/>
                <a:cs typeface="Georgia" pitchFamily="34" charset="-120"/>
              </a:rPr>
              <a:t>GAL duties under NMSA 45-5-303.1.</a:t>
            </a:r>
            <a:endParaRPr lang="en-US" sz="3000" dirty="0"/>
          </a:p>
        </p:txBody>
      </p:sp>
      <p:sp>
        <p:nvSpPr>
          <p:cNvPr id="5" name="Shape 3"/>
          <p:cNvSpPr/>
          <p:nvPr/>
        </p:nvSpPr>
        <p:spPr>
          <a:xfrm>
            <a:off x="548640" y="1828800"/>
            <a:ext cx="11109960" cy="521208"/>
          </a:xfrm>
          <a:prstGeom prst="rect">
            <a:avLst/>
          </a:prstGeom>
          <a:solidFill>
            <a:srgbClr val="FFFFFF"/>
          </a:solidFill>
          <a:ln w="6350">
            <a:solidFill>
              <a:srgbClr val="D9D9E5"/>
            </a:solidFill>
            <a:prstDash val="solid"/>
          </a:ln>
        </p:spPr>
        <p:txBody>
          <a:bodyPr/>
          <a:lstStyle/>
          <a:p>
            <a:endParaRPr lang="en-US"/>
          </a:p>
        </p:txBody>
      </p:sp>
      <p:sp>
        <p:nvSpPr>
          <p:cNvPr id="6" name="Shape 4"/>
          <p:cNvSpPr/>
          <p:nvPr/>
        </p:nvSpPr>
        <p:spPr>
          <a:xfrm>
            <a:off x="777240" y="1892808"/>
            <a:ext cx="384048" cy="384048"/>
          </a:xfrm>
          <a:prstGeom prst="ellipse">
            <a:avLst/>
          </a:prstGeom>
          <a:solidFill>
            <a:srgbClr val="1E2761"/>
          </a:solidFill>
          <a:ln w="12700">
            <a:solidFill>
              <a:srgbClr val="1E2761"/>
            </a:solidFill>
            <a:prstDash val="solid"/>
          </a:ln>
        </p:spPr>
        <p:txBody>
          <a:bodyPr/>
          <a:lstStyle/>
          <a:p>
            <a:endParaRPr lang="en-US"/>
          </a:p>
        </p:txBody>
      </p:sp>
      <p:sp>
        <p:nvSpPr>
          <p:cNvPr id="7" name="Text 5"/>
          <p:cNvSpPr/>
          <p:nvPr/>
        </p:nvSpPr>
        <p:spPr>
          <a:xfrm>
            <a:off x="777240" y="1892808"/>
            <a:ext cx="384048" cy="384048"/>
          </a:xfrm>
          <a:prstGeom prst="rect">
            <a:avLst/>
          </a:prstGeom>
          <a:noFill/>
          <a:ln/>
        </p:spPr>
        <p:txBody>
          <a:bodyPr wrap="square" lIns="0" tIns="0" rIns="0" bIns="0" rtlCol="0" anchor="ctr"/>
          <a:lstStyle/>
          <a:p>
            <a:pPr marL="0" indent="0" algn="ctr">
              <a:buNone/>
            </a:pPr>
            <a:r>
              <a:rPr lang="en-US" sz="1400" b="1" dirty="0">
                <a:solidFill>
                  <a:srgbClr val="FFFFFF"/>
                </a:solidFill>
                <a:latin typeface="Georgia" pitchFamily="34" charset="0"/>
                <a:ea typeface="Georgia" pitchFamily="34" charset="-122"/>
                <a:cs typeface="Georgia" pitchFamily="34" charset="-120"/>
              </a:rPr>
              <a:t>1</a:t>
            </a:r>
            <a:endParaRPr lang="en-US" sz="1400" dirty="0"/>
          </a:p>
        </p:txBody>
      </p:sp>
      <p:sp>
        <p:nvSpPr>
          <p:cNvPr id="8" name="Text 6"/>
          <p:cNvSpPr/>
          <p:nvPr/>
        </p:nvSpPr>
        <p:spPr>
          <a:xfrm>
            <a:off x="1325880" y="1847088"/>
            <a:ext cx="10149840" cy="484632"/>
          </a:xfrm>
          <a:prstGeom prst="rect">
            <a:avLst/>
          </a:prstGeom>
          <a:noFill/>
          <a:ln/>
        </p:spPr>
        <p:txBody>
          <a:bodyPr wrap="square" lIns="0" tIns="0" rIns="0" bIns="0" rtlCol="0" anchor="ctr"/>
          <a:lstStyle/>
          <a:p>
            <a:pPr marL="0" indent="0">
              <a:buNone/>
            </a:pPr>
            <a:r>
              <a:rPr lang="en-US" sz="1300" dirty="0">
                <a:solidFill>
                  <a:srgbClr val="1A1A2E"/>
                </a:solidFill>
                <a:latin typeface="Calibri" pitchFamily="34" charset="0"/>
                <a:ea typeface="Calibri" pitchFamily="34" charset="-122"/>
                <a:cs typeface="Calibri" pitchFamily="34" charset="-120"/>
              </a:rPr>
              <a:t>Interview the alleged incapacitated person before the hearing and present their declared position to the court.</a:t>
            </a:r>
            <a:endParaRPr lang="en-US" sz="1300" dirty="0"/>
          </a:p>
        </p:txBody>
      </p:sp>
      <p:sp>
        <p:nvSpPr>
          <p:cNvPr id="9" name="Shape 7"/>
          <p:cNvSpPr/>
          <p:nvPr/>
        </p:nvSpPr>
        <p:spPr>
          <a:xfrm>
            <a:off x="548640" y="2423160"/>
            <a:ext cx="11109960" cy="521208"/>
          </a:xfrm>
          <a:prstGeom prst="rect">
            <a:avLst/>
          </a:prstGeom>
          <a:solidFill>
            <a:srgbClr val="F6F2EA"/>
          </a:solidFill>
          <a:ln w="6350">
            <a:solidFill>
              <a:srgbClr val="D9D9E5"/>
            </a:solidFill>
            <a:prstDash val="solid"/>
          </a:ln>
        </p:spPr>
        <p:txBody>
          <a:bodyPr/>
          <a:lstStyle/>
          <a:p>
            <a:endParaRPr lang="en-US"/>
          </a:p>
        </p:txBody>
      </p:sp>
      <p:sp>
        <p:nvSpPr>
          <p:cNvPr id="10" name="Shape 8"/>
          <p:cNvSpPr/>
          <p:nvPr/>
        </p:nvSpPr>
        <p:spPr>
          <a:xfrm>
            <a:off x="777240" y="2487168"/>
            <a:ext cx="384048" cy="384048"/>
          </a:xfrm>
          <a:prstGeom prst="ellipse">
            <a:avLst/>
          </a:prstGeom>
          <a:solidFill>
            <a:srgbClr val="1E2761"/>
          </a:solidFill>
          <a:ln w="12700">
            <a:solidFill>
              <a:srgbClr val="1E2761"/>
            </a:solidFill>
            <a:prstDash val="solid"/>
          </a:ln>
        </p:spPr>
        <p:txBody>
          <a:bodyPr/>
          <a:lstStyle/>
          <a:p>
            <a:endParaRPr lang="en-US"/>
          </a:p>
        </p:txBody>
      </p:sp>
      <p:sp>
        <p:nvSpPr>
          <p:cNvPr id="11" name="Text 9"/>
          <p:cNvSpPr/>
          <p:nvPr/>
        </p:nvSpPr>
        <p:spPr>
          <a:xfrm>
            <a:off x="777240" y="2487168"/>
            <a:ext cx="384048" cy="384048"/>
          </a:xfrm>
          <a:prstGeom prst="rect">
            <a:avLst/>
          </a:prstGeom>
          <a:noFill/>
          <a:ln/>
        </p:spPr>
        <p:txBody>
          <a:bodyPr wrap="square" lIns="0" tIns="0" rIns="0" bIns="0" rtlCol="0" anchor="ctr"/>
          <a:lstStyle/>
          <a:p>
            <a:pPr marL="0" indent="0" algn="ctr">
              <a:buNone/>
            </a:pPr>
            <a:r>
              <a:rPr lang="en-US" sz="1400" b="1" dirty="0">
                <a:solidFill>
                  <a:srgbClr val="FFFFFF"/>
                </a:solidFill>
                <a:latin typeface="Georgia" pitchFamily="34" charset="0"/>
                <a:ea typeface="Georgia" pitchFamily="34" charset="-122"/>
                <a:cs typeface="Georgia" pitchFamily="34" charset="-120"/>
              </a:rPr>
              <a:t>2</a:t>
            </a:r>
            <a:endParaRPr lang="en-US" sz="1400" dirty="0"/>
          </a:p>
        </p:txBody>
      </p:sp>
      <p:sp>
        <p:nvSpPr>
          <p:cNvPr id="12" name="Text 10"/>
          <p:cNvSpPr/>
          <p:nvPr/>
        </p:nvSpPr>
        <p:spPr>
          <a:xfrm>
            <a:off x="1325880" y="2441448"/>
            <a:ext cx="10149840" cy="484632"/>
          </a:xfrm>
          <a:prstGeom prst="rect">
            <a:avLst/>
          </a:prstGeom>
          <a:noFill/>
          <a:ln/>
        </p:spPr>
        <p:txBody>
          <a:bodyPr wrap="square" lIns="0" tIns="0" rIns="0" bIns="0" rtlCol="0" anchor="ctr"/>
          <a:lstStyle/>
          <a:p>
            <a:pPr marL="0" indent="0">
              <a:buNone/>
            </a:pPr>
            <a:r>
              <a:rPr lang="en-US" sz="1300" dirty="0">
                <a:solidFill>
                  <a:srgbClr val="1A1A2E"/>
                </a:solidFill>
                <a:latin typeface="Calibri" pitchFamily="34" charset="0"/>
                <a:ea typeface="Calibri" pitchFamily="34" charset="-122"/>
                <a:cs typeface="Calibri" pitchFamily="34" charset="-120"/>
              </a:rPr>
              <a:t>Identify and present all available less restrictive alternatives to guardianship.</a:t>
            </a:r>
            <a:endParaRPr lang="en-US" sz="1300" dirty="0"/>
          </a:p>
        </p:txBody>
      </p:sp>
      <p:sp>
        <p:nvSpPr>
          <p:cNvPr id="13" name="Shape 11"/>
          <p:cNvSpPr/>
          <p:nvPr/>
        </p:nvSpPr>
        <p:spPr>
          <a:xfrm>
            <a:off x="548640" y="3017520"/>
            <a:ext cx="11109960" cy="521208"/>
          </a:xfrm>
          <a:prstGeom prst="rect">
            <a:avLst/>
          </a:prstGeom>
          <a:solidFill>
            <a:srgbClr val="FFFFFF"/>
          </a:solidFill>
          <a:ln w="6350">
            <a:solidFill>
              <a:srgbClr val="D9D9E5"/>
            </a:solidFill>
            <a:prstDash val="solid"/>
          </a:ln>
        </p:spPr>
        <p:txBody>
          <a:bodyPr/>
          <a:lstStyle/>
          <a:p>
            <a:endParaRPr lang="en-US"/>
          </a:p>
        </p:txBody>
      </p:sp>
      <p:sp>
        <p:nvSpPr>
          <p:cNvPr id="14" name="Shape 12"/>
          <p:cNvSpPr/>
          <p:nvPr/>
        </p:nvSpPr>
        <p:spPr>
          <a:xfrm>
            <a:off x="777240" y="3081528"/>
            <a:ext cx="384048" cy="384048"/>
          </a:xfrm>
          <a:prstGeom prst="ellipse">
            <a:avLst/>
          </a:prstGeom>
          <a:solidFill>
            <a:srgbClr val="1E2761"/>
          </a:solidFill>
          <a:ln w="12700">
            <a:solidFill>
              <a:srgbClr val="1E2761"/>
            </a:solidFill>
            <a:prstDash val="solid"/>
          </a:ln>
        </p:spPr>
        <p:txBody>
          <a:bodyPr/>
          <a:lstStyle/>
          <a:p>
            <a:endParaRPr lang="en-US"/>
          </a:p>
        </p:txBody>
      </p:sp>
      <p:sp>
        <p:nvSpPr>
          <p:cNvPr id="15" name="Text 13"/>
          <p:cNvSpPr/>
          <p:nvPr/>
        </p:nvSpPr>
        <p:spPr>
          <a:xfrm>
            <a:off x="777240" y="3081528"/>
            <a:ext cx="384048" cy="384048"/>
          </a:xfrm>
          <a:prstGeom prst="rect">
            <a:avLst/>
          </a:prstGeom>
          <a:noFill/>
          <a:ln/>
        </p:spPr>
        <p:txBody>
          <a:bodyPr wrap="square" lIns="0" tIns="0" rIns="0" bIns="0" rtlCol="0" anchor="ctr"/>
          <a:lstStyle/>
          <a:p>
            <a:pPr marL="0" indent="0" algn="ctr">
              <a:buNone/>
            </a:pPr>
            <a:r>
              <a:rPr lang="en-US" sz="1400" b="1" dirty="0">
                <a:solidFill>
                  <a:srgbClr val="FFFFFF"/>
                </a:solidFill>
                <a:latin typeface="Georgia" pitchFamily="34" charset="0"/>
                <a:ea typeface="Georgia" pitchFamily="34" charset="-122"/>
                <a:cs typeface="Georgia" pitchFamily="34" charset="-120"/>
              </a:rPr>
              <a:t>3</a:t>
            </a:r>
            <a:endParaRPr lang="en-US" sz="1400" dirty="0"/>
          </a:p>
        </p:txBody>
      </p:sp>
      <p:sp>
        <p:nvSpPr>
          <p:cNvPr id="16" name="Text 14"/>
          <p:cNvSpPr/>
          <p:nvPr/>
        </p:nvSpPr>
        <p:spPr>
          <a:xfrm>
            <a:off x="1325880" y="3035808"/>
            <a:ext cx="10149840" cy="484632"/>
          </a:xfrm>
          <a:prstGeom prst="rect">
            <a:avLst/>
          </a:prstGeom>
          <a:noFill/>
          <a:ln/>
        </p:spPr>
        <p:txBody>
          <a:bodyPr wrap="square" lIns="0" tIns="0" rIns="0" bIns="0" rtlCol="0" anchor="ctr"/>
          <a:lstStyle/>
          <a:p>
            <a:pPr marL="0" indent="0">
              <a:buNone/>
            </a:pPr>
            <a:r>
              <a:rPr lang="en-US" sz="1300" dirty="0">
                <a:solidFill>
                  <a:srgbClr val="1A1A2E"/>
                </a:solidFill>
                <a:latin typeface="Calibri" pitchFamily="34" charset="0"/>
                <a:ea typeface="Calibri" pitchFamily="34" charset="-122"/>
                <a:cs typeface="Calibri" pitchFamily="34" charset="-120"/>
              </a:rPr>
              <a:t>Interview the qualified health care professional, the visitor, and the proposed guardian.</a:t>
            </a:r>
            <a:endParaRPr lang="en-US" sz="1300" dirty="0"/>
          </a:p>
        </p:txBody>
      </p:sp>
      <p:sp>
        <p:nvSpPr>
          <p:cNvPr id="17" name="Shape 15"/>
          <p:cNvSpPr/>
          <p:nvPr/>
        </p:nvSpPr>
        <p:spPr>
          <a:xfrm>
            <a:off x="548640" y="3611880"/>
            <a:ext cx="11109960" cy="521208"/>
          </a:xfrm>
          <a:prstGeom prst="rect">
            <a:avLst/>
          </a:prstGeom>
          <a:solidFill>
            <a:srgbClr val="F6F2EA"/>
          </a:solidFill>
          <a:ln w="6350">
            <a:solidFill>
              <a:srgbClr val="D9D9E5"/>
            </a:solidFill>
            <a:prstDash val="solid"/>
          </a:ln>
        </p:spPr>
        <p:txBody>
          <a:bodyPr/>
          <a:lstStyle/>
          <a:p>
            <a:endParaRPr lang="en-US"/>
          </a:p>
        </p:txBody>
      </p:sp>
      <p:sp>
        <p:nvSpPr>
          <p:cNvPr id="18" name="Shape 16"/>
          <p:cNvSpPr/>
          <p:nvPr/>
        </p:nvSpPr>
        <p:spPr>
          <a:xfrm>
            <a:off x="777240" y="3675888"/>
            <a:ext cx="384048" cy="384048"/>
          </a:xfrm>
          <a:prstGeom prst="ellipse">
            <a:avLst/>
          </a:prstGeom>
          <a:solidFill>
            <a:srgbClr val="1E2761"/>
          </a:solidFill>
          <a:ln w="12700">
            <a:solidFill>
              <a:srgbClr val="1E2761"/>
            </a:solidFill>
            <a:prstDash val="solid"/>
          </a:ln>
        </p:spPr>
        <p:txBody>
          <a:bodyPr/>
          <a:lstStyle/>
          <a:p>
            <a:endParaRPr lang="en-US"/>
          </a:p>
        </p:txBody>
      </p:sp>
      <p:sp>
        <p:nvSpPr>
          <p:cNvPr id="19" name="Text 17"/>
          <p:cNvSpPr/>
          <p:nvPr/>
        </p:nvSpPr>
        <p:spPr>
          <a:xfrm>
            <a:off x="777240" y="3675888"/>
            <a:ext cx="384048" cy="384048"/>
          </a:xfrm>
          <a:prstGeom prst="rect">
            <a:avLst/>
          </a:prstGeom>
          <a:noFill/>
          <a:ln/>
        </p:spPr>
        <p:txBody>
          <a:bodyPr wrap="square" lIns="0" tIns="0" rIns="0" bIns="0" rtlCol="0" anchor="ctr"/>
          <a:lstStyle/>
          <a:p>
            <a:pPr marL="0" indent="0" algn="ctr">
              <a:buNone/>
            </a:pPr>
            <a:r>
              <a:rPr lang="en-US" sz="1400" b="1" dirty="0">
                <a:solidFill>
                  <a:srgbClr val="FFFFFF"/>
                </a:solidFill>
                <a:latin typeface="Georgia" pitchFamily="34" charset="0"/>
                <a:ea typeface="Georgia" pitchFamily="34" charset="-122"/>
                <a:cs typeface="Georgia" pitchFamily="34" charset="-120"/>
              </a:rPr>
              <a:t>4</a:t>
            </a:r>
            <a:endParaRPr lang="en-US" sz="1400" dirty="0"/>
          </a:p>
        </p:txBody>
      </p:sp>
      <p:sp>
        <p:nvSpPr>
          <p:cNvPr id="20" name="Text 18"/>
          <p:cNvSpPr/>
          <p:nvPr/>
        </p:nvSpPr>
        <p:spPr>
          <a:xfrm>
            <a:off x="1325880" y="3630168"/>
            <a:ext cx="10149840" cy="484632"/>
          </a:xfrm>
          <a:prstGeom prst="rect">
            <a:avLst/>
          </a:prstGeom>
          <a:noFill/>
          <a:ln/>
        </p:spPr>
        <p:txBody>
          <a:bodyPr wrap="square" lIns="0" tIns="0" rIns="0" bIns="0" rtlCol="0" anchor="ctr"/>
          <a:lstStyle/>
          <a:p>
            <a:pPr marL="0" indent="0">
              <a:buNone/>
            </a:pPr>
            <a:r>
              <a:rPr lang="en-US" sz="1300" dirty="0">
                <a:solidFill>
                  <a:srgbClr val="1A1A2E"/>
                </a:solidFill>
                <a:latin typeface="Calibri" pitchFamily="34" charset="0"/>
                <a:ea typeface="Calibri" pitchFamily="34" charset="-122"/>
                <a:cs typeface="Calibri" pitchFamily="34" charset="-120"/>
              </a:rPr>
              <a:t>Review the medical report from the QHCP and the visitor's report.</a:t>
            </a:r>
            <a:endParaRPr lang="en-US" sz="1300" dirty="0"/>
          </a:p>
        </p:txBody>
      </p:sp>
      <p:sp>
        <p:nvSpPr>
          <p:cNvPr id="21" name="Shape 19"/>
          <p:cNvSpPr/>
          <p:nvPr/>
        </p:nvSpPr>
        <p:spPr>
          <a:xfrm>
            <a:off x="548640" y="4206240"/>
            <a:ext cx="11109960" cy="521208"/>
          </a:xfrm>
          <a:prstGeom prst="rect">
            <a:avLst/>
          </a:prstGeom>
          <a:solidFill>
            <a:srgbClr val="FFFFFF"/>
          </a:solidFill>
          <a:ln w="6350">
            <a:solidFill>
              <a:srgbClr val="D9D9E5"/>
            </a:solidFill>
            <a:prstDash val="solid"/>
          </a:ln>
        </p:spPr>
        <p:txBody>
          <a:bodyPr/>
          <a:lstStyle/>
          <a:p>
            <a:endParaRPr lang="en-US"/>
          </a:p>
        </p:txBody>
      </p:sp>
      <p:sp>
        <p:nvSpPr>
          <p:cNvPr id="22" name="Shape 20"/>
          <p:cNvSpPr/>
          <p:nvPr/>
        </p:nvSpPr>
        <p:spPr>
          <a:xfrm>
            <a:off x="777240" y="4270248"/>
            <a:ext cx="384048" cy="384048"/>
          </a:xfrm>
          <a:prstGeom prst="ellipse">
            <a:avLst/>
          </a:prstGeom>
          <a:solidFill>
            <a:srgbClr val="1E2761"/>
          </a:solidFill>
          <a:ln w="12700">
            <a:solidFill>
              <a:srgbClr val="1E2761"/>
            </a:solidFill>
            <a:prstDash val="solid"/>
          </a:ln>
        </p:spPr>
        <p:txBody>
          <a:bodyPr/>
          <a:lstStyle/>
          <a:p>
            <a:endParaRPr lang="en-US"/>
          </a:p>
        </p:txBody>
      </p:sp>
      <p:sp>
        <p:nvSpPr>
          <p:cNvPr id="23" name="Text 21"/>
          <p:cNvSpPr/>
          <p:nvPr/>
        </p:nvSpPr>
        <p:spPr>
          <a:xfrm>
            <a:off x="777240" y="4270248"/>
            <a:ext cx="384048" cy="384048"/>
          </a:xfrm>
          <a:prstGeom prst="rect">
            <a:avLst/>
          </a:prstGeom>
          <a:noFill/>
          <a:ln/>
        </p:spPr>
        <p:txBody>
          <a:bodyPr wrap="square" lIns="0" tIns="0" rIns="0" bIns="0" rtlCol="0" anchor="ctr"/>
          <a:lstStyle/>
          <a:p>
            <a:pPr marL="0" indent="0" algn="ctr">
              <a:buNone/>
            </a:pPr>
            <a:r>
              <a:rPr lang="en-US" sz="1400" b="1" dirty="0">
                <a:solidFill>
                  <a:srgbClr val="FFFFFF"/>
                </a:solidFill>
                <a:latin typeface="Georgia" pitchFamily="34" charset="0"/>
                <a:ea typeface="Georgia" pitchFamily="34" charset="-122"/>
                <a:cs typeface="Georgia" pitchFamily="34" charset="-120"/>
              </a:rPr>
              <a:t>5</a:t>
            </a:r>
            <a:endParaRPr lang="en-US" sz="1400" dirty="0"/>
          </a:p>
        </p:txBody>
      </p:sp>
      <p:sp>
        <p:nvSpPr>
          <p:cNvPr id="24" name="Text 22"/>
          <p:cNvSpPr/>
          <p:nvPr/>
        </p:nvSpPr>
        <p:spPr>
          <a:xfrm>
            <a:off x="1325880" y="4224528"/>
            <a:ext cx="10149840" cy="484632"/>
          </a:xfrm>
          <a:prstGeom prst="rect">
            <a:avLst/>
          </a:prstGeom>
          <a:noFill/>
          <a:ln/>
        </p:spPr>
        <p:txBody>
          <a:bodyPr wrap="square" lIns="0" tIns="0" rIns="0" bIns="0" rtlCol="0" anchor="ctr"/>
          <a:lstStyle/>
          <a:p>
            <a:pPr marL="0" indent="0">
              <a:buNone/>
            </a:pPr>
            <a:r>
              <a:rPr lang="en-US" sz="1300" dirty="0">
                <a:solidFill>
                  <a:srgbClr val="1A1A2E"/>
                </a:solidFill>
                <a:latin typeface="Calibri" pitchFamily="34" charset="0"/>
                <a:ea typeface="Calibri" pitchFamily="34" charset="-122"/>
                <a:cs typeface="Calibri" pitchFamily="34" charset="-120"/>
              </a:rPr>
              <a:t>Obtain independent medical or psychological assessments, if necessary.</a:t>
            </a:r>
            <a:endParaRPr lang="en-US" sz="1300" dirty="0"/>
          </a:p>
        </p:txBody>
      </p:sp>
      <p:sp>
        <p:nvSpPr>
          <p:cNvPr id="25" name="Shape 23"/>
          <p:cNvSpPr/>
          <p:nvPr/>
        </p:nvSpPr>
        <p:spPr>
          <a:xfrm>
            <a:off x="548640" y="4800600"/>
            <a:ext cx="11109960" cy="521208"/>
          </a:xfrm>
          <a:prstGeom prst="rect">
            <a:avLst/>
          </a:prstGeom>
          <a:solidFill>
            <a:srgbClr val="F6F2EA"/>
          </a:solidFill>
          <a:ln w="6350">
            <a:solidFill>
              <a:srgbClr val="D9D9E5"/>
            </a:solidFill>
            <a:prstDash val="solid"/>
          </a:ln>
        </p:spPr>
        <p:txBody>
          <a:bodyPr/>
          <a:lstStyle/>
          <a:p>
            <a:endParaRPr lang="en-US"/>
          </a:p>
        </p:txBody>
      </p:sp>
      <p:sp>
        <p:nvSpPr>
          <p:cNvPr id="26" name="Shape 24"/>
          <p:cNvSpPr/>
          <p:nvPr/>
        </p:nvSpPr>
        <p:spPr>
          <a:xfrm>
            <a:off x="777240" y="4864608"/>
            <a:ext cx="384048" cy="384048"/>
          </a:xfrm>
          <a:prstGeom prst="ellipse">
            <a:avLst/>
          </a:prstGeom>
          <a:solidFill>
            <a:srgbClr val="1E2761"/>
          </a:solidFill>
          <a:ln w="12700">
            <a:solidFill>
              <a:srgbClr val="1E2761"/>
            </a:solidFill>
            <a:prstDash val="solid"/>
          </a:ln>
        </p:spPr>
        <p:txBody>
          <a:bodyPr/>
          <a:lstStyle/>
          <a:p>
            <a:endParaRPr lang="en-US"/>
          </a:p>
        </p:txBody>
      </p:sp>
      <p:sp>
        <p:nvSpPr>
          <p:cNvPr id="27" name="Text 25"/>
          <p:cNvSpPr/>
          <p:nvPr/>
        </p:nvSpPr>
        <p:spPr>
          <a:xfrm>
            <a:off x="777240" y="4864608"/>
            <a:ext cx="384048" cy="384048"/>
          </a:xfrm>
          <a:prstGeom prst="rect">
            <a:avLst/>
          </a:prstGeom>
          <a:noFill/>
          <a:ln/>
        </p:spPr>
        <p:txBody>
          <a:bodyPr wrap="square" lIns="0" tIns="0" rIns="0" bIns="0" rtlCol="0" anchor="ctr"/>
          <a:lstStyle/>
          <a:p>
            <a:pPr marL="0" indent="0" algn="ctr">
              <a:buNone/>
            </a:pPr>
            <a:r>
              <a:rPr lang="en-US" sz="1400" b="1" dirty="0">
                <a:solidFill>
                  <a:srgbClr val="FFFFFF"/>
                </a:solidFill>
                <a:latin typeface="Georgia" pitchFamily="34" charset="0"/>
                <a:ea typeface="Georgia" pitchFamily="34" charset="-122"/>
                <a:cs typeface="Georgia" pitchFamily="34" charset="-120"/>
              </a:rPr>
              <a:t>6</a:t>
            </a:r>
            <a:endParaRPr lang="en-US" sz="1400" dirty="0"/>
          </a:p>
        </p:txBody>
      </p:sp>
      <p:sp>
        <p:nvSpPr>
          <p:cNvPr id="28" name="Text 26"/>
          <p:cNvSpPr/>
          <p:nvPr/>
        </p:nvSpPr>
        <p:spPr>
          <a:xfrm>
            <a:off x="1325880" y="4818888"/>
            <a:ext cx="10149840" cy="484632"/>
          </a:xfrm>
          <a:prstGeom prst="rect">
            <a:avLst/>
          </a:prstGeom>
          <a:noFill/>
          <a:ln/>
        </p:spPr>
        <p:txBody>
          <a:bodyPr wrap="square" lIns="0" tIns="0" rIns="0" bIns="0" rtlCol="0" anchor="ctr"/>
          <a:lstStyle/>
          <a:p>
            <a:pPr marL="0" indent="0">
              <a:buNone/>
            </a:pPr>
            <a:r>
              <a:rPr lang="en-US" sz="1300" dirty="0">
                <a:solidFill>
                  <a:srgbClr val="1A1A2E"/>
                </a:solidFill>
                <a:latin typeface="Calibri" pitchFamily="34" charset="0"/>
                <a:ea typeface="Calibri" pitchFamily="34" charset="-122"/>
                <a:cs typeface="Calibri" pitchFamily="34" charset="-120"/>
              </a:rPr>
              <a:t>File a written report with the court before the hearing on the petition.</a:t>
            </a:r>
            <a:endParaRPr lang="en-US" sz="1300" dirty="0"/>
          </a:p>
        </p:txBody>
      </p:sp>
      <p:sp>
        <p:nvSpPr>
          <p:cNvPr id="29" name="Shape 27"/>
          <p:cNvSpPr/>
          <p:nvPr/>
        </p:nvSpPr>
        <p:spPr>
          <a:xfrm>
            <a:off x="548640" y="5532120"/>
            <a:ext cx="11109960" cy="502920"/>
          </a:xfrm>
          <a:prstGeom prst="rect">
            <a:avLst/>
          </a:prstGeom>
          <a:solidFill>
            <a:srgbClr val="B8853B"/>
          </a:solidFill>
          <a:ln w="12700">
            <a:solidFill>
              <a:srgbClr val="B8853B"/>
            </a:solidFill>
            <a:prstDash val="solid"/>
          </a:ln>
        </p:spPr>
        <p:txBody>
          <a:bodyPr/>
          <a:lstStyle/>
          <a:p>
            <a:endParaRPr lang="en-US"/>
          </a:p>
        </p:txBody>
      </p:sp>
      <p:sp>
        <p:nvSpPr>
          <p:cNvPr id="30" name="Text 28"/>
          <p:cNvSpPr/>
          <p:nvPr/>
        </p:nvSpPr>
        <p:spPr>
          <a:xfrm>
            <a:off x="777240" y="5532120"/>
            <a:ext cx="10698480" cy="502920"/>
          </a:xfrm>
          <a:prstGeom prst="rect">
            <a:avLst/>
          </a:prstGeom>
          <a:noFill/>
          <a:ln/>
        </p:spPr>
        <p:txBody>
          <a:bodyPr wrap="square" lIns="0" tIns="0" rIns="0" bIns="0" rtlCol="0" anchor="ctr"/>
          <a:lstStyle/>
          <a:p>
            <a:pPr marL="0" indent="0">
              <a:buNone/>
            </a:pPr>
            <a:r>
              <a:rPr lang="en-US" sz="1200" i="1" dirty="0">
                <a:solidFill>
                  <a:srgbClr val="FFFFFF"/>
                </a:solidFill>
                <a:latin typeface="Calibri" pitchFamily="34" charset="0"/>
                <a:ea typeface="Calibri" pitchFamily="34" charset="-122"/>
                <a:cs typeface="Calibri" pitchFamily="34" charset="-120"/>
              </a:rPr>
              <a:t>Key paralegal cue: less restrictive alternatives are statutory — calendar them on the issues list before the GAL drafts the report.</a:t>
            </a:r>
            <a:endParaRPr lang="en-US" sz="1200" dirty="0"/>
          </a:p>
        </p:txBody>
      </p:sp>
      <p:sp>
        <p:nvSpPr>
          <p:cNvPr id="32" name="Shape 29"/>
          <p:cNvSpPr/>
          <p:nvPr/>
        </p:nvSpPr>
        <p:spPr>
          <a:xfrm>
            <a:off x="0" y="6537960"/>
            <a:ext cx="12191695" cy="320040"/>
          </a:xfrm>
          <a:prstGeom prst="rect">
            <a:avLst/>
          </a:prstGeom>
          <a:solidFill>
            <a:srgbClr val="1E2761"/>
          </a:solidFill>
          <a:ln w="12700">
            <a:solidFill>
              <a:srgbClr val="1E2761"/>
            </a:solidFill>
            <a:prstDash val="solid"/>
          </a:ln>
        </p:spPr>
        <p:txBody>
          <a:bodyPr/>
          <a:lstStyle/>
          <a:p>
            <a:endParaRPr lang="en-US"/>
          </a:p>
        </p:txBody>
      </p:sp>
      <p:sp>
        <p:nvSpPr>
          <p:cNvPr id="33" name="Text 30"/>
          <p:cNvSpPr/>
          <p:nvPr/>
        </p:nvSpPr>
        <p:spPr>
          <a:xfrm>
            <a:off x="457200" y="6565392"/>
            <a:ext cx="7315200" cy="274320"/>
          </a:xfrm>
          <a:prstGeom prst="rect">
            <a:avLst/>
          </a:prstGeom>
          <a:noFill/>
          <a:ln/>
        </p:spPr>
        <p:txBody>
          <a:bodyPr wrap="square" lIns="0" tIns="0" rIns="0" bIns="0" rtlCol="0" anchor="ctr"/>
          <a:lstStyle/>
          <a:p>
            <a:pPr marL="0" indent="0" algn="l">
              <a:buNone/>
            </a:pPr>
            <a:r>
              <a:rPr lang="en-US" sz="1000" dirty="0">
                <a:solidFill>
                  <a:srgbClr val="CADCFC"/>
                </a:solidFill>
                <a:latin typeface="Calibri" pitchFamily="34" charset="0"/>
                <a:ea typeface="Calibri" pitchFamily="34" charset="-122"/>
                <a:cs typeface="Calibri" pitchFamily="34" charset="-120"/>
              </a:rPr>
              <a:t>Guardians ad Litem in New Mexico  |  McBryde Law</a:t>
            </a:r>
            <a:endParaRPr lang="en-US" sz="1000" dirty="0"/>
          </a:p>
        </p:txBody>
      </p:sp>
      <p:sp>
        <p:nvSpPr>
          <p:cNvPr id="34" name="Text 31"/>
          <p:cNvSpPr/>
          <p:nvPr/>
        </p:nvSpPr>
        <p:spPr>
          <a:xfrm>
            <a:off x="10820095" y="6565392"/>
            <a:ext cx="914400" cy="274320"/>
          </a:xfrm>
          <a:prstGeom prst="rect">
            <a:avLst/>
          </a:prstGeom>
          <a:noFill/>
          <a:ln/>
        </p:spPr>
        <p:txBody>
          <a:bodyPr wrap="square" lIns="0" tIns="0" rIns="0" bIns="0" rtlCol="0" anchor="ctr"/>
          <a:lstStyle/>
          <a:p>
            <a:pPr marL="0" indent="0" algn="r">
              <a:buNone/>
            </a:pPr>
            <a:endParaRPr lang="en-US" sz="10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2191695" cy="164592"/>
          </a:xfrm>
          <a:prstGeom prst="rect">
            <a:avLst/>
          </a:prstGeom>
          <a:solidFill>
            <a:srgbClr val="B8853B"/>
          </a:solidFill>
          <a:ln w="12700">
            <a:solidFill>
              <a:srgbClr val="B8853B"/>
            </a:solidFill>
            <a:prstDash val="solid"/>
          </a:ln>
        </p:spPr>
        <p:txBody>
          <a:bodyPr/>
          <a:lstStyle/>
          <a:p>
            <a:endParaRPr lang="en-US"/>
          </a:p>
        </p:txBody>
      </p:sp>
      <p:sp>
        <p:nvSpPr>
          <p:cNvPr id="3" name="Text 1"/>
          <p:cNvSpPr/>
          <p:nvPr/>
        </p:nvSpPr>
        <p:spPr>
          <a:xfrm>
            <a:off x="548640" y="320040"/>
            <a:ext cx="10972800" cy="320040"/>
          </a:xfrm>
          <a:prstGeom prst="rect">
            <a:avLst/>
          </a:prstGeom>
          <a:noFill/>
          <a:ln/>
        </p:spPr>
        <p:txBody>
          <a:bodyPr wrap="square" lIns="0" tIns="0" rIns="0" bIns="0" rtlCol="0" anchor="ctr"/>
          <a:lstStyle/>
          <a:p>
            <a:pPr marL="0" indent="0">
              <a:buNone/>
            </a:pPr>
            <a:r>
              <a:rPr lang="en-US" sz="1200" b="1" kern="0" spc="600" dirty="0">
                <a:solidFill>
                  <a:srgbClr val="B8853B"/>
                </a:solidFill>
                <a:latin typeface="Calibri" pitchFamily="34" charset="0"/>
                <a:ea typeface="Calibri" pitchFamily="34" charset="-122"/>
                <a:cs typeface="Calibri" pitchFamily="34" charset="-120"/>
              </a:rPr>
              <a:t>PART III  ·  COMPETENCY</a:t>
            </a:r>
            <a:endParaRPr lang="en-US" sz="1200" dirty="0"/>
          </a:p>
        </p:txBody>
      </p:sp>
      <p:sp>
        <p:nvSpPr>
          <p:cNvPr id="4" name="Text 2"/>
          <p:cNvSpPr/>
          <p:nvPr/>
        </p:nvSpPr>
        <p:spPr>
          <a:xfrm>
            <a:off x="548640" y="640080"/>
            <a:ext cx="10972800" cy="914400"/>
          </a:xfrm>
          <a:prstGeom prst="rect">
            <a:avLst/>
          </a:prstGeom>
          <a:noFill/>
          <a:ln/>
        </p:spPr>
        <p:txBody>
          <a:bodyPr wrap="square" lIns="0" tIns="0" rIns="0" bIns="0" rtlCol="0" anchor="ctr"/>
          <a:lstStyle/>
          <a:p>
            <a:pPr marL="0" indent="0">
              <a:buNone/>
            </a:pPr>
            <a:r>
              <a:rPr lang="en-US" sz="3000" b="1" dirty="0">
                <a:solidFill>
                  <a:srgbClr val="1E2761"/>
                </a:solidFill>
                <a:latin typeface="Georgia" pitchFamily="34" charset="0"/>
                <a:ea typeface="Georgia" pitchFamily="34" charset="-122"/>
                <a:cs typeface="Georgia" pitchFamily="34" charset="-120"/>
              </a:rPr>
              <a:t>Don't confuse the GAL with a treatment guardian.</a:t>
            </a:r>
            <a:endParaRPr lang="en-US" sz="3000" dirty="0"/>
          </a:p>
        </p:txBody>
      </p:sp>
      <p:sp>
        <p:nvSpPr>
          <p:cNvPr id="5" name="Text 3"/>
          <p:cNvSpPr/>
          <p:nvPr/>
        </p:nvSpPr>
        <p:spPr>
          <a:xfrm>
            <a:off x="548640" y="1783080"/>
            <a:ext cx="10972800" cy="777240"/>
          </a:xfrm>
          <a:prstGeom prst="rect">
            <a:avLst/>
          </a:prstGeom>
          <a:noFill/>
          <a:ln/>
        </p:spPr>
        <p:txBody>
          <a:bodyPr wrap="square" lIns="0" tIns="0" rIns="0" bIns="0" rtlCol="0" anchor="ctr"/>
          <a:lstStyle/>
          <a:p>
            <a:pPr marL="0" indent="0">
              <a:buNone/>
            </a:pPr>
            <a:r>
              <a:rPr lang="en-US" sz="1300" dirty="0">
                <a:solidFill>
                  <a:srgbClr val="4A4A5C"/>
                </a:solidFill>
                <a:latin typeface="Calibri" pitchFamily="34" charset="0"/>
                <a:ea typeface="Calibri" pitchFamily="34" charset="-122"/>
                <a:cs typeface="Calibri" pitchFamily="34" charset="-120"/>
              </a:rPr>
              <a:t>A “treatment guardian” under NMSA 43-1-15 is a narrower creature than a probate-code guardian. Different statute, different fact pattern, different paperwork. Paralegals get tripped up calling either one a “GAL.”</a:t>
            </a:r>
            <a:endParaRPr lang="en-US" sz="1300" dirty="0"/>
          </a:p>
        </p:txBody>
      </p:sp>
      <p:sp>
        <p:nvSpPr>
          <p:cNvPr id="6" name="Shape 4"/>
          <p:cNvSpPr/>
          <p:nvPr/>
        </p:nvSpPr>
        <p:spPr>
          <a:xfrm>
            <a:off x="548640" y="2697480"/>
            <a:ext cx="2468880" cy="502920"/>
          </a:xfrm>
          <a:prstGeom prst="rect">
            <a:avLst/>
          </a:prstGeom>
          <a:solidFill>
            <a:srgbClr val="121A47"/>
          </a:solidFill>
          <a:ln w="12700">
            <a:solidFill>
              <a:srgbClr val="121A47"/>
            </a:solidFill>
            <a:prstDash val="solid"/>
          </a:ln>
        </p:spPr>
        <p:txBody>
          <a:bodyPr/>
          <a:lstStyle/>
          <a:p>
            <a:endParaRPr lang="en-US"/>
          </a:p>
        </p:txBody>
      </p:sp>
      <p:sp>
        <p:nvSpPr>
          <p:cNvPr id="7" name="Text 5"/>
          <p:cNvSpPr/>
          <p:nvPr/>
        </p:nvSpPr>
        <p:spPr>
          <a:xfrm>
            <a:off x="685800" y="2697480"/>
            <a:ext cx="2194560" cy="502920"/>
          </a:xfrm>
          <a:prstGeom prst="rect">
            <a:avLst/>
          </a:prstGeom>
          <a:noFill/>
          <a:ln/>
        </p:spPr>
        <p:txBody>
          <a:bodyPr wrap="square" lIns="0" tIns="0" rIns="0" bIns="0" rtlCol="0" anchor="ctr"/>
          <a:lstStyle/>
          <a:p>
            <a:pPr marL="0" indent="0">
              <a:buNone/>
            </a:pPr>
            <a:r>
              <a:rPr lang="en-US" sz="1400" b="1" dirty="0">
                <a:solidFill>
                  <a:srgbClr val="FFFFFF"/>
                </a:solidFill>
                <a:latin typeface="Georgia" pitchFamily="34" charset="0"/>
                <a:ea typeface="Georgia" pitchFamily="34" charset="-122"/>
                <a:cs typeface="Georgia" pitchFamily="34" charset="-120"/>
              </a:rPr>
              <a:t>Issue</a:t>
            </a:r>
            <a:endParaRPr lang="en-US" sz="1400" dirty="0"/>
          </a:p>
        </p:txBody>
      </p:sp>
      <p:sp>
        <p:nvSpPr>
          <p:cNvPr id="8" name="Shape 6"/>
          <p:cNvSpPr/>
          <p:nvPr/>
        </p:nvSpPr>
        <p:spPr>
          <a:xfrm>
            <a:off x="3017520" y="2697480"/>
            <a:ext cx="4297680" cy="502920"/>
          </a:xfrm>
          <a:prstGeom prst="rect">
            <a:avLst/>
          </a:prstGeom>
          <a:solidFill>
            <a:srgbClr val="1E2761"/>
          </a:solidFill>
          <a:ln w="12700">
            <a:solidFill>
              <a:srgbClr val="1E2761"/>
            </a:solidFill>
            <a:prstDash val="solid"/>
          </a:ln>
        </p:spPr>
        <p:txBody>
          <a:bodyPr/>
          <a:lstStyle/>
          <a:p>
            <a:endParaRPr lang="en-US"/>
          </a:p>
        </p:txBody>
      </p:sp>
      <p:sp>
        <p:nvSpPr>
          <p:cNvPr id="9" name="Text 7"/>
          <p:cNvSpPr/>
          <p:nvPr/>
        </p:nvSpPr>
        <p:spPr>
          <a:xfrm>
            <a:off x="3154680" y="2697480"/>
            <a:ext cx="4023360" cy="502920"/>
          </a:xfrm>
          <a:prstGeom prst="rect">
            <a:avLst/>
          </a:prstGeom>
          <a:noFill/>
          <a:ln/>
        </p:spPr>
        <p:txBody>
          <a:bodyPr wrap="square" lIns="0" tIns="0" rIns="0" bIns="0" rtlCol="0" anchor="ctr"/>
          <a:lstStyle/>
          <a:p>
            <a:pPr marL="0" indent="0">
              <a:buNone/>
            </a:pPr>
            <a:r>
              <a:rPr lang="en-US" sz="1400" b="1" dirty="0">
                <a:solidFill>
                  <a:srgbClr val="FFFFFF"/>
                </a:solidFill>
                <a:latin typeface="Georgia" pitchFamily="34" charset="0"/>
                <a:ea typeface="Georgia" pitchFamily="34" charset="-122"/>
                <a:cs typeface="Georgia" pitchFamily="34" charset="-120"/>
              </a:rPr>
              <a:t>Probate-code GAL/guardian</a:t>
            </a:r>
            <a:endParaRPr lang="en-US" sz="1400" dirty="0"/>
          </a:p>
        </p:txBody>
      </p:sp>
      <p:sp>
        <p:nvSpPr>
          <p:cNvPr id="10" name="Shape 8"/>
          <p:cNvSpPr/>
          <p:nvPr/>
        </p:nvSpPr>
        <p:spPr>
          <a:xfrm>
            <a:off x="7315200" y="2697480"/>
            <a:ext cx="4526280" cy="502920"/>
          </a:xfrm>
          <a:prstGeom prst="rect">
            <a:avLst/>
          </a:prstGeom>
          <a:solidFill>
            <a:srgbClr val="B8853B"/>
          </a:solidFill>
          <a:ln w="12700">
            <a:solidFill>
              <a:srgbClr val="B8853B"/>
            </a:solidFill>
            <a:prstDash val="solid"/>
          </a:ln>
        </p:spPr>
        <p:txBody>
          <a:bodyPr/>
          <a:lstStyle/>
          <a:p>
            <a:endParaRPr lang="en-US"/>
          </a:p>
        </p:txBody>
      </p:sp>
      <p:sp>
        <p:nvSpPr>
          <p:cNvPr id="11" name="Text 9"/>
          <p:cNvSpPr/>
          <p:nvPr/>
        </p:nvSpPr>
        <p:spPr>
          <a:xfrm>
            <a:off x="7452360" y="2697480"/>
            <a:ext cx="4251960" cy="502920"/>
          </a:xfrm>
          <a:prstGeom prst="rect">
            <a:avLst/>
          </a:prstGeom>
          <a:noFill/>
          <a:ln/>
        </p:spPr>
        <p:txBody>
          <a:bodyPr wrap="square" lIns="0" tIns="0" rIns="0" bIns="0" rtlCol="0" anchor="ctr"/>
          <a:lstStyle/>
          <a:p>
            <a:pPr marL="0" indent="0">
              <a:buNone/>
            </a:pPr>
            <a:r>
              <a:rPr lang="en-US" sz="1400" b="1" dirty="0">
                <a:solidFill>
                  <a:srgbClr val="FFFFFF"/>
                </a:solidFill>
                <a:latin typeface="Georgia" pitchFamily="34" charset="0"/>
                <a:ea typeface="Georgia" pitchFamily="34" charset="-122"/>
                <a:cs typeface="Georgia" pitchFamily="34" charset="-120"/>
              </a:rPr>
              <a:t>Treatment guardian</a:t>
            </a:r>
            <a:endParaRPr lang="en-US" sz="1400" dirty="0"/>
          </a:p>
        </p:txBody>
      </p:sp>
      <p:sp>
        <p:nvSpPr>
          <p:cNvPr id="12" name="Shape 10"/>
          <p:cNvSpPr/>
          <p:nvPr/>
        </p:nvSpPr>
        <p:spPr>
          <a:xfrm>
            <a:off x="548640" y="3200400"/>
            <a:ext cx="2468880" cy="566928"/>
          </a:xfrm>
          <a:prstGeom prst="rect">
            <a:avLst/>
          </a:prstGeom>
          <a:solidFill>
            <a:srgbClr val="FFFFFF"/>
          </a:solidFill>
          <a:ln w="6350">
            <a:solidFill>
              <a:srgbClr val="D9D9E5"/>
            </a:solidFill>
            <a:prstDash val="solid"/>
          </a:ln>
        </p:spPr>
        <p:txBody>
          <a:bodyPr/>
          <a:lstStyle/>
          <a:p>
            <a:endParaRPr lang="en-US"/>
          </a:p>
        </p:txBody>
      </p:sp>
      <p:sp>
        <p:nvSpPr>
          <p:cNvPr id="13" name="Shape 11"/>
          <p:cNvSpPr/>
          <p:nvPr/>
        </p:nvSpPr>
        <p:spPr>
          <a:xfrm>
            <a:off x="3017520" y="3200400"/>
            <a:ext cx="4297680" cy="566928"/>
          </a:xfrm>
          <a:prstGeom prst="rect">
            <a:avLst/>
          </a:prstGeom>
          <a:solidFill>
            <a:srgbClr val="FFFFFF"/>
          </a:solidFill>
          <a:ln w="6350">
            <a:solidFill>
              <a:srgbClr val="D9D9E5"/>
            </a:solidFill>
            <a:prstDash val="solid"/>
          </a:ln>
        </p:spPr>
        <p:txBody>
          <a:bodyPr/>
          <a:lstStyle/>
          <a:p>
            <a:endParaRPr lang="en-US"/>
          </a:p>
        </p:txBody>
      </p:sp>
      <p:sp>
        <p:nvSpPr>
          <p:cNvPr id="14" name="Shape 12"/>
          <p:cNvSpPr/>
          <p:nvPr/>
        </p:nvSpPr>
        <p:spPr>
          <a:xfrm>
            <a:off x="7315200" y="3200400"/>
            <a:ext cx="4526280" cy="566928"/>
          </a:xfrm>
          <a:prstGeom prst="rect">
            <a:avLst/>
          </a:prstGeom>
          <a:solidFill>
            <a:srgbClr val="FFFFFF"/>
          </a:solidFill>
          <a:ln w="6350">
            <a:solidFill>
              <a:srgbClr val="D9D9E5"/>
            </a:solidFill>
            <a:prstDash val="solid"/>
          </a:ln>
        </p:spPr>
        <p:txBody>
          <a:bodyPr/>
          <a:lstStyle/>
          <a:p>
            <a:endParaRPr lang="en-US"/>
          </a:p>
        </p:txBody>
      </p:sp>
      <p:sp>
        <p:nvSpPr>
          <p:cNvPr id="15" name="Text 13"/>
          <p:cNvSpPr/>
          <p:nvPr/>
        </p:nvSpPr>
        <p:spPr>
          <a:xfrm>
            <a:off x="685800" y="3200400"/>
            <a:ext cx="2194560" cy="566928"/>
          </a:xfrm>
          <a:prstGeom prst="rect">
            <a:avLst/>
          </a:prstGeom>
          <a:noFill/>
          <a:ln/>
        </p:spPr>
        <p:txBody>
          <a:bodyPr wrap="square" lIns="0" tIns="0" rIns="0" bIns="0" rtlCol="0" anchor="ctr"/>
          <a:lstStyle/>
          <a:p>
            <a:pPr marL="0" indent="0">
              <a:buNone/>
            </a:pPr>
            <a:r>
              <a:rPr lang="en-US" sz="1200" b="1" dirty="0">
                <a:solidFill>
                  <a:srgbClr val="1E2761"/>
                </a:solidFill>
                <a:latin typeface="Georgia" pitchFamily="34" charset="0"/>
                <a:ea typeface="Georgia" pitchFamily="34" charset="-122"/>
                <a:cs typeface="Georgia" pitchFamily="34" charset="-120"/>
              </a:rPr>
              <a:t>Statute</a:t>
            </a:r>
            <a:endParaRPr lang="en-US" sz="1200" dirty="0"/>
          </a:p>
        </p:txBody>
      </p:sp>
      <p:sp>
        <p:nvSpPr>
          <p:cNvPr id="16" name="Text 14"/>
          <p:cNvSpPr/>
          <p:nvPr/>
        </p:nvSpPr>
        <p:spPr>
          <a:xfrm>
            <a:off x="3154680" y="3200400"/>
            <a:ext cx="4023360" cy="566928"/>
          </a:xfrm>
          <a:prstGeom prst="rect">
            <a:avLst/>
          </a:prstGeom>
          <a:noFill/>
          <a:ln/>
        </p:spPr>
        <p:txBody>
          <a:bodyPr wrap="square" lIns="0" tIns="0" rIns="0" bIns="0" rtlCol="0" anchor="ctr"/>
          <a:lstStyle/>
          <a:p>
            <a:pPr marL="0" indent="0">
              <a:buNone/>
            </a:pPr>
            <a:r>
              <a:rPr lang="en-US" sz="1100" dirty="0">
                <a:solidFill>
                  <a:srgbClr val="1A1A2E"/>
                </a:solidFill>
                <a:latin typeface="Calibri" pitchFamily="34" charset="0"/>
                <a:ea typeface="Calibri" pitchFamily="34" charset="-122"/>
                <a:cs typeface="Calibri" pitchFamily="34" charset="-120"/>
              </a:rPr>
              <a:t>NMSA 45-5-303 / 45-5-303.1 (GAL); 45-5-301 et seq. (guardianship)</a:t>
            </a:r>
            <a:endParaRPr lang="en-US" sz="1100" dirty="0"/>
          </a:p>
        </p:txBody>
      </p:sp>
      <p:sp>
        <p:nvSpPr>
          <p:cNvPr id="17" name="Text 15"/>
          <p:cNvSpPr/>
          <p:nvPr/>
        </p:nvSpPr>
        <p:spPr>
          <a:xfrm>
            <a:off x="7452360" y="3200400"/>
            <a:ext cx="4251960" cy="566928"/>
          </a:xfrm>
          <a:prstGeom prst="rect">
            <a:avLst/>
          </a:prstGeom>
          <a:noFill/>
          <a:ln/>
        </p:spPr>
        <p:txBody>
          <a:bodyPr wrap="square" lIns="0" tIns="0" rIns="0" bIns="0" rtlCol="0" anchor="ctr"/>
          <a:lstStyle/>
          <a:p>
            <a:pPr marL="0" indent="0">
              <a:buNone/>
            </a:pPr>
            <a:r>
              <a:rPr lang="en-US" sz="1100" dirty="0">
                <a:solidFill>
                  <a:srgbClr val="1A1A2E"/>
                </a:solidFill>
                <a:latin typeface="Calibri" pitchFamily="34" charset="0"/>
                <a:ea typeface="Calibri" pitchFamily="34" charset="-122"/>
                <a:cs typeface="Calibri" pitchFamily="34" charset="-120"/>
              </a:rPr>
              <a:t>NMSA 43-1-15</a:t>
            </a:r>
            <a:endParaRPr lang="en-US" sz="1100" dirty="0"/>
          </a:p>
        </p:txBody>
      </p:sp>
      <p:sp>
        <p:nvSpPr>
          <p:cNvPr id="18" name="Shape 16"/>
          <p:cNvSpPr/>
          <p:nvPr/>
        </p:nvSpPr>
        <p:spPr>
          <a:xfrm>
            <a:off x="548640" y="3767328"/>
            <a:ext cx="2468880" cy="566928"/>
          </a:xfrm>
          <a:prstGeom prst="rect">
            <a:avLst/>
          </a:prstGeom>
          <a:solidFill>
            <a:srgbClr val="F6F2EA"/>
          </a:solidFill>
          <a:ln w="6350">
            <a:solidFill>
              <a:srgbClr val="D9D9E5"/>
            </a:solidFill>
            <a:prstDash val="solid"/>
          </a:ln>
        </p:spPr>
        <p:txBody>
          <a:bodyPr/>
          <a:lstStyle/>
          <a:p>
            <a:endParaRPr lang="en-US"/>
          </a:p>
        </p:txBody>
      </p:sp>
      <p:sp>
        <p:nvSpPr>
          <p:cNvPr id="19" name="Shape 17"/>
          <p:cNvSpPr/>
          <p:nvPr/>
        </p:nvSpPr>
        <p:spPr>
          <a:xfrm>
            <a:off x="3017520" y="3767328"/>
            <a:ext cx="4297680" cy="566928"/>
          </a:xfrm>
          <a:prstGeom prst="rect">
            <a:avLst/>
          </a:prstGeom>
          <a:solidFill>
            <a:srgbClr val="F6F2EA"/>
          </a:solidFill>
          <a:ln w="6350">
            <a:solidFill>
              <a:srgbClr val="D9D9E5"/>
            </a:solidFill>
            <a:prstDash val="solid"/>
          </a:ln>
        </p:spPr>
        <p:txBody>
          <a:bodyPr/>
          <a:lstStyle/>
          <a:p>
            <a:endParaRPr lang="en-US"/>
          </a:p>
        </p:txBody>
      </p:sp>
      <p:sp>
        <p:nvSpPr>
          <p:cNvPr id="20" name="Shape 18"/>
          <p:cNvSpPr/>
          <p:nvPr/>
        </p:nvSpPr>
        <p:spPr>
          <a:xfrm>
            <a:off x="7315200" y="3767328"/>
            <a:ext cx="4526280" cy="566928"/>
          </a:xfrm>
          <a:prstGeom prst="rect">
            <a:avLst/>
          </a:prstGeom>
          <a:solidFill>
            <a:srgbClr val="F6F2EA"/>
          </a:solidFill>
          <a:ln w="6350">
            <a:solidFill>
              <a:srgbClr val="D9D9E5"/>
            </a:solidFill>
            <a:prstDash val="solid"/>
          </a:ln>
        </p:spPr>
        <p:txBody>
          <a:bodyPr/>
          <a:lstStyle/>
          <a:p>
            <a:endParaRPr lang="en-US"/>
          </a:p>
        </p:txBody>
      </p:sp>
      <p:sp>
        <p:nvSpPr>
          <p:cNvPr id="21" name="Text 19"/>
          <p:cNvSpPr/>
          <p:nvPr/>
        </p:nvSpPr>
        <p:spPr>
          <a:xfrm>
            <a:off x="685800" y="3767328"/>
            <a:ext cx="2194560" cy="566928"/>
          </a:xfrm>
          <a:prstGeom prst="rect">
            <a:avLst/>
          </a:prstGeom>
          <a:noFill/>
          <a:ln/>
        </p:spPr>
        <p:txBody>
          <a:bodyPr wrap="square" lIns="0" tIns="0" rIns="0" bIns="0" rtlCol="0" anchor="ctr"/>
          <a:lstStyle/>
          <a:p>
            <a:pPr marL="0" indent="0">
              <a:buNone/>
            </a:pPr>
            <a:r>
              <a:rPr lang="en-US" sz="1200" b="1" dirty="0">
                <a:solidFill>
                  <a:srgbClr val="1E2761"/>
                </a:solidFill>
                <a:latin typeface="Georgia" pitchFamily="34" charset="0"/>
                <a:ea typeface="Georgia" pitchFamily="34" charset="-122"/>
                <a:cs typeface="Georgia" pitchFamily="34" charset="-120"/>
              </a:rPr>
              <a:t>Trigger</a:t>
            </a:r>
            <a:endParaRPr lang="en-US" sz="1200" dirty="0"/>
          </a:p>
        </p:txBody>
      </p:sp>
      <p:sp>
        <p:nvSpPr>
          <p:cNvPr id="22" name="Text 20"/>
          <p:cNvSpPr/>
          <p:nvPr/>
        </p:nvSpPr>
        <p:spPr>
          <a:xfrm>
            <a:off x="3154680" y="3767328"/>
            <a:ext cx="4023360" cy="566928"/>
          </a:xfrm>
          <a:prstGeom prst="rect">
            <a:avLst/>
          </a:prstGeom>
          <a:noFill/>
          <a:ln/>
        </p:spPr>
        <p:txBody>
          <a:bodyPr wrap="square" lIns="0" tIns="0" rIns="0" bIns="0" rtlCol="0" anchor="ctr"/>
          <a:lstStyle/>
          <a:p>
            <a:pPr marL="0" indent="0">
              <a:buNone/>
            </a:pPr>
            <a:r>
              <a:rPr lang="en-US" sz="1100" dirty="0">
                <a:solidFill>
                  <a:srgbClr val="1A1A2E"/>
                </a:solidFill>
                <a:latin typeface="Calibri" pitchFamily="34" charset="0"/>
                <a:ea typeface="Calibri" pitchFamily="34" charset="-122"/>
                <a:cs typeface="Calibri" pitchFamily="34" charset="-120"/>
              </a:rPr>
              <a:t>Adult alleged to be incapacitated; petition for guardian or conservator.</a:t>
            </a:r>
            <a:endParaRPr lang="en-US" sz="1100" dirty="0"/>
          </a:p>
        </p:txBody>
      </p:sp>
      <p:sp>
        <p:nvSpPr>
          <p:cNvPr id="23" name="Text 21"/>
          <p:cNvSpPr/>
          <p:nvPr/>
        </p:nvSpPr>
        <p:spPr>
          <a:xfrm>
            <a:off x="7452360" y="3767328"/>
            <a:ext cx="4251960" cy="566928"/>
          </a:xfrm>
          <a:prstGeom prst="rect">
            <a:avLst/>
          </a:prstGeom>
          <a:noFill/>
          <a:ln/>
        </p:spPr>
        <p:txBody>
          <a:bodyPr wrap="square" lIns="0" tIns="0" rIns="0" bIns="0" rtlCol="0" anchor="ctr"/>
          <a:lstStyle/>
          <a:p>
            <a:r>
              <a:rPr lang="en-US" sz="1100" dirty="0">
                <a:solidFill>
                  <a:srgbClr val="1A1A2E"/>
                </a:solidFill>
                <a:latin typeface="Calibri" pitchFamily="34" charset="0"/>
                <a:ea typeface="Calibri" pitchFamily="34" charset="-122"/>
                <a:cs typeface="Calibri" pitchFamily="34" charset="-120"/>
              </a:rPr>
              <a:t>Client lacks capacity to consent to psychological and behavioral modification treatment.</a:t>
            </a:r>
            <a:endParaRPr lang="en-US" sz="1100" dirty="0"/>
          </a:p>
        </p:txBody>
      </p:sp>
      <p:sp>
        <p:nvSpPr>
          <p:cNvPr id="24" name="Shape 22"/>
          <p:cNvSpPr/>
          <p:nvPr/>
        </p:nvSpPr>
        <p:spPr>
          <a:xfrm>
            <a:off x="548640" y="4334256"/>
            <a:ext cx="2468880" cy="566928"/>
          </a:xfrm>
          <a:prstGeom prst="rect">
            <a:avLst/>
          </a:prstGeom>
          <a:solidFill>
            <a:srgbClr val="FFFFFF"/>
          </a:solidFill>
          <a:ln w="6350">
            <a:solidFill>
              <a:srgbClr val="D9D9E5"/>
            </a:solidFill>
            <a:prstDash val="solid"/>
          </a:ln>
        </p:spPr>
        <p:txBody>
          <a:bodyPr/>
          <a:lstStyle/>
          <a:p>
            <a:endParaRPr lang="en-US"/>
          </a:p>
        </p:txBody>
      </p:sp>
      <p:sp>
        <p:nvSpPr>
          <p:cNvPr id="25" name="Shape 23"/>
          <p:cNvSpPr/>
          <p:nvPr/>
        </p:nvSpPr>
        <p:spPr>
          <a:xfrm>
            <a:off x="3017520" y="4334256"/>
            <a:ext cx="4297680" cy="566928"/>
          </a:xfrm>
          <a:prstGeom prst="rect">
            <a:avLst/>
          </a:prstGeom>
          <a:solidFill>
            <a:srgbClr val="FFFFFF"/>
          </a:solidFill>
          <a:ln w="6350">
            <a:solidFill>
              <a:srgbClr val="D9D9E5"/>
            </a:solidFill>
            <a:prstDash val="solid"/>
          </a:ln>
        </p:spPr>
        <p:txBody>
          <a:bodyPr/>
          <a:lstStyle/>
          <a:p>
            <a:endParaRPr lang="en-US"/>
          </a:p>
        </p:txBody>
      </p:sp>
      <p:sp>
        <p:nvSpPr>
          <p:cNvPr id="26" name="Shape 24"/>
          <p:cNvSpPr/>
          <p:nvPr/>
        </p:nvSpPr>
        <p:spPr>
          <a:xfrm>
            <a:off x="7315200" y="4334256"/>
            <a:ext cx="4526280" cy="566928"/>
          </a:xfrm>
          <a:prstGeom prst="rect">
            <a:avLst/>
          </a:prstGeom>
          <a:solidFill>
            <a:srgbClr val="FFFFFF"/>
          </a:solidFill>
          <a:ln w="6350">
            <a:solidFill>
              <a:srgbClr val="D9D9E5"/>
            </a:solidFill>
            <a:prstDash val="solid"/>
          </a:ln>
        </p:spPr>
        <p:txBody>
          <a:bodyPr/>
          <a:lstStyle/>
          <a:p>
            <a:endParaRPr lang="en-US"/>
          </a:p>
        </p:txBody>
      </p:sp>
      <p:sp>
        <p:nvSpPr>
          <p:cNvPr id="27" name="Text 25"/>
          <p:cNvSpPr/>
          <p:nvPr/>
        </p:nvSpPr>
        <p:spPr>
          <a:xfrm>
            <a:off x="685800" y="4334256"/>
            <a:ext cx="2194560" cy="566928"/>
          </a:xfrm>
          <a:prstGeom prst="rect">
            <a:avLst/>
          </a:prstGeom>
          <a:noFill/>
          <a:ln/>
        </p:spPr>
        <p:txBody>
          <a:bodyPr wrap="square" lIns="0" tIns="0" rIns="0" bIns="0" rtlCol="0" anchor="ctr"/>
          <a:lstStyle/>
          <a:p>
            <a:pPr marL="0" indent="0">
              <a:buNone/>
            </a:pPr>
            <a:r>
              <a:rPr lang="en-US" sz="1200" b="1" dirty="0">
                <a:solidFill>
                  <a:srgbClr val="1E2761"/>
                </a:solidFill>
                <a:latin typeface="Georgia" pitchFamily="34" charset="0"/>
                <a:ea typeface="Georgia" pitchFamily="34" charset="-122"/>
                <a:cs typeface="Georgia" pitchFamily="34" charset="-120"/>
              </a:rPr>
              <a:t>Scope</a:t>
            </a:r>
            <a:endParaRPr lang="en-US" sz="1200" dirty="0"/>
          </a:p>
        </p:txBody>
      </p:sp>
      <p:sp>
        <p:nvSpPr>
          <p:cNvPr id="28" name="Text 26"/>
          <p:cNvSpPr/>
          <p:nvPr/>
        </p:nvSpPr>
        <p:spPr>
          <a:xfrm>
            <a:off x="3154680" y="4334256"/>
            <a:ext cx="4023360" cy="566928"/>
          </a:xfrm>
          <a:prstGeom prst="rect">
            <a:avLst/>
          </a:prstGeom>
          <a:noFill/>
          <a:ln/>
        </p:spPr>
        <p:txBody>
          <a:bodyPr wrap="square" lIns="0" tIns="0" rIns="0" bIns="0" rtlCol="0" anchor="ctr"/>
          <a:lstStyle/>
          <a:p>
            <a:pPr marL="0" indent="0">
              <a:buNone/>
            </a:pPr>
            <a:r>
              <a:rPr lang="en-US" sz="1100" dirty="0">
                <a:solidFill>
                  <a:srgbClr val="1A1A2E"/>
                </a:solidFill>
                <a:latin typeface="Calibri" pitchFamily="34" charset="0"/>
                <a:ea typeface="Calibri" pitchFamily="34" charset="-122"/>
                <a:cs typeface="Calibri" pitchFamily="34" charset="-120"/>
              </a:rPr>
              <a:t>Personal/medical decision-making (guardian) or property (conservator). Often plenary or limited.</a:t>
            </a:r>
            <a:endParaRPr lang="en-US" sz="1100" dirty="0"/>
          </a:p>
        </p:txBody>
      </p:sp>
      <p:sp>
        <p:nvSpPr>
          <p:cNvPr id="29" name="Text 27"/>
          <p:cNvSpPr/>
          <p:nvPr/>
        </p:nvSpPr>
        <p:spPr>
          <a:xfrm>
            <a:off x="7452360" y="4334256"/>
            <a:ext cx="4251960" cy="566928"/>
          </a:xfrm>
          <a:prstGeom prst="rect">
            <a:avLst/>
          </a:prstGeom>
          <a:noFill/>
          <a:ln/>
        </p:spPr>
        <p:txBody>
          <a:bodyPr wrap="square" lIns="0" tIns="0" rIns="0" bIns="0" rtlCol="0" anchor="ctr"/>
          <a:lstStyle/>
          <a:p>
            <a:pPr marL="0" indent="0">
              <a:buNone/>
            </a:pPr>
            <a:r>
              <a:rPr lang="en-US" sz="1100" dirty="0">
                <a:solidFill>
                  <a:srgbClr val="1A1A2E"/>
                </a:solidFill>
                <a:latin typeface="Calibri" pitchFamily="34" charset="0"/>
                <a:ea typeface="Calibri" pitchFamily="34" charset="-122"/>
                <a:cs typeface="Calibri" pitchFamily="34" charset="-120"/>
              </a:rPr>
              <a:t>ONLY psychological and behavioral modification treatments, including whether to require psychotropic meds.</a:t>
            </a:r>
            <a:endParaRPr lang="en-US" sz="1100" dirty="0"/>
          </a:p>
        </p:txBody>
      </p:sp>
      <p:sp>
        <p:nvSpPr>
          <p:cNvPr id="30" name="Shape 28"/>
          <p:cNvSpPr/>
          <p:nvPr/>
        </p:nvSpPr>
        <p:spPr>
          <a:xfrm>
            <a:off x="548640" y="4901184"/>
            <a:ext cx="2468880" cy="566928"/>
          </a:xfrm>
          <a:prstGeom prst="rect">
            <a:avLst/>
          </a:prstGeom>
          <a:solidFill>
            <a:srgbClr val="F6F2EA"/>
          </a:solidFill>
          <a:ln w="6350">
            <a:solidFill>
              <a:srgbClr val="D9D9E5"/>
            </a:solidFill>
            <a:prstDash val="solid"/>
          </a:ln>
        </p:spPr>
        <p:txBody>
          <a:bodyPr/>
          <a:lstStyle/>
          <a:p>
            <a:endParaRPr lang="en-US"/>
          </a:p>
        </p:txBody>
      </p:sp>
      <p:sp>
        <p:nvSpPr>
          <p:cNvPr id="31" name="Shape 29"/>
          <p:cNvSpPr/>
          <p:nvPr/>
        </p:nvSpPr>
        <p:spPr>
          <a:xfrm>
            <a:off x="3017520" y="4901184"/>
            <a:ext cx="4297680" cy="566928"/>
          </a:xfrm>
          <a:prstGeom prst="rect">
            <a:avLst/>
          </a:prstGeom>
          <a:solidFill>
            <a:srgbClr val="F6F2EA"/>
          </a:solidFill>
          <a:ln w="6350">
            <a:solidFill>
              <a:srgbClr val="D9D9E5"/>
            </a:solidFill>
            <a:prstDash val="solid"/>
          </a:ln>
        </p:spPr>
        <p:txBody>
          <a:bodyPr/>
          <a:lstStyle/>
          <a:p>
            <a:endParaRPr lang="en-US"/>
          </a:p>
        </p:txBody>
      </p:sp>
      <p:sp>
        <p:nvSpPr>
          <p:cNvPr id="32" name="Shape 30"/>
          <p:cNvSpPr/>
          <p:nvPr/>
        </p:nvSpPr>
        <p:spPr>
          <a:xfrm>
            <a:off x="7315200" y="4901184"/>
            <a:ext cx="4526280" cy="566928"/>
          </a:xfrm>
          <a:prstGeom prst="rect">
            <a:avLst/>
          </a:prstGeom>
          <a:solidFill>
            <a:srgbClr val="F6F2EA"/>
          </a:solidFill>
          <a:ln w="6350">
            <a:solidFill>
              <a:srgbClr val="D9D9E5"/>
            </a:solidFill>
            <a:prstDash val="solid"/>
          </a:ln>
        </p:spPr>
        <p:txBody>
          <a:bodyPr/>
          <a:lstStyle/>
          <a:p>
            <a:endParaRPr lang="en-US"/>
          </a:p>
        </p:txBody>
      </p:sp>
      <p:sp>
        <p:nvSpPr>
          <p:cNvPr id="33" name="Text 31"/>
          <p:cNvSpPr/>
          <p:nvPr/>
        </p:nvSpPr>
        <p:spPr>
          <a:xfrm>
            <a:off x="685800" y="4901184"/>
            <a:ext cx="2194560" cy="566928"/>
          </a:xfrm>
          <a:prstGeom prst="rect">
            <a:avLst/>
          </a:prstGeom>
          <a:noFill/>
          <a:ln/>
        </p:spPr>
        <p:txBody>
          <a:bodyPr wrap="square" lIns="0" tIns="0" rIns="0" bIns="0" rtlCol="0" anchor="ctr"/>
          <a:lstStyle/>
          <a:p>
            <a:pPr marL="0" indent="0">
              <a:buNone/>
            </a:pPr>
            <a:r>
              <a:rPr lang="en-US" sz="1200" b="1" dirty="0">
                <a:solidFill>
                  <a:srgbClr val="1E2761"/>
                </a:solidFill>
                <a:latin typeface="Georgia" pitchFamily="34" charset="0"/>
                <a:ea typeface="Georgia" pitchFamily="34" charset="-122"/>
                <a:cs typeface="Georgia" pitchFamily="34" charset="-120"/>
              </a:rPr>
              <a:t>Duration</a:t>
            </a:r>
            <a:endParaRPr lang="en-US" sz="1200" dirty="0"/>
          </a:p>
        </p:txBody>
      </p:sp>
      <p:sp>
        <p:nvSpPr>
          <p:cNvPr id="34" name="Text 32"/>
          <p:cNvSpPr/>
          <p:nvPr/>
        </p:nvSpPr>
        <p:spPr>
          <a:xfrm>
            <a:off x="3154680" y="4901184"/>
            <a:ext cx="4023360" cy="566928"/>
          </a:xfrm>
          <a:prstGeom prst="rect">
            <a:avLst/>
          </a:prstGeom>
          <a:noFill/>
          <a:ln/>
        </p:spPr>
        <p:txBody>
          <a:bodyPr wrap="square" lIns="0" tIns="0" rIns="0" bIns="0" rtlCol="0" anchor="ctr"/>
          <a:lstStyle/>
          <a:p>
            <a:pPr marL="0" indent="0">
              <a:buNone/>
            </a:pPr>
            <a:r>
              <a:rPr lang="en-US" sz="1100" dirty="0">
                <a:solidFill>
                  <a:srgbClr val="1A1A2E"/>
                </a:solidFill>
                <a:latin typeface="Calibri" pitchFamily="34" charset="0"/>
                <a:ea typeface="Calibri" pitchFamily="34" charset="-122"/>
                <a:cs typeface="Calibri" pitchFamily="34" charset="-120"/>
              </a:rPr>
              <a:t>Indefinite, subject to review.</a:t>
            </a:r>
            <a:endParaRPr lang="en-US" sz="1100" dirty="0"/>
          </a:p>
        </p:txBody>
      </p:sp>
      <p:sp>
        <p:nvSpPr>
          <p:cNvPr id="35" name="Text 33"/>
          <p:cNvSpPr/>
          <p:nvPr/>
        </p:nvSpPr>
        <p:spPr>
          <a:xfrm>
            <a:off x="7452360" y="4901184"/>
            <a:ext cx="4251960" cy="566928"/>
          </a:xfrm>
          <a:prstGeom prst="rect">
            <a:avLst/>
          </a:prstGeom>
          <a:noFill/>
          <a:ln/>
        </p:spPr>
        <p:txBody>
          <a:bodyPr wrap="square" lIns="0" tIns="0" rIns="0" bIns="0" rtlCol="0" anchor="ctr"/>
          <a:lstStyle/>
          <a:p>
            <a:pPr marL="0" indent="0">
              <a:buNone/>
            </a:pPr>
            <a:r>
              <a:rPr lang="en-US" sz="1100" dirty="0">
                <a:solidFill>
                  <a:srgbClr val="1A1A2E"/>
                </a:solidFill>
                <a:latin typeface="Calibri" pitchFamily="34" charset="0"/>
                <a:ea typeface="Calibri" pitchFamily="34" charset="-122"/>
                <a:cs typeface="Calibri" pitchFamily="34" charset="-120"/>
              </a:rPr>
              <a:t>Maximum one year; renewable on motion.</a:t>
            </a:r>
            <a:endParaRPr lang="en-US" sz="1100" dirty="0"/>
          </a:p>
        </p:txBody>
      </p:sp>
      <p:sp>
        <p:nvSpPr>
          <p:cNvPr id="36" name="Shape 34"/>
          <p:cNvSpPr/>
          <p:nvPr/>
        </p:nvSpPr>
        <p:spPr>
          <a:xfrm>
            <a:off x="548640" y="5468112"/>
            <a:ext cx="2468880" cy="566928"/>
          </a:xfrm>
          <a:prstGeom prst="rect">
            <a:avLst/>
          </a:prstGeom>
          <a:solidFill>
            <a:srgbClr val="FFFFFF"/>
          </a:solidFill>
          <a:ln w="6350">
            <a:solidFill>
              <a:srgbClr val="D9D9E5"/>
            </a:solidFill>
            <a:prstDash val="solid"/>
          </a:ln>
        </p:spPr>
        <p:txBody>
          <a:bodyPr/>
          <a:lstStyle/>
          <a:p>
            <a:endParaRPr lang="en-US"/>
          </a:p>
        </p:txBody>
      </p:sp>
      <p:sp>
        <p:nvSpPr>
          <p:cNvPr id="37" name="Shape 35"/>
          <p:cNvSpPr/>
          <p:nvPr/>
        </p:nvSpPr>
        <p:spPr>
          <a:xfrm>
            <a:off x="3017520" y="5468112"/>
            <a:ext cx="4297680" cy="566928"/>
          </a:xfrm>
          <a:prstGeom prst="rect">
            <a:avLst/>
          </a:prstGeom>
          <a:solidFill>
            <a:srgbClr val="FFFFFF"/>
          </a:solidFill>
          <a:ln w="6350">
            <a:solidFill>
              <a:srgbClr val="D9D9E5"/>
            </a:solidFill>
            <a:prstDash val="solid"/>
          </a:ln>
        </p:spPr>
        <p:txBody>
          <a:bodyPr/>
          <a:lstStyle/>
          <a:p>
            <a:endParaRPr lang="en-US"/>
          </a:p>
        </p:txBody>
      </p:sp>
      <p:sp>
        <p:nvSpPr>
          <p:cNvPr id="38" name="Shape 36"/>
          <p:cNvSpPr/>
          <p:nvPr/>
        </p:nvSpPr>
        <p:spPr>
          <a:xfrm>
            <a:off x="7315200" y="5468112"/>
            <a:ext cx="4526280" cy="566928"/>
          </a:xfrm>
          <a:prstGeom prst="rect">
            <a:avLst/>
          </a:prstGeom>
          <a:solidFill>
            <a:srgbClr val="FFFFFF"/>
          </a:solidFill>
          <a:ln w="6350">
            <a:solidFill>
              <a:srgbClr val="D9D9E5"/>
            </a:solidFill>
            <a:prstDash val="solid"/>
          </a:ln>
        </p:spPr>
        <p:txBody>
          <a:bodyPr/>
          <a:lstStyle/>
          <a:p>
            <a:endParaRPr lang="en-US"/>
          </a:p>
        </p:txBody>
      </p:sp>
      <p:sp>
        <p:nvSpPr>
          <p:cNvPr id="39" name="Text 37"/>
          <p:cNvSpPr/>
          <p:nvPr/>
        </p:nvSpPr>
        <p:spPr>
          <a:xfrm>
            <a:off x="685800" y="5468112"/>
            <a:ext cx="2194560" cy="566928"/>
          </a:xfrm>
          <a:prstGeom prst="rect">
            <a:avLst/>
          </a:prstGeom>
          <a:noFill/>
          <a:ln/>
        </p:spPr>
        <p:txBody>
          <a:bodyPr wrap="square" lIns="0" tIns="0" rIns="0" bIns="0" rtlCol="0" anchor="ctr"/>
          <a:lstStyle/>
          <a:p>
            <a:pPr marL="0" indent="0">
              <a:buNone/>
            </a:pPr>
            <a:r>
              <a:rPr lang="en-US" sz="1200" b="1" dirty="0">
                <a:solidFill>
                  <a:srgbClr val="1E2761"/>
                </a:solidFill>
                <a:latin typeface="Georgia" pitchFamily="34" charset="0"/>
                <a:ea typeface="Georgia" pitchFamily="34" charset="-122"/>
                <a:cs typeface="Georgia" pitchFamily="34" charset="-120"/>
              </a:rPr>
              <a:t>Who's appointed</a:t>
            </a:r>
            <a:endParaRPr lang="en-US" sz="1200" dirty="0"/>
          </a:p>
        </p:txBody>
      </p:sp>
      <p:sp>
        <p:nvSpPr>
          <p:cNvPr id="40" name="Text 38"/>
          <p:cNvSpPr/>
          <p:nvPr/>
        </p:nvSpPr>
        <p:spPr>
          <a:xfrm>
            <a:off x="3154680" y="5468112"/>
            <a:ext cx="4023360" cy="566928"/>
          </a:xfrm>
          <a:prstGeom prst="rect">
            <a:avLst/>
          </a:prstGeom>
          <a:noFill/>
          <a:ln/>
        </p:spPr>
        <p:txBody>
          <a:bodyPr wrap="square" lIns="0" tIns="0" rIns="0" bIns="0" rtlCol="0" anchor="ctr"/>
          <a:lstStyle/>
          <a:p>
            <a:pPr marL="0" indent="0">
              <a:buNone/>
            </a:pPr>
            <a:r>
              <a:rPr lang="en-US" sz="1100" dirty="0">
                <a:solidFill>
                  <a:srgbClr val="1A1A2E"/>
                </a:solidFill>
                <a:latin typeface="Calibri" pitchFamily="34" charset="0"/>
                <a:ea typeface="Calibri" pitchFamily="34" charset="-122"/>
                <a:cs typeface="Calibri" pitchFamily="34" charset="-120"/>
              </a:rPr>
              <a:t>GAL (attorney) for the AIP, plus visitor and QHCP, then guardian.</a:t>
            </a:r>
            <a:endParaRPr lang="en-US" sz="1100" dirty="0"/>
          </a:p>
        </p:txBody>
      </p:sp>
      <p:sp>
        <p:nvSpPr>
          <p:cNvPr id="41" name="Text 39"/>
          <p:cNvSpPr/>
          <p:nvPr/>
        </p:nvSpPr>
        <p:spPr>
          <a:xfrm>
            <a:off x="7452360" y="5468112"/>
            <a:ext cx="4251960" cy="566928"/>
          </a:xfrm>
          <a:prstGeom prst="rect">
            <a:avLst/>
          </a:prstGeom>
          <a:noFill/>
          <a:ln/>
        </p:spPr>
        <p:txBody>
          <a:bodyPr wrap="square" lIns="0" tIns="0" rIns="0" bIns="0" rtlCol="0" anchor="ctr"/>
          <a:lstStyle/>
          <a:p>
            <a:pPr marL="0" indent="0">
              <a:buNone/>
            </a:pPr>
            <a:r>
              <a:rPr lang="en-US" sz="1100" dirty="0">
                <a:solidFill>
                  <a:srgbClr val="1A1A2E"/>
                </a:solidFill>
                <a:latin typeface="Calibri" pitchFamily="34" charset="0"/>
                <a:ea typeface="Calibri" pitchFamily="34" charset="-122"/>
                <a:cs typeface="Calibri" pitchFamily="34" charset="-120"/>
              </a:rPr>
              <a:t>Treatment guardian (often family member or institution staff).</a:t>
            </a:r>
            <a:endParaRPr lang="en-US" sz="1100" dirty="0"/>
          </a:p>
        </p:txBody>
      </p:sp>
      <p:sp>
        <p:nvSpPr>
          <p:cNvPr id="42" name="Shape 40"/>
          <p:cNvSpPr/>
          <p:nvPr/>
        </p:nvSpPr>
        <p:spPr>
          <a:xfrm>
            <a:off x="548640" y="6035040"/>
            <a:ext cx="2468880" cy="566928"/>
          </a:xfrm>
          <a:prstGeom prst="rect">
            <a:avLst/>
          </a:prstGeom>
          <a:solidFill>
            <a:srgbClr val="F6F2EA"/>
          </a:solidFill>
          <a:ln w="6350">
            <a:solidFill>
              <a:srgbClr val="D9D9E5"/>
            </a:solidFill>
            <a:prstDash val="solid"/>
          </a:ln>
        </p:spPr>
        <p:txBody>
          <a:bodyPr/>
          <a:lstStyle/>
          <a:p>
            <a:endParaRPr lang="en-US"/>
          </a:p>
        </p:txBody>
      </p:sp>
      <p:sp>
        <p:nvSpPr>
          <p:cNvPr id="43" name="Shape 41"/>
          <p:cNvSpPr/>
          <p:nvPr/>
        </p:nvSpPr>
        <p:spPr>
          <a:xfrm>
            <a:off x="3017520" y="6035040"/>
            <a:ext cx="4297680" cy="566928"/>
          </a:xfrm>
          <a:prstGeom prst="rect">
            <a:avLst/>
          </a:prstGeom>
          <a:solidFill>
            <a:srgbClr val="F6F2EA"/>
          </a:solidFill>
          <a:ln w="6350">
            <a:solidFill>
              <a:srgbClr val="D9D9E5"/>
            </a:solidFill>
            <a:prstDash val="solid"/>
          </a:ln>
        </p:spPr>
        <p:txBody>
          <a:bodyPr/>
          <a:lstStyle/>
          <a:p>
            <a:endParaRPr lang="en-US"/>
          </a:p>
        </p:txBody>
      </p:sp>
      <p:sp>
        <p:nvSpPr>
          <p:cNvPr id="44" name="Shape 42"/>
          <p:cNvSpPr/>
          <p:nvPr/>
        </p:nvSpPr>
        <p:spPr>
          <a:xfrm>
            <a:off x="7315200" y="6035040"/>
            <a:ext cx="4526280" cy="566928"/>
          </a:xfrm>
          <a:prstGeom prst="rect">
            <a:avLst/>
          </a:prstGeom>
          <a:solidFill>
            <a:srgbClr val="F6F2EA"/>
          </a:solidFill>
          <a:ln w="6350">
            <a:solidFill>
              <a:srgbClr val="D9D9E5"/>
            </a:solidFill>
            <a:prstDash val="solid"/>
          </a:ln>
        </p:spPr>
        <p:txBody>
          <a:bodyPr/>
          <a:lstStyle/>
          <a:p>
            <a:endParaRPr lang="en-US"/>
          </a:p>
        </p:txBody>
      </p:sp>
      <p:sp>
        <p:nvSpPr>
          <p:cNvPr id="45" name="Text 43"/>
          <p:cNvSpPr/>
          <p:nvPr/>
        </p:nvSpPr>
        <p:spPr>
          <a:xfrm>
            <a:off x="685800" y="6035040"/>
            <a:ext cx="2194560" cy="566928"/>
          </a:xfrm>
          <a:prstGeom prst="rect">
            <a:avLst/>
          </a:prstGeom>
          <a:noFill/>
          <a:ln/>
        </p:spPr>
        <p:txBody>
          <a:bodyPr wrap="square" lIns="0" tIns="0" rIns="0" bIns="0" rtlCol="0" anchor="ctr"/>
          <a:lstStyle/>
          <a:p>
            <a:pPr marL="0" indent="0">
              <a:buNone/>
            </a:pPr>
            <a:r>
              <a:rPr lang="en-US" sz="1200" b="1" dirty="0">
                <a:solidFill>
                  <a:srgbClr val="1E2761"/>
                </a:solidFill>
                <a:latin typeface="Georgia" pitchFamily="34" charset="0"/>
                <a:ea typeface="Georgia" pitchFamily="34" charset="-122"/>
                <a:cs typeface="Georgia" pitchFamily="34" charset="-120"/>
              </a:rPr>
              <a:t>Hearing rules</a:t>
            </a:r>
            <a:endParaRPr lang="en-US" sz="1200" dirty="0"/>
          </a:p>
        </p:txBody>
      </p:sp>
      <p:sp>
        <p:nvSpPr>
          <p:cNvPr id="46" name="Text 44"/>
          <p:cNvSpPr/>
          <p:nvPr/>
        </p:nvSpPr>
        <p:spPr>
          <a:xfrm>
            <a:off x="3154680" y="6035040"/>
            <a:ext cx="4023360" cy="566928"/>
          </a:xfrm>
          <a:prstGeom prst="rect">
            <a:avLst/>
          </a:prstGeom>
          <a:noFill/>
          <a:ln/>
        </p:spPr>
        <p:txBody>
          <a:bodyPr wrap="square" lIns="0" tIns="0" rIns="0" bIns="0" rtlCol="0" anchor="ctr"/>
          <a:lstStyle/>
          <a:p>
            <a:pPr marL="0" indent="0">
              <a:buNone/>
            </a:pPr>
            <a:r>
              <a:rPr lang="en-US" sz="1100" dirty="0">
                <a:solidFill>
                  <a:srgbClr val="1A1A2E"/>
                </a:solidFill>
                <a:latin typeface="Calibri" pitchFamily="34" charset="0"/>
                <a:ea typeface="Calibri" pitchFamily="34" charset="-122"/>
                <a:cs typeface="Calibri" pitchFamily="34" charset="-120"/>
              </a:rPr>
              <a:t>District court Probate Division; Rule 1-053 NMRA principles.</a:t>
            </a:r>
            <a:endParaRPr lang="en-US" sz="1100" dirty="0"/>
          </a:p>
        </p:txBody>
      </p:sp>
      <p:sp>
        <p:nvSpPr>
          <p:cNvPr id="47" name="Text 45"/>
          <p:cNvSpPr/>
          <p:nvPr/>
        </p:nvSpPr>
        <p:spPr>
          <a:xfrm>
            <a:off x="7452360" y="6035040"/>
            <a:ext cx="4251960" cy="566928"/>
          </a:xfrm>
          <a:prstGeom prst="rect">
            <a:avLst/>
          </a:prstGeom>
          <a:noFill/>
          <a:ln/>
        </p:spPr>
        <p:txBody>
          <a:bodyPr wrap="square" lIns="0" tIns="0" rIns="0" bIns="0" rtlCol="0" anchor="ctr"/>
          <a:lstStyle/>
          <a:p>
            <a:pPr marL="0" indent="0">
              <a:buNone/>
            </a:pPr>
            <a:r>
              <a:rPr lang="en-US" sz="1100" dirty="0">
                <a:solidFill>
                  <a:srgbClr val="1A1A2E"/>
                </a:solidFill>
                <a:latin typeface="Calibri" pitchFamily="34" charset="0"/>
                <a:ea typeface="Calibri" pitchFamily="34" charset="-122"/>
                <a:cs typeface="Calibri" pitchFamily="34" charset="-120"/>
              </a:rPr>
              <a:t>Special commitment hearing; counsel for the client by statute.</a:t>
            </a:r>
            <a:endParaRPr lang="en-US" sz="1100" dirty="0"/>
          </a:p>
        </p:txBody>
      </p:sp>
      <p:sp>
        <p:nvSpPr>
          <p:cNvPr id="49" name="Shape 46"/>
          <p:cNvSpPr/>
          <p:nvPr/>
        </p:nvSpPr>
        <p:spPr>
          <a:xfrm>
            <a:off x="0" y="6537960"/>
            <a:ext cx="12191695" cy="320040"/>
          </a:xfrm>
          <a:prstGeom prst="rect">
            <a:avLst/>
          </a:prstGeom>
          <a:solidFill>
            <a:srgbClr val="1E2761"/>
          </a:solidFill>
          <a:ln w="12700">
            <a:solidFill>
              <a:srgbClr val="1E2761"/>
            </a:solidFill>
            <a:prstDash val="solid"/>
          </a:ln>
        </p:spPr>
        <p:txBody>
          <a:bodyPr/>
          <a:lstStyle/>
          <a:p>
            <a:endParaRPr lang="en-US"/>
          </a:p>
        </p:txBody>
      </p:sp>
      <p:sp>
        <p:nvSpPr>
          <p:cNvPr id="50" name="Text 47"/>
          <p:cNvSpPr/>
          <p:nvPr/>
        </p:nvSpPr>
        <p:spPr>
          <a:xfrm>
            <a:off x="457200" y="6565392"/>
            <a:ext cx="7315200" cy="274320"/>
          </a:xfrm>
          <a:prstGeom prst="rect">
            <a:avLst/>
          </a:prstGeom>
          <a:noFill/>
          <a:ln/>
        </p:spPr>
        <p:txBody>
          <a:bodyPr wrap="square" lIns="0" tIns="0" rIns="0" bIns="0" rtlCol="0" anchor="ctr"/>
          <a:lstStyle/>
          <a:p>
            <a:pPr marL="0" indent="0" algn="l">
              <a:buNone/>
            </a:pPr>
            <a:r>
              <a:rPr lang="en-US" sz="1000" dirty="0">
                <a:solidFill>
                  <a:srgbClr val="CADCFC"/>
                </a:solidFill>
                <a:latin typeface="Calibri" pitchFamily="34" charset="0"/>
                <a:ea typeface="Calibri" pitchFamily="34" charset="-122"/>
                <a:cs typeface="Calibri" pitchFamily="34" charset="-120"/>
              </a:rPr>
              <a:t>Guardians ad Litem in New Mexico  |  McBryde Law</a:t>
            </a:r>
            <a:endParaRPr lang="en-US" sz="1000" dirty="0"/>
          </a:p>
        </p:txBody>
      </p:sp>
      <p:sp>
        <p:nvSpPr>
          <p:cNvPr id="51" name="Text 48"/>
          <p:cNvSpPr/>
          <p:nvPr/>
        </p:nvSpPr>
        <p:spPr>
          <a:xfrm>
            <a:off x="10820095" y="6565392"/>
            <a:ext cx="914400" cy="274320"/>
          </a:xfrm>
          <a:prstGeom prst="rect">
            <a:avLst/>
          </a:prstGeom>
          <a:noFill/>
          <a:ln/>
        </p:spPr>
        <p:txBody>
          <a:bodyPr wrap="square" lIns="0" tIns="0" rIns="0" bIns="0" rtlCol="0" anchor="ctr"/>
          <a:lstStyle/>
          <a:p>
            <a:pPr marL="0" indent="0" algn="r">
              <a:buNone/>
            </a:pPr>
            <a:endParaRPr lang="en-US" sz="10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name="Slide 21">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2191695" cy="164592"/>
          </a:xfrm>
          <a:prstGeom prst="rect">
            <a:avLst/>
          </a:prstGeom>
          <a:solidFill>
            <a:srgbClr val="B8853B"/>
          </a:solidFill>
          <a:ln w="12700">
            <a:solidFill>
              <a:srgbClr val="B8853B"/>
            </a:solidFill>
            <a:prstDash val="solid"/>
          </a:ln>
        </p:spPr>
        <p:txBody>
          <a:bodyPr/>
          <a:lstStyle/>
          <a:p>
            <a:endParaRPr lang="en-US"/>
          </a:p>
        </p:txBody>
      </p:sp>
      <p:sp>
        <p:nvSpPr>
          <p:cNvPr id="3" name="Text 1"/>
          <p:cNvSpPr/>
          <p:nvPr/>
        </p:nvSpPr>
        <p:spPr>
          <a:xfrm>
            <a:off x="548640" y="320040"/>
            <a:ext cx="10972800" cy="320040"/>
          </a:xfrm>
          <a:prstGeom prst="rect">
            <a:avLst/>
          </a:prstGeom>
          <a:noFill/>
          <a:ln/>
        </p:spPr>
        <p:txBody>
          <a:bodyPr wrap="square" lIns="0" tIns="0" rIns="0" bIns="0" rtlCol="0" anchor="ctr"/>
          <a:lstStyle/>
          <a:p>
            <a:pPr marL="0" indent="0">
              <a:buNone/>
            </a:pPr>
            <a:r>
              <a:rPr lang="en-US" sz="1200" b="1" kern="0" spc="600" dirty="0">
                <a:solidFill>
                  <a:srgbClr val="B8853B"/>
                </a:solidFill>
                <a:latin typeface="Calibri" pitchFamily="34" charset="0"/>
                <a:ea typeface="Calibri" pitchFamily="34" charset="-122"/>
                <a:cs typeface="Calibri" pitchFamily="34" charset="-120"/>
              </a:rPr>
              <a:t>PART III  ·  COMPETENCY</a:t>
            </a:r>
            <a:endParaRPr lang="en-US" sz="1200" dirty="0"/>
          </a:p>
        </p:txBody>
      </p:sp>
      <p:sp>
        <p:nvSpPr>
          <p:cNvPr id="4" name="Text 2"/>
          <p:cNvSpPr/>
          <p:nvPr/>
        </p:nvSpPr>
        <p:spPr>
          <a:xfrm>
            <a:off x="548640" y="640080"/>
            <a:ext cx="10972800" cy="914400"/>
          </a:xfrm>
          <a:prstGeom prst="rect">
            <a:avLst/>
          </a:prstGeom>
          <a:noFill/>
          <a:ln/>
        </p:spPr>
        <p:txBody>
          <a:bodyPr wrap="square" lIns="0" tIns="0" rIns="0" bIns="0" rtlCol="0" anchor="ctr"/>
          <a:lstStyle/>
          <a:p>
            <a:pPr marL="0" indent="0">
              <a:buNone/>
            </a:pPr>
            <a:r>
              <a:rPr lang="en-US" sz="3000" b="1" dirty="0">
                <a:solidFill>
                  <a:srgbClr val="1E2761"/>
                </a:solidFill>
                <a:latin typeface="Georgia" pitchFamily="34" charset="0"/>
                <a:ea typeface="Georgia" pitchFamily="34" charset="-122"/>
                <a:cs typeface="Georgia" pitchFamily="34" charset="-120"/>
              </a:rPr>
              <a:t>Your job: the competency paralegal checklist.</a:t>
            </a:r>
            <a:endParaRPr lang="en-US" sz="3000" dirty="0"/>
          </a:p>
        </p:txBody>
      </p:sp>
      <p:sp>
        <p:nvSpPr>
          <p:cNvPr id="5" name="Shape 3"/>
          <p:cNvSpPr/>
          <p:nvPr/>
        </p:nvSpPr>
        <p:spPr>
          <a:xfrm>
            <a:off x="548640" y="1783080"/>
            <a:ext cx="3611880" cy="1783080"/>
          </a:xfrm>
          <a:prstGeom prst="rect">
            <a:avLst/>
          </a:prstGeom>
          <a:solidFill>
            <a:srgbClr val="FFFFFF"/>
          </a:solidFill>
          <a:ln w="12700">
            <a:solidFill>
              <a:srgbClr val="D9D9E5"/>
            </a:solidFill>
            <a:prstDash val="solid"/>
          </a:ln>
          <a:effectLst>
            <a:outerShdw blurRad="101600" dist="25400" dir="5400000" algn="bl" rotWithShape="0">
              <a:srgbClr val="000000">
                <a:alpha val="10000"/>
              </a:srgbClr>
            </a:outerShdw>
          </a:effectLst>
        </p:spPr>
        <p:txBody>
          <a:bodyPr/>
          <a:lstStyle/>
          <a:p>
            <a:endParaRPr lang="en-US"/>
          </a:p>
        </p:txBody>
      </p:sp>
      <p:sp>
        <p:nvSpPr>
          <p:cNvPr id="6" name="Shape 4"/>
          <p:cNvSpPr/>
          <p:nvPr/>
        </p:nvSpPr>
        <p:spPr>
          <a:xfrm>
            <a:off x="548640" y="1783080"/>
            <a:ext cx="73152" cy="1783080"/>
          </a:xfrm>
          <a:prstGeom prst="rect">
            <a:avLst/>
          </a:prstGeom>
          <a:solidFill>
            <a:srgbClr val="B8853B"/>
          </a:solidFill>
          <a:ln w="12700">
            <a:solidFill>
              <a:srgbClr val="B8853B"/>
            </a:solidFill>
            <a:prstDash val="solid"/>
          </a:ln>
        </p:spPr>
        <p:txBody>
          <a:bodyPr/>
          <a:lstStyle/>
          <a:p>
            <a:endParaRPr lang="en-US"/>
          </a:p>
        </p:txBody>
      </p:sp>
      <p:sp>
        <p:nvSpPr>
          <p:cNvPr id="7" name="Shape 5"/>
          <p:cNvSpPr/>
          <p:nvPr/>
        </p:nvSpPr>
        <p:spPr>
          <a:xfrm>
            <a:off x="822960" y="2011680"/>
            <a:ext cx="502920" cy="502920"/>
          </a:xfrm>
          <a:prstGeom prst="ellipse">
            <a:avLst/>
          </a:prstGeom>
          <a:solidFill>
            <a:srgbClr val="1E2761"/>
          </a:solidFill>
          <a:ln w="12700">
            <a:solidFill>
              <a:srgbClr val="1E2761"/>
            </a:solidFill>
            <a:prstDash val="solid"/>
          </a:ln>
        </p:spPr>
        <p:txBody>
          <a:bodyPr/>
          <a:lstStyle/>
          <a:p>
            <a:endParaRPr lang="en-US"/>
          </a:p>
        </p:txBody>
      </p:sp>
      <p:pic>
        <p:nvPicPr>
          <p:cNvPr id="8" name="Image 0" descr="preencoded.png"/>
          <p:cNvPicPr>
            <a:picLocks noChangeAspect="1"/>
          </p:cNvPicPr>
          <p:nvPr/>
        </p:nvPicPr>
        <p:blipFill>
          <a:blip r:embed="rId3"/>
          <a:stretch>
            <a:fillRect/>
          </a:stretch>
        </p:blipFill>
        <p:spPr>
          <a:xfrm>
            <a:off x="905256" y="2093976"/>
            <a:ext cx="338328" cy="338328"/>
          </a:xfrm>
          <a:prstGeom prst="rect">
            <a:avLst/>
          </a:prstGeom>
        </p:spPr>
      </p:pic>
      <p:sp>
        <p:nvSpPr>
          <p:cNvPr id="9" name="Text 6"/>
          <p:cNvSpPr/>
          <p:nvPr/>
        </p:nvSpPr>
        <p:spPr>
          <a:xfrm>
            <a:off x="1463040" y="2011680"/>
            <a:ext cx="2606040" cy="411480"/>
          </a:xfrm>
          <a:prstGeom prst="rect">
            <a:avLst/>
          </a:prstGeom>
          <a:noFill/>
          <a:ln/>
        </p:spPr>
        <p:txBody>
          <a:bodyPr wrap="square" lIns="0" tIns="0" rIns="0" bIns="0" rtlCol="0" anchor="ctr"/>
          <a:lstStyle/>
          <a:p>
            <a:pPr marL="0" indent="0">
              <a:buNone/>
            </a:pPr>
            <a:r>
              <a:rPr lang="en-US" sz="1500" b="1" dirty="0">
                <a:solidFill>
                  <a:srgbClr val="1E2761"/>
                </a:solidFill>
                <a:latin typeface="Georgia" pitchFamily="34" charset="0"/>
                <a:ea typeface="Georgia" pitchFamily="34" charset="-122"/>
                <a:cs typeface="Georgia" pitchFamily="34" charset="-120"/>
              </a:rPr>
              <a:t>Open three appointment files</a:t>
            </a:r>
            <a:endParaRPr lang="en-US" sz="1500" dirty="0"/>
          </a:p>
        </p:txBody>
      </p:sp>
      <p:sp>
        <p:nvSpPr>
          <p:cNvPr id="10" name="Text 7"/>
          <p:cNvSpPr/>
          <p:nvPr/>
        </p:nvSpPr>
        <p:spPr>
          <a:xfrm>
            <a:off x="822960" y="2651760"/>
            <a:ext cx="3154680" cy="822960"/>
          </a:xfrm>
          <a:prstGeom prst="rect">
            <a:avLst/>
          </a:prstGeom>
          <a:noFill/>
          <a:ln/>
        </p:spPr>
        <p:txBody>
          <a:bodyPr wrap="square" lIns="0" tIns="0" rIns="0" bIns="0" rtlCol="0" anchor="ctr"/>
          <a:lstStyle/>
          <a:p>
            <a:pPr marL="0" indent="0">
              <a:buNone/>
            </a:pPr>
            <a:r>
              <a:rPr lang="en-US" sz="1100" dirty="0">
                <a:solidFill>
                  <a:srgbClr val="4A4A5C"/>
                </a:solidFill>
                <a:latin typeface="Calibri" pitchFamily="34" charset="0"/>
                <a:ea typeface="Calibri" pitchFamily="34" charset="-122"/>
                <a:cs typeface="Calibri" pitchFamily="34" charset="-120"/>
              </a:rPr>
              <a:t>GAL, visitor, QHCP — each is its own appointment order with its own fee terms.</a:t>
            </a:r>
            <a:endParaRPr lang="en-US" sz="1100" dirty="0"/>
          </a:p>
        </p:txBody>
      </p:sp>
      <p:sp>
        <p:nvSpPr>
          <p:cNvPr id="11" name="Shape 8"/>
          <p:cNvSpPr/>
          <p:nvPr/>
        </p:nvSpPr>
        <p:spPr>
          <a:xfrm>
            <a:off x="4366260" y="1783080"/>
            <a:ext cx="3611880" cy="1783080"/>
          </a:xfrm>
          <a:prstGeom prst="rect">
            <a:avLst/>
          </a:prstGeom>
          <a:solidFill>
            <a:srgbClr val="FFFFFF"/>
          </a:solidFill>
          <a:ln w="12700">
            <a:solidFill>
              <a:srgbClr val="D9D9E5"/>
            </a:solidFill>
            <a:prstDash val="solid"/>
          </a:ln>
          <a:effectLst>
            <a:outerShdw blurRad="101600" dist="25400" dir="5400000" algn="bl" rotWithShape="0">
              <a:srgbClr val="000000">
                <a:alpha val="10000"/>
              </a:srgbClr>
            </a:outerShdw>
          </a:effectLst>
        </p:spPr>
        <p:txBody>
          <a:bodyPr/>
          <a:lstStyle/>
          <a:p>
            <a:endParaRPr lang="en-US"/>
          </a:p>
        </p:txBody>
      </p:sp>
      <p:sp>
        <p:nvSpPr>
          <p:cNvPr id="12" name="Shape 9"/>
          <p:cNvSpPr/>
          <p:nvPr/>
        </p:nvSpPr>
        <p:spPr>
          <a:xfrm>
            <a:off x="4366260" y="1783080"/>
            <a:ext cx="73152" cy="1783080"/>
          </a:xfrm>
          <a:prstGeom prst="rect">
            <a:avLst/>
          </a:prstGeom>
          <a:solidFill>
            <a:srgbClr val="B8853B"/>
          </a:solidFill>
          <a:ln w="12700">
            <a:solidFill>
              <a:srgbClr val="B8853B"/>
            </a:solidFill>
            <a:prstDash val="solid"/>
          </a:ln>
        </p:spPr>
        <p:txBody>
          <a:bodyPr/>
          <a:lstStyle/>
          <a:p>
            <a:endParaRPr lang="en-US"/>
          </a:p>
        </p:txBody>
      </p:sp>
      <p:sp>
        <p:nvSpPr>
          <p:cNvPr id="13" name="Shape 10"/>
          <p:cNvSpPr/>
          <p:nvPr/>
        </p:nvSpPr>
        <p:spPr>
          <a:xfrm>
            <a:off x="4640580" y="2011680"/>
            <a:ext cx="502920" cy="502920"/>
          </a:xfrm>
          <a:prstGeom prst="ellipse">
            <a:avLst/>
          </a:prstGeom>
          <a:solidFill>
            <a:srgbClr val="1E2761"/>
          </a:solidFill>
          <a:ln w="12700">
            <a:solidFill>
              <a:srgbClr val="1E2761"/>
            </a:solidFill>
            <a:prstDash val="solid"/>
          </a:ln>
        </p:spPr>
        <p:txBody>
          <a:bodyPr/>
          <a:lstStyle/>
          <a:p>
            <a:endParaRPr lang="en-US"/>
          </a:p>
        </p:txBody>
      </p:sp>
      <p:pic>
        <p:nvPicPr>
          <p:cNvPr id="14" name="Image 1" descr="preencoded.png"/>
          <p:cNvPicPr>
            <a:picLocks noChangeAspect="1"/>
          </p:cNvPicPr>
          <p:nvPr/>
        </p:nvPicPr>
        <p:blipFill>
          <a:blip r:embed="rId4"/>
          <a:stretch>
            <a:fillRect/>
          </a:stretch>
        </p:blipFill>
        <p:spPr>
          <a:xfrm>
            <a:off x="4722876" y="2093976"/>
            <a:ext cx="338328" cy="338328"/>
          </a:xfrm>
          <a:prstGeom prst="rect">
            <a:avLst/>
          </a:prstGeom>
        </p:spPr>
      </p:pic>
      <p:sp>
        <p:nvSpPr>
          <p:cNvPr id="15" name="Text 11"/>
          <p:cNvSpPr/>
          <p:nvPr/>
        </p:nvSpPr>
        <p:spPr>
          <a:xfrm>
            <a:off x="5280660" y="2011680"/>
            <a:ext cx="2606040" cy="411480"/>
          </a:xfrm>
          <a:prstGeom prst="rect">
            <a:avLst/>
          </a:prstGeom>
          <a:noFill/>
          <a:ln/>
        </p:spPr>
        <p:txBody>
          <a:bodyPr wrap="square" lIns="0" tIns="0" rIns="0" bIns="0" rtlCol="0" anchor="ctr"/>
          <a:lstStyle/>
          <a:p>
            <a:pPr marL="0" indent="0">
              <a:buNone/>
            </a:pPr>
            <a:r>
              <a:rPr lang="en-US" sz="1500" b="1" dirty="0">
                <a:solidFill>
                  <a:srgbClr val="1E2761"/>
                </a:solidFill>
                <a:latin typeface="Georgia" pitchFamily="34" charset="0"/>
                <a:ea typeface="Georgia" pitchFamily="34" charset="-122"/>
                <a:cs typeface="Georgia" pitchFamily="34" charset="-120"/>
              </a:rPr>
              <a:t>Notice &amp; service drill</a:t>
            </a:r>
            <a:endParaRPr lang="en-US" sz="1500" dirty="0"/>
          </a:p>
        </p:txBody>
      </p:sp>
      <p:sp>
        <p:nvSpPr>
          <p:cNvPr id="16" name="Text 12"/>
          <p:cNvSpPr/>
          <p:nvPr/>
        </p:nvSpPr>
        <p:spPr>
          <a:xfrm>
            <a:off x="4640580" y="2651760"/>
            <a:ext cx="3154680" cy="822960"/>
          </a:xfrm>
          <a:prstGeom prst="rect">
            <a:avLst/>
          </a:prstGeom>
          <a:noFill/>
          <a:ln/>
        </p:spPr>
        <p:txBody>
          <a:bodyPr wrap="square" lIns="0" tIns="0" rIns="0" bIns="0" rtlCol="0" anchor="ctr"/>
          <a:lstStyle/>
          <a:p>
            <a:pPr marL="0" indent="0">
              <a:buNone/>
            </a:pPr>
            <a:r>
              <a:rPr lang="en-US" sz="1100" dirty="0">
                <a:solidFill>
                  <a:srgbClr val="4A4A5C"/>
                </a:solidFill>
                <a:latin typeface="Calibri" pitchFamily="34" charset="0"/>
                <a:ea typeface="Calibri" pitchFamily="34" charset="-122"/>
                <a:cs typeface="Calibri" pitchFamily="34" charset="-120"/>
              </a:rPr>
              <a:t>NMSA 45-5-309 governs notice. Personal service on the AIP plus statutory list of relatives and interested persons.</a:t>
            </a:r>
            <a:endParaRPr lang="en-US" sz="1100" dirty="0"/>
          </a:p>
        </p:txBody>
      </p:sp>
      <p:sp>
        <p:nvSpPr>
          <p:cNvPr id="17" name="Shape 13"/>
          <p:cNvSpPr/>
          <p:nvPr/>
        </p:nvSpPr>
        <p:spPr>
          <a:xfrm>
            <a:off x="8183880" y="1783080"/>
            <a:ext cx="3611880" cy="1783080"/>
          </a:xfrm>
          <a:prstGeom prst="rect">
            <a:avLst/>
          </a:prstGeom>
          <a:solidFill>
            <a:srgbClr val="FFFFFF"/>
          </a:solidFill>
          <a:ln w="12700">
            <a:solidFill>
              <a:srgbClr val="D9D9E5"/>
            </a:solidFill>
            <a:prstDash val="solid"/>
          </a:ln>
          <a:effectLst>
            <a:outerShdw blurRad="101600" dist="25400" dir="5400000" algn="bl" rotWithShape="0">
              <a:srgbClr val="000000">
                <a:alpha val="10000"/>
              </a:srgbClr>
            </a:outerShdw>
          </a:effectLst>
        </p:spPr>
        <p:txBody>
          <a:bodyPr/>
          <a:lstStyle/>
          <a:p>
            <a:endParaRPr lang="en-US"/>
          </a:p>
        </p:txBody>
      </p:sp>
      <p:sp>
        <p:nvSpPr>
          <p:cNvPr id="18" name="Shape 14"/>
          <p:cNvSpPr/>
          <p:nvPr/>
        </p:nvSpPr>
        <p:spPr>
          <a:xfrm>
            <a:off x="8183880" y="1783080"/>
            <a:ext cx="73152" cy="1783080"/>
          </a:xfrm>
          <a:prstGeom prst="rect">
            <a:avLst/>
          </a:prstGeom>
          <a:solidFill>
            <a:srgbClr val="B8853B"/>
          </a:solidFill>
          <a:ln w="12700">
            <a:solidFill>
              <a:srgbClr val="B8853B"/>
            </a:solidFill>
            <a:prstDash val="solid"/>
          </a:ln>
        </p:spPr>
        <p:txBody>
          <a:bodyPr/>
          <a:lstStyle/>
          <a:p>
            <a:endParaRPr lang="en-US"/>
          </a:p>
        </p:txBody>
      </p:sp>
      <p:sp>
        <p:nvSpPr>
          <p:cNvPr id="19" name="Shape 15"/>
          <p:cNvSpPr/>
          <p:nvPr/>
        </p:nvSpPr>
        <p:spPr>
          <a:xfrm>
            <a:off x="8458200" y="2011680"/>
            <a:ext cx="502920" cy="502920"/>
          </a:xfrm>
          <a:prstGeom prst="ellipse">
            <a:avLst/>
          </a:prstGeom>
          <a:solidFill>
            <a:srgbClr val="1E2761"/>
          </a:solidFill>
          <a:ln w="12700">
            <a:solidFill>
              <a:srgbClr val="1E2761"/>
            </a:solidFill>
            <a:prstDash val="solid"/>
          </a:ln>
        </p:spPr>
        <p:txBody>
          <a:bodyPr/>
          <a:lstStyle/>
          <a:p>
            <a:endParaRPr lang="en-US"/>
          </a:p>
        </p:txBody>
      </p:sp>
      <p:pic>
        <p:nvPicPr>
          <p:cNvPr id="20" name="Image 2" descr="preencoded.png"/>
          <p:cNvPicPr>
            <a:picLocks noChangeAspect="1"/>
          </p:cNvPicPr>
          <p:nvPr/>
        </p:nvPicPr>
        <p:blipFill>
          <a:blip r:embed="rId5"/>
          <a:stretch>
            <a:fillRect/>
          </a:stretch>
        </p:blipFill>
        <p:spPr>
          <a:xfrm>
            <a:off x="8540496" y="2093976"/>
            <a:ext cx="338328" cy="338328"/>
          </a:xfrm>
          <a:prstGeom prst="rect">
            <a:avLst/>
          </a:prstGeom>
        </p:spPr>
      </p:pic>
      <p:sp>
        <p:nvSpPr>
          <p:cNvPr id="21" name="Text 16"/>
          <p:cNvSpPr/>
          <p:nvPr/>
        </p:nvSpPr>
        <p:spPr>
          <a:xfrm>
            <a:off x="9098280" y="2011680"/>
            <a:ext cx="2606040" cy="411480"/>
          </a:xfrm>
          <a:prstGeom prst="rect">
            <a:avLst/>
          </a:prstGeom>
          <a:noFill/>
          <a:ln/>
        </p:spPr>
        <p:txBody>
          <a:bodyPr wrap="square" lIns="0" tIns="0" rIns="0" bIns="0" rtlCol="0" anchor="ctr"/>
          <a:lstStyle/>
          <a:p>
            <a:pPr marL="0" indent="0">
              <a:buNone/>
            </a:pPr>
            <a:r>
              <a:rPr lang="en-US" sz="1500" b="1" dirty="0">
                <a:solidFill>
                  <a:srgbClr val="1E2761"/>
                </a:solidFill>
                <a:latin typeface="Georgia" pitchFamily="34" charset="0"/>
                <a:ea typeface="Georgia" pitchFamily="34" charset="-122"/>
                <a:cs typeface="Georgia" pitchFamily="34" charset="-120"/>
              </a:rPr>
              <a:t>Records gathering</a:t>
            </a:r>
            <a:endParaRPr lang="en-US" sz="1500" dirty="0"/>
          </a:p>
        </p:txBody>
      </p:sp>
      <p:sp>
        <p:nvSpPr>
          <p:cNvPr id="22" name="Text 17"/>
          <p:cNvSpPr/>
          <p:nvPr/>
        </p:nvSpPr>
        <p:spPr>
          <a:xfrm>
            <a:off x="8458200" y="2651760"/>
            <a:ext cx="3154680" cy="822960"/>
          </a:xfrm>
          <a:prstGeom prst="rect">
            <a:avLst/>
          </a:prstGeom>
          <a:noFill/>
          <a:ln/>
        </p:spPr>
        <p:txBody>
          <a:bodyPr wrap="square" lIns="0" tIns="0" rIns="0" bIns="0" rtlCol="0" anchor="ctr"/>
          <a:lstStyle/>
          <a:p>
            <a:pPr marL="0" indent="0">
              <a:buNone/>
            </a:pPr>
            <a:r>
              <a:rPr lang="en-US" sz="1100" dirty="0">
                <a:solidFill>
                  <a:srgbClr val="4A4A5C"/>
                </a:solidFill>
                <a:latin typeface="Calibri" pitchFamily="34" charset="0"/>
                <a:ea typeface="Calibri" pitchFamily="34" charset="-122"/>
                <a:cs typeface="Calibri" pitchFamily="34" charset="-120"/>
              </a:rPr>
              <a:t>Medical, psychological, financial. Health care releases or court orders for records the AIP can't sign for.</a:t>
            </a:r>
            <a:endParaRPr lang="en-US" sz="1100" dirty="0"/>
          </a:p>
        </p:txBody>
      </p:sp>
      <p:sp>
        <p:nvSpPr>
          <p:cNvPr id="23" name="Shape 18"/>
          <p:cNvSpPr/>
          <p:nvPr/>
        </p:nvSpPr>
        <p:spPr>
          <a:xfrm>
            <a:off x="548640" y="3771900"/>
            <a:ext cx="3611880" cy="1783080"/>
          </a:xfrm>
          <a:prstGeom prst="rect">
            <a:avLst/>
          </a:prstGeom>
          <a:solidFill>
            <a:srgbClr val="FFFFFF"/>
          </a:solidFill>
          <a:ln w="12700">
            <a:solidFill>
              <a:srgbClr val="D9D9E5"/>
            </a:solidFill>
            <a:prstDash val="solid"/>
          </a:ln>
          <a:effectLst>
            <a:outerShdw blurRad="101600" dist="25400" dir="5400000" algn="bl" rotWithShape="0">
              <a:srgbClr val="000000">
                <a:alpha val="10000"/>
              </a:srgbClr>
            </a:outerShdw>
          </a:effectLst>
        </p:spPr>
        <p:txBody>
          <a:bodyPr/>
          <a:lstStyle/>
          <a:p>
            <a:endParaRPr lang="en-US"/>
          </a:p>
        </p:txBody>
      </p:sp>
      <p:sp>
        <p:nvSpPr>
          <p:cNvPr id="24" name="Shape 19"/>
          <p:cNvSpPr/>
          <p:nvPr/>
        </p:nvSpPr>
        <p:spPr>
          <a:xfrm>
            <a:off x="548640" y="3771900"/>
            <a:ext cx="73152" cy="1783080"/>
          </a:xfrm>
          <a:prstGeom prst="rect">
            <a:avLst/>
          </a:prstGeom>
          <a:solidFill>
            <a:srgbClr val="B8853B"/>
          </a:solidFill>
          <a:ln w="12700">
            <a:solidFill>
              <a:srgbClr val="B8853B"/>
            </a:solidFill>
            <a:prstDash val="solid"/>
          </a:ln>
        </p:spPr>
        <p:txBody>
          <a:bodyPr/>
          <a:lstStyle/>
          <a:p>
            <a:endParaRPr lang="en-US"/>
          </a:p>
        </p:txBody>
      </p:sp>
      <p:sp>
        <p:nvSpPr>
          <p:cNvPr id="25" name="Shape 20"/>
          <p:cNvSpPr/>
          <p:nvPr/>
        </p:nvSpPr>
        <p:spPr>
          <a:xfrm>
            <a:off x="822960" y="4000500"/>
            <a:ext cx="502920" cy="502920"/>
          </a:xfrm>
          <a:prstGeom prst="ellipse">
            <a:avLst/>
          </a:prstGeom>
          <a:solidFill>
            <a:srgbClr val="1E2761"/>
          </a:solidFill>
          <a:ln w="12700">
            <a:solidFill>
              <a:srgbClr val="1E2761"/>
            </a:solidFill>
            <a:prstDash val="solid"/>
          </a:ln>
        </p:spPr>
        <p:txBody>
          <a:bodyPr/>
          <a:lstStyle/>
          <a:p>
            <a:endParaRPr lang="en-US"/>
          </a:p>
        </p:txBody>
      </p:sp>
      <p:pic>
        <p:nvPicPr>
          <p:cNvPr id="26" name="Image 3" descr="preencoded.png"/>
          <p:cNvPicPr>
            <a:picLocks noChangeAspect="1"/>
          </p:cNvPicPr>
          <p:nvPr/>
        </p:nvPicPr>
        <p:blipFill>
          <a:blip r:embed="rId6"/>
          <a:stretch>
            <a:fillRect/>
          </a:stretch>
        </p:blipFill>
        <p:spPr>
          <a:xfrm>
            <a:off x="905256" y="4082796"/>
            <a:ext cx="338328" cy="338328"/>
          </a:xfrm>
          <a:prstGeom prst="rect">
            <a:avLst/>
          </a:prstGeom>
        </p:spPr>
      </p:pic>
      <p:sp>
        <p:nvSpPr>
          <p:cNvPr id="27" name="Text 21"/>
          <p:cNvSpPr/>
          <p:nvPr/>
        </p:nvSpPr>
        <p:spPr>
          <a:xfrm>
            <a:off x="1463040" y="4000500"/>
            <a:ext cx="2606040" cy="411480"/>
          </a:xfrm>
          <a:prstGeom prst="rect">
            <a:avLst/>
          </a:prstGeom>
          <a:noFill/>
          <a:ln/>
        </p:spPr>
        <p:txBody>
          <a:bodyPr wrap="square" lIns="0" tIns="0" rIns="0" bIns="0" rtlCol="0" anchor="ctr"/>
          <a:lstStyle/>
          <a:p>
            <a:pPr marL="0" indent="0">
              <a:buNone/>
            </a:pPr>
            <a:r>
              <a:rPr lang="en-US" sz="1500" b="1" dirty="0">
                <a:solidFill>
                  <a:srgbClr val="1E2761"/>
                </a:solidFill>
                <a:latin typeface="Georgia" pitchFamily="34" charset="0"/>
                <a:ea typeface="Georgia" pitchFamily="34" charset="-122"/>
                <a:cs typeface="Georgia" pitchFamily="34" charset="-120"/>
              </a:rPr>
              <a:t>Less-restrictive inventory</a:t>
            </a:r>
            <a:endParaRPr lang="en-US" sz="1500" dirty="0"/>
          </a:p>
        </p:txBody>
      </p:sp>
      <p:sp>
        <p:nvSpPr>
          <p:cNvPr id="28" name="Text 22"/>
          <p:cNvSpPr/>
          <p:nvPr/>
        </p:nvSpPr>
        <p:spPr>
          <a:xfrm>
            <a:off x="822960" y="4640580"/>
            <a:ext cx="3154680" cy="822960"/>
          </a:xfrm>
          <a:prstGeom prst="rect">
            <a:avLst/>
          </a:prstGeom>
          <a:noFill/>
          <a:ln/>
        </p:spPr>
        <p:txBody>
          <a:bodyPr wrap="square" lIns="0" tIns="0" rIns="0" bIns="0" rtlCol="0" anchor="ctr"/>
          <a:lstStyle/>
          <a:p>
            <a:pPr marL="0" indent="0">
              <a:buNone/>
            </a:pPr>
            <a:r>
              <a:rPr lang="en-US" sz="1100" dirty="0">
                <a:solidFill>
                  <a:srgbClr val="4A4A5C"/>
                </a:solidFill>
                <a:latin typeface="Calibri" pitchFamily="34" charset="0"/>
                <a:ea typeface="Calibri" pitchFamily="34" charset="-122"/>
                <a:cs typeface="Calibri" pitchFamily="34" charset="-120"/>
              </a:rPr>
              <a:t>POAs, advance directives, supported decision-making, rep payee, trusts. Build the menu before the GAL writes.</a:t>
            </a:r>
            <a:endParaRPr lang="en-US" sz="1100" dirty="0"/>
          </a:p>
        </p:txBody>
      </p:sp>
      <p:sp>
        <p:nvSpPr>
          <p:cNvPr id="29" name="Shape 23"/>
          <p:cNvSpPr/>
          <p:nvPr/>
        </p:nvSpPr>
        <p:spPr>
          <a:xfrm>
            <a:off x="4366260" y="3771900"/>
            <a:ext cx="3611880" cy="1783080"/>
          </a:xfrm>
          <a:prstGeom prst="rect">
            <a:avLst/>
          </a:prstGeom>
          <a:solidFill>
            <a:srgbClr val="FFFFFF"/>
          </a:solidFill>
          <a:ln w="12700">
            <a:solidFill>
              <a:srgbClr val="D9D9E5"/>
            </a:solidFill>
            <a:prstDash val="solid"/>
          </a:ln>
          <a:effectLst>
            <a:outerShdw blurRad="101600" dist="25400" dir="5400000" algn="bl" rotWithShape="0">
              <a:srgbClr val="000000">
                <a:alpha val="10000"/>
              </a:srgbClr>
            </a:outerShdw>
          </a:effectLst>
        </p:spPr>
        <p:txBody>
          <a:bodyPr/>
          <a:lstStyle/>
          <a:p>
            <a:endParaRPr lang="en-US"/>
          </a:p>
        </p:txBody>
      </p:sp>
      <p:sp>
        <p:nvSpPr>
          <p:cNvPr id="30" name="Shape 24"/>
          <p:cNvSpPr/>
          <p:nvPr/>
        </p:nvSpPr>
        <p:spPr>
          <a:xfrm>
            <a:off x="4366260" y="3771900"/>
            <a:ext cx="73152" cy="1783080"/>
          </a:xfrm>
          <a:prstGeom prst="rect">
            <a:avLst/>
          </a:prstGeom>
          <a:solidFill>
            <a:srgbClr val="B8853B"/>
          </a:solidFill>
          <a:ln w="12700">
            <a:solidFill>
              <a:srgbClr val="B8853B"/>
            </a:solidFill>
            <a:prstDash val="solid"/>
          </a:ln>
        </p:spPr>
        <p:txBody>
          <a:bodyPr/>
          <a:lstStyle/>
          <a:p>
            <a:endParaRPr lang="en-US"/>
          </a:p>
        </p:txBody>
      </p:sp>
      <p:sp>
        <p:nvSpPr>
          <p:cNvPr id="31" name="Shape 25"/>
          <p:cNvSpPr/>
          <p:nvPr/>
        </p:nvSpPr>
        <p:spPr>
          <a:xfrm>
            <a:off x="4640580" y="4000500"/>
            <a:ext cx="502920" cy="502920"/>
          </a:xfrm>
          <a:prstGeom prst="ellipse">
            <a:avLst/>
          </a:prstGeom>
          <a:solidFill>
            <a:srgbClr val="1E2761"/>
          </a:solidFill>
          <a:ln w="12700">
            <a:solidFill>
              <a:srgbClr val="1E2761"/>
            </a:solidFill>
            <a:prstDash val="solid"/>
          </a:ln>
        </p:spPr>
        <p:txBody>
          <a:bodyPr/>
          <a:lstStyle/>
          <a:p>
            <a:endParaRPr lang="en-US"/>
          </a:p>
        </p:txBody>
      </p:sp>
      <p:pic>
        <p:nvPicPr>
          <p:cNvPr id="32" name="Image 4" descr="preencoded.png"/>
          <p:cNvPicPr>
            <a:picLocks noChangeAspect="1"/>
          </p:cNvPicPr>
          <p:nvPr/>
        </p:nvPicPr>
        <p:blipFill>
          <a:blip r:embed="rId7"/>
          <a:stretch>
            <a:fillRect/>
          </a:stretch>
        </p:blipFill>
        <p:spPr>
          <a:xfrm>
            <a:off x="4722876" y="4082796"/>
            <a:ext cx="338328" cy="338328"/>
          </a:xfrm>
          <a:prstGeom prst="rect">
            <a:avLst/>
          </a:prstGeom>
        </p:spPr>
      </p:pic>
      <p:sp>
        <p:nvSpPr>
          <p:cNvPr id="33" name="Text 26"/>
          <p:cNvSpPr/>
          <p:nvPr/>
        </p:nvSpPr>
        <p:spPr>
          <a:xfrm>
            <a:off x="5280660" y="4000500"/>
            <a:ext cx="2606040" cy="411480"/>
          </a:xfrm>
          <a:prstGeom prst="rect">
            <a:avLst/>
          </a:prstGeom>
          <a:noFill/>
          <a:ln/>
        </p:spPr>
        <p:txBody>
          <a:bodyPr wrap="square" lIns="0" tIns="0" rIns="0" bIns="0" rtlCol="0" anchor="ctr"/>
          <a:lstStyle/>
          <a:p>
            <a:pPr marL="0" indent="0">
              <a:buNone/>
            </a:pPr>
            <a:r>
              <a:rPr lang="en-US" sz="1500" b="1" dirty="0">
                <a:solidFill>
                  <a:srgbClr val="1E2761"/>
                </a:solidFill>
                <a:latin typeface="Georgia" pitchFamily="34" charset="0"/>
                <a:ea typeface="Georgia" pitchFamily="34" charset="-122"/>
                <a:cs typeface="Georgia" pitchFamily="34" charset="-120"/>
              </a:rPr>
              <a:t>Pre-hearing report timing</a:t>
            </a:r>
            <a:endParaRPr lang="en-US" sz="1500" dirty="0"/>
          </a:p>
        </p:txBody>
      </p:sp>
      <p:sp>
        <p:nvSpPr>
          <p:cNvPr id="34" name="Text 27"/>
          <p:cNvSpPr/>
          <p:nvPr/>
        </p:nvSpPr>
        <p:spPr>
          <a:xfrm>
            <a:off x="4640580" y="4640580"/>
            <a:ext cx="3154680" cy="822960"/>
          </a:xfrm>
          <a:prstGeom prst="rect">
            <a:avLst/>
          </a:prstGeom>
          <a:noFill/>
          <a:ln/>
        </p:spPr>
        <p:txBody>
          <a:bodyPr wrap="square" lIns="0" tIns="0" rIns="0" bIns="0" rtlCol="0" anchor="ctr"/>
          <a:lstStyle/>
          <a:p>
            <a:pPr marL="0" indent="0">
              <a:buNone/>
            </a:pPr>
            <a:r>
              <a:rPr lang="en-US" sz="1100" dirty="0">
                <a:solidFill>
                  <a:srgbClr val="4A4A5C"/>
                </a:solidFill>
                <a:latin typeface="Calibri" pitchFamily="34" charset="0"/>
                <a:ea typeface="Calibri" pitchFamily="34" charset="-122"/>
                <a:cs typeface="Calibri" pitchFamily="34" charset="-120"/>
              </a:rPr>
              <a:t>GAL, visitor, and QHCP reports must land before the hearing. Calendar backwards from hearing date.</a:t>
            </a:r>
            <a:endParaRPr lang="en-US" sz="1100" dirty="0"/>
          </a:p>
        </p:txBody>
      </p:sp>
      <p:sp>
        <p:nvSpPr>
          <p:cNvPr id="35" name="Shape 28"/>
          <p:cNvSpPr/>
          <p:nvPr/>
        </p:nvSpPr>
        <p:spPr>
          <a:xfrm>
            <a:off x="8183880" y="3771900"/>
            <a:ext cx="3611880" cy="1783080"/>
          </a:xfrm>
          <a:prstGeom prst="rect">
            <a:avLst/>
          </a:prstGeom>
          <a:solidFill>
            <a:srgbClr val="FFFFFF"/>
          </a:solidFill>
          <a:ln w="12700">
            <a:solidFill>
              <a:srgbClr val="D9D9E5"/>
            </a:solidFill>
            <a:prstDash val="solid"/>
          </a:ln>
          <a:effectLst>
            <a:outerShdw blurRad="101600" dist="25400" dir="5400000" algn="bl" rotWithShape="0">
              <a:srgbClr val="000000">
                <a:alpha val="10000"/>
              </a:srgbClr>
            </a:outerShdw>
          </a:effectLst>
        </p:spPr>
        <p:txBody>
          <a:bodyPr/>
          <a:lstStyle/>
          <a:p>
            <a:endParaRPr lang="en-US"/>
          </a:p>
        </p:txBody>
      </p:sp>
      <p:sp>
        <p:nvSpPr>
          <p:cNvPr id="36" name="Shape 29"/>
          <p:cNvSpPr/>
          <p:nvPr/>
        </p:nvSpPr>
        <p:spPr>
          <a:xfrm>
            <a:off x="8183880" y="3771900"/>
            <a:ext cx="73152" cy="1783080"/>
          </a:xfrm>
          <a:prstGeom prst="rect">
            <a:avLst/>
          </a:prstGeom>
          <a:solidFill>
            <a:srgbClr val="B8853B"/>
          </a:solidFill>
          <a:ln w="12700">
            <a:solidFill>
              <a:srgbClr val="B8853B"/>
            </a:solidFill>
            <a:prstDash val="solid"/>
          </a:ln>
        </p:spPr>
        <p:txBody>
          <a:bodyPr/>
          <a:lstStyle/>
          <a:p>
            <a:endParaRPr lang="en-US"/>
          </a:p>
        </p:txBody>
      </p:sp>
      <p:sp>
        <p:nvSpPr>
          <p:cNvPr id="37" name="Shape 30"/>
          <p:cNvSpPr/>
          <p:nvPr/>
        </p:nvSpPr>
        <p:spPr>
          <a:xfrm>
            <a:off x="8458200" y="4000500"/>
            <a:ext cx="502920" cy="502920"/>
          </a:xfrm>
          <a:prstGeom prst="ellipse">
            <a:avLst/>
          </a:prstGeom>
          <a:solidFill>
            <a:srgbClr val="1E2761"/>
          </a:solidFill>
          <a:ln w="12700">
            <a:solidFill>
              <a:srgbClr val="1E2761"/>
            </a:solidFill>
            <a:prstDash val="solid"/>
          </a:ln>
        </p:spPr>
        <p:txBody>
          <a:bodyPr/>
          <a:lstStyle/>
          <a:p>
            <a:endParaRPr lang="en-US"/>
          </a:p>
        </p:txBody>
      </p:sp>
      <p:pic>
        <p:nvPicPr>
          <p:cNvPr id="38" name="Image 5" descr="preencoded.png"/>
          <p:cNvPicPr>
            <a:picLocks noChangeAspect="1"/>
          </p:cNvPicPr>
          <p:nvPr/>
        </p:nvPicPr>
        <p:blipFill>
          <a:blip r:embed="rId8"/>
          <a:stretch>
            <a:fillRect/>
          </a:stretch>
        </p:blipFill>
        <p:spPr>
          <a:xfrm>
            <a:off x="8540496" y="4082796"/>
            <a:ext cx="338328" cy="338328"/>
          </a:xfrm>
          <a:prstGeom prst="rect">
            <a:avLst/>
          </a:prstGeom>
        </p:spPr>
      </p:pic>
      <p:sp>
        <p:nvSpPr>
          <p:cNvPr id="39" name="Text 31"/>
          <p:cNvSpPr/>
          <p:nvPr/>
        </p:nvSpPr>
        <p:spPr>
          <a:xfrm>
            <a:off x="9098280" y="4000500"/>
            <a:ext cx="2606040" cy="411480"/>
          </a:xfrm>
          <a:prstGeom prst="rect">
            <a:avLst/>
          </a:prstGeom>
          <a:noFill/>
          <a:ln/>
        </p:spPr>
        <p:txBody>
          <a:bodyPr wrap="square" lIns="0" tIns="0" rIns="0" bIns="0" rtlCol="0" anchor="ctr"/>
          <a:lstStyle/>
          <a:p>
            <a:pPr marL="0" indent="0">
              <a:buNone/>
            </a:pPr>
            <a:r>
              <a:rPr lang="en-US" sz="1500" b="1" dirty="0">
                <a:solidFill>
                  <a:srgbClr val="1E2761"/>
                </a:solidFill>
                <a:latin typeface="Georgia" pitchFamily="34" charset="0"/>
                <a:ea typeface="Georgia" pitchFamily="34" charset="-122"/>
                <a:cs typeface="Georgia" pitchFamily="34" charset="-120"/>
              </a:rPr>
              <a:t>Bond, oath, letters</a:t>
            </a:r>
            <a:endParaRPr lang="en-US" sz="1500" dirty="0"/>
          </a:p>
        </p:txBody>
      </p:sp>
      <p:sp>
        <p:nvSpPr>
          <p:cNvPr id="40" name="Text 32"/>
          <p:cNvSpPr/>
          <p:nvPr/>
        </p:nvSpPr>
        <p:spPr>
          <a:xfrm>
            <a:off x="8458200" y="4640580"/>
            <a:ext cx="3154680" cy="822960"/>
          </a:xfrm>
          <a:prstGeom prst="rect">
            <a:avLst/>
          </a:prstGeom>
          <a:noFill/>
          <a:ln/>
        </p:spPr>
        <p:txBody>
          <a:bodyPr wrap="square" lIns="0" tIns="0" rIns="0" bIns="0" rtlCol="0" anchor="ctr"/>
          <a:lstStyle/>
          <a:p>
            <a:pPr marL="0" indent="0">
              <a:buNone/>
            </a:pPr>
            <a:r>
              <a:rPr lang="en-US" sz="1100" dirty="0">
                <a:solidFill>
                  <a:srgbClr val="4A4A5C"/>
                </a:solidFill>
                <a:latin typeface="Calibri" pitchFamily="34" charset="0"/>
                <a:ea typeface="Calibri" pitchFamily="34" charset="-122"/>
                <a:cs typeface="Calibri" pitchFamily="34" charset="-120"/>
              </a:rPr>
              <a:t>Once appointed, the guardian or conservator typically files a bond, takes an oath, and receives Letters per NMSA 1978, § 45.5-411 (2018).</a:t>
            </a:r>
            <a:endParaRPr lang="en-US" sz="1100" dirty="0"/>
          </a:p>
        </p:txBody>
      </p:sp>
      <p:sp>
        <p:nvSpPr>
          <p:cNvPr id="42" name="Shape 33"/>
          <p:cNvSpPr/>
          <p:nvPr/>
        </p:nvSpPr>
        <p:spPr>
          <a:xfrm>
            <a:off x="0" y="6537960"/>
            <a:ext cx="12191695" cy="320040"/>
          </a:xfrm>
          <a:prstGeom prst="rect">
            <a:avLst/>
          </a:prstGeom>
          <a:solidFill>
            <a:srgbClr val="1E2761"/>
          </a:solidFill>
          <a:ln w="12700">
            <a:solidFill>
              <a:srgbClr val="1E2761"/>
            </a:solidFill>
            <a:prstDash val="solid"/>
          </a:ln>
        </p:spPr>
        <p:txBody>
          <a:bodyPr/>
          <a:lstStyle/>
          <a:p>
            <a:endParaRPr lang="en-US"/>
          </a:p>
        </p:txBody>
      </p:sp>
      <p:sp>
        <p:nvSpPr>
          <p:cNvPr id="43" name="Text 34"/>
          <p:cNvSpPr/>
          <p:nvPr/>
        </p:nvSpPr>
        <p:spPr>
          <a:xfrm>
            <a:off x="457200" y="6565392"/>
            <a:ext cx="7315200" cy="274320"/>
          </a:xfrm>
          <a:prstGeom prst="rect">
            <a:avLst/>
          </a:prstGeom>
          <a:noFill/>
          <a:ln/>
        </p:spPr>
        <p:txBody>
          <a:bodyPr wrap="square" lIns="0" tIns="0" rIns="0" bIns="0" rtlCol="0" anchor="ctr"/>
          <a:lstStyle/>
          <a:p>
            <a:pPr marL="0" indent="0" algn="l">
              <a:buNone/>
            </a:pPr>
            <a:r>
              <a:rPr lang="en-US" sz="1000" dirty="0">
                <a:solidFill>
                  <a:srgbClr val="CADCFC"/>
                </a:solidFill>
                <a:latin typeface="Calibri" pitchFamily="34" charset="0"/>
                <a:ea typeface="Calibri" pitchFamily="34" charset="-122"/>
                <a:cs typeface="Calibri" pitchFamily="34" charset="-120"/>
              </a:rPr>
              <a:t>Guardians ad Litem in New Mexico  |  McBryde Law</a:t>
            </a:r>
            <a:endParaRPr lang="en-US" sz="1000" dirty="0"/>
          </a:p>
        </p:txBody>
      </p:sp>
      <p:sp>
        <p:nvSpPr>
          <p:cNvPr id="44" name="Text 35"/>
          <p:cNvSpPr/>
          <p:nvPr/>
        </p:nvSpPr>
        <p:spPr>
          <a:xfrm>
            <a:off x="10820095" y="6565392"/>
            <a:ext cx="914400" cy="274320"/>
          </a:xfrm>
          <a:prstGeom prst="rect">
            <a:avLst/>
          </a:prstGeom>
          <a:noFill/>
          <a:ln/>
        </p:spPr>
        <p:txBody>
          <a:bodyPr wrap="square" lIns="0" tIns="0" rIns="0" bIns="0" rtlCol="0" anchor="ctr"/>
          <a:lstStyle/>
          <a:p>
            <a:pPr marL="0" indent="0" algn="r">
              <a:buNone/>
            </a:pPr>
            <a:endParaRPr lang="en-US" sz="10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name="Slide 22">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2191695" cy="164592"/>
          </a:xfrm>
          <a:prstGeom prst="rect">
            <a:avLst/>
          </a:prstGeom>
          <a:solidFill>
            <a:srgbClr val="B8853B"/>
          </a:solidFill>
          <a:ln w="12700">
            <a:solidFill>
              <a:srgbClr val="B8853B"/>
            </a:solidFill>
            <a:prstDash val="solid"/>
          </a:ln>
        </p:spPr>
        <p:txBody>
          <a:bodyPr/>
          <a:lstStyle/>
          <a:p>
            <a:endParaRPr lang="en-US"/>
          </a:p>
        </p:txBody>
      </p:sp>
      <p:sp>
        <p:nvSpPr>
          <p:cNvPr id="3" name="Text 1"/>
          <p:cNvSpPr/>
          <p:nvPr/>
        </p:nvSpPr>
        <p:spPr>
          <a:xfrm>
            <a:off x="548640" y="320040"/>
            <a:ext cx="10972800" cy="320040"/>
          </a:xfrm>
          <a:prstGeom prst="rect">
            <a:avLst/>
          </a:prstGeom>
          <a:noFill/>
          <a:ln/>
        </p:spPr>
        <p:txBody>
          <a:bodyPr wrap="square" lIns="0" tIns="0" rIns="0" bIns="0" rtlCol="0" anchor="ctr"/>
          <a:lstStyle/>
          <a:p>
            <a:pPr marL="0" indent="0">
              <a:buNone/>
            </a:pPr>
            <a:r>
              <a:rPr lang="en-US" sz="1200" b="1" kern="0" spc="600" dirty="0">
                <a:solidFill>
                  <a:srgbClr val="B8853B"/>
                </a:solidFill>
                <a:latin typeface="Calibri" pitchFamily="34" charset="0"/>
                <a:ea typeface="Calibri" pitchFamily="34" charset="-122"/>
                <a:cs typeface="Calibri" pitchFamily="34" charset="-120"/>
              </a:rPr>
              <a:t>CROSS-CUTTING ISSUES</a:t>
            </a:r>
            <a:endParaRPr lang="en-US" sz="1200" dirty="0"/>
          </a:p>
        </p:txBody>
      </p:sp>
      <p:sp>
        <p:nvSpPr>
          <p:cNvPr id="4" name="Text 2"/>
          <p:cNvSpPr/>
          <p:nvPr/>
        </p:nvSpPr>
        <p:spPr>
          <a:xfrm>
            <a:off x="548640" y="640080"/>
            <a:ext cx="10972800" cy="914400"/>
          </a:xfrm>
          <a:prstGeom prst="rect">
            <a:avLst/>
          </a:prstGeom>
          <a:noFill/>
          <a:ln/>
        </p:spPr>
        <p:txBody>
          <a:bodyPr wrap="square" lIns="0" tIns="0" rIns="0" bIns="0" rtlCol="0" anchor="ctr"/>
          <a:lstStyle/>
          <a:p>
            <a:pPr marL="0" indent="0">
              <a:buNone/>
            </a:pPr>
            <a:r>
              <a:rPr lang="en-US" sz="3000" b="1" dirty="0">
                <a:solidFill>
                  <a:srgbClr val="1E2761"/>
                </a:solidFill>
                <a:latin typeface="Georgia" pitchFamily="34" charset="0"/>
                <a:ea typeface="Georgia" pitchFamily="34" charset="-122"/>
                <a:cs typeface="Georgia" pitchFamily="34" charset="-120"/>
              </a:rPr>
              <a:t>Five things every GAL file has in common.</a:t>
            </a:r>
            <a:endParaRPr lang="en-US" sz="3000" dirty="0"/>
          </a:p>
        </p:txBody>
      </p:sp>
      <p:sp>
        <p:nvSpPr>
          <p:cNvPr id="5" name="Shape 3"/>
          <p:cNvSpPr/>
          <p:nvPr/>
        </p:nvSpPr>
        <p:spPr>
          <a:xfrm>
            <a:off x="548640" y="1783080"/>
            <a:ext cx="11109960" cy="777240"/>
          </a:xfrm>
          <a:prstGeom prst="rect">
            <a:avLst/>
          </a:prstGeom>
          <a:solidFill>
            <a:srgbClr val="FFFFFF"/>
          </a:solidFill>
          <a:ln w="6350">
            <a:solidFill>
              <a:srgbClr val="D9D9E5"/>
            </a:solidFill>
            <a:prstDash val="solid"/>
          </a:ln>
        </p:spPr>
        <p:txBody>
          <a:bodyPr/>
          <a:lstStyle/>
          <a:p>
            <a:endParaRPr lang="en-US"/>
          </a:p>
        </p:txBody>
      </p:sp>
      <p:sp>
        <p:nvSpPr>
          <p:cNvPr id="6" name="Shape 4"/>
          <p:cNvSpPr/>
          <p:nvPr/>
        </p:nvSpPr>
        <p:spPr>
          <a:xfrm>
            <a:off x="777240" y="1947672"/>
            <a:ext cx="457200" cy="457200"/>
          </a:xfrm>
          <a:prstGeom prst="ellipse">
            <a:avLst/>
          </a:prstGeom>
          <a:solidFill>
            <a:srgbClr val="1E2761"/>
          </a:solidFill>
          <a:ln w="12700">
            <a:solidFill>
              <a:srgbClr val="1E2761"/>
            </a:solidFill>
            <a:prstDash val="solid"/>
          </a:ln>
        </p:spPr>
        <p:txBody>
          <a:bodyPr/>
          <a:lstStyle/>
          <a:p>
            <a:endParaRPr lang="en-US"/>
          </a:p>
        </p:txBody>
      </p:sp>
      <p:pic>
        <p:nvPicPr>
          <p:cNvPr id="7" name="Image 0" descr="preencoded.png"/>
          <p:cNvPicPr>
            <a:picLocks noChangeAspect="1"/>
          </p:cNvPicPr>
          <p:nvPr/>
        </p:nvPicPr>
        <p:blipFill>
          <a:blip r:embed="rId3"/>
          <a:stretch>
            <a:fillRect/>
          </a:stretch>
        </p:blipFill>
        <p:spPr>
          <a:xfrm>
            <a:off x="859536" y="2029968"/>
            <a:ext cx="292608" cy="292608"/>
          </a:xfrm>
          <a:prstGeom prst="rect">
            <a:avLst/>
          </a:prstGeom>
        </p:spPr>
      </p:pic>
      <p:sp>
        <p:nvSpPr>
          <p:cNvPr id="8" name="Text 5"/>
          <p:cNvSpPr/>
          <p:nvPr/>
        </p:nvSpPr>
        <p:spPr>
          <a:xfrm>
            <a:off x="1417320" y="1874520"/>
            <a:ext cx="3657600" cy="640080"/>
          </a:xfrm>
          <a:prstGeom prst="rect">
            <a:avLst/>
          </a:prstGeom>
          <a:noFill/>
          <a:ln/>
        </p:spPr>
        <p:txBody>
          <a:bodyPr wrap="square" lIns="0" tIns="0" rIns="0" bIns="0" rtlCol="0" anchor="ctr"/>
          <a:lstStyle/>
          <a:p>
            <a:pPr marL="0" indent="0">
              <a:buNone/>
            </a:pPr>
            <a:r>
              <a:rPr lang="en-US" sz="1500" b="1" dirty="0">
                <a:solidFill>
                  <a:srgbClr val="1E2761"/>
                </a:solidFill>
                <a:latin typeface="Georgia" pitchFamily="34" charset="0"/>
                <a:ea typeface="Georgia" pitchFamily="34" charset="-122"/>
                <a:cs typeface="Georgia" pitchFamily="34" charset="-120"/>
              </a:rPr>
              <a:t>Court-appointment + scope</a:t>
            </a:r>
            <a:endParaRPr lang="en-US" sz="1500" dirty="0"/>
          </a:p>
        </p:txBody>
      </p:sp>
      <p:sp>
        <p:nvSpPr>
          <p:cNvPr id="9" name="Text 6"/>
          <p:cNvSpPr/>
          <p:nvPr/>
        </p:nvSpPr>
        <p:spPr>
          <a:xfrm>
            <a:off x="5212080" y="1874520"/>
            <a:ext cx="6400800" cy="640080"/>
          </a:xfrm>
          <a:prstGeom prst="rect">
            <a:avLst/>
          </a:prstGeom>
          <a:noFill/>
          <a:ln/>
        </p:spPr>
        <p:txBody>
          <a:bodyPr wrap="square" lIns="0" tIns="0" rIns="0" bIns="0" rtlCol="0" anchor="ctr"/>
          <a:lstStyle/>
          <a:p>
            <a:pPr marL="0" indent="0">
              <a:buNone/>
            </a:pPr>
            <a:r>
              <a:rPr lang="en-US" sz="1200" dirty="0">
                <a:solidFill>
                  <a:srgbClr val="1A1A2E"/>
                </a:solidFill>
                <a:latin typeface="Calibri" pitchFamily="34" charset="0"/>
                <a:ea typeface="Calibri" pitchFamily="34" charset="-122"/>
                <a:cs typeface="Calibri" pitchFamily="34" charset="-120"/>
              </a:rPr>
              <a:t>The order of appointment is your immunity contract and your billing contract. Read it. Bookmark it. Calendar from it.</a:t>
            </a:r>
            <a:endParaRPr lang="en-US" sz="1200" dirty="0"/>
          </a:p>
        </p:txBody>
      </p:sp>
      <p:sp>
        <p:nvSpPr>
          <p:cNvPr id="10" name="Shape 7"/>
          <p:cNvSpPr/>
          <p:nvPr/>
        </p:nvSpPr>
        <p:spPr>
          <a:xfrm>
            <a:off x="548640" y="2651760"/>
            <a:ext cx="11109960" cy="777240"/>
          </a:xfrm>
          <a:prstGeom prst="rect">
            <a:avLst/>
          </a:prstGeom>
          <a:solidFill>
            <a:srgbClr val="F6F2EA"/>
          </a:solidFill>
          <a:ln w="6350">
            <a:solidFill>
              <a:srgbClr val="D9D9E5"/>
            </a:solidFill>
            <a:prstDash val="solid"/>
          </a:ln>
        </p:spPr>
        <p:txBody>
          <a:bodyPr/>
          <a:lstStyle/>
          <a:p>
            <a:endParaRPr lang="en-US"/>
          </a:p>
        </p:txBody>
      </p:sp>
      <p:sp>
        <p:nvSpPr>
          <p:cNvPr id="11" name="Shape 8"/>
          <p:cNvSpPr/>
          <p:nvPr/>
        </p:nvSpPr>
        <p:spPr>
          <a:xfrm>
            <a:off x="777240" y="2816352"/>
            <a:ext cx="457200" cy="457200"/>
          </a:xfrm>
          <a:prstGeom prst="ellipse">
            <a:avLst/>
          </a:prstGeom>
          <a:solidFill>
            <a:srgbClr val="1E2761"/>
          </a:solidFill>
          <a:ln w="12700">
            <a:solidFill>
              <a:srgbClr val="1E2761"/>
            </a:solidFill>
            <a:prstDash val="solid"/>
          </a:ln>
        </p:spPr>
        <p:txBody>
          <a:bodyPr/>
          <a:lstStyle/>
          <a:p>
            <a:endParaRPr lang="en-US"/>
          </a:p>
        </p:txBody>
      </p:sp>
      <p:pic>
        <p:nvPicPr>
          <p:cNvPr id="12" name="Image 1" descr="preencoded.png"/>
          <p:cNvPicPr>
            <a:picLocks noChangeAspect="1"/>
          </p:cNvPicPr>
          <p:nvPr/>
        </p:nvPicPr>
        <p:blipFill>
          <a:blip r:embed="rId4"/>
          <a:stretch>
            <a:fillRect/>
          </a:stretch>
        </p:blipFill>
        <p:spPr>
          <a:xfrm>
            <a:off x="859536" y="2898648"/>
            <a:ext cx="292608" cy="292608"/>
          </a:xfrm>
          <a:prstGeom prst="rect">
            <a:avLst/>
          </a:prstGeom>
        </p:spPr>
      </p:pic>
      <p:sp>
        <p:nvSpPr>
          <p:cNvPr id="13" name="Text 9"/>
          <p:cNvSpPr/>
          <p:nvPr/>
        </p:nvSpPr>
        <p:spPr>
          <a:xfrm>
            <a:off x="1417320" y="2743200"/>
            <a:ext cx="3657600" cy="640080"/>
          </a:xfrm>
          <a:prstGeom prst="rect">
            <a:avLst/>
          </a:prstGeom>
          <a:noFill/>
          <a:ln/>
        </p:spPr>
        <p:txBody>
          <a:bodyPr wrap="square" lIns="0" tIns="0" rIns="0" bIns="0" rtlCol="0" anchor="ctr"/>
          <a:lstStyle/>
          <a:p>
            <a:pPr marL="0" indent="0">
              <a:buNone/>
            </a:pPr>
            <a:r>
              <a:rPr lang="en-US" sz="1500" b="1" dirty="0">
                <a:solidFill>
                  <a:srgbClr val="1E2761"/>
                </a:solidFill>
                <a:latin typeface="Georgia" pitchFamily="34" charset="0"/>
                <a:ea typeface="Georgia" pitchFamily="34" charset="-122"/>
                <a:cs typeface="Georgia" pitchFamily="34" charset="-120"/>
              </a:rPr>
              <a:t>Confidentiality by default</a:t>
            </a:r>
            <a:endParaRPr lang="en-US" sz="1500" dirty="0"/>
          </a:p>
        </p:txBody>
      </p:sp>
      <p:sp>
        <p:nvSpPr>
          <p:cNvPr id="14" name="Text 10"/>
          <p:cNvSpPr/>
          <p:nvPr/>
        </p:nvSpPr>
        <p:spPr>
          <a:xfrm>
            <a:off x="5212080" y="2743200"/>
            <a:ext cx="6400800" cy="640080"/>
          </a:xfrm>
          <a:prstGeom prst="rect">
            <a:avLst/>
          </a:prstGeom>
          <a:noFill/>
          <a:ln/>
        </p:spPr>
        <p:txBody>
          <a:bodyPr wrap="square" lIns="0" tIns="0" rIns="0" bIns="0" rtlCol="0" anchor="ctr"/>
          <a:lstStyle/>
          <a:p>
            <a:pPr marL="0" indent="0">
              <a:buNone/>
            </a:pPr>
            <a:r>
              <a:rPr lang="en-US" sz="1200" dirty="0">
                <a:solidFill>
                  <a:srgbClr val="1A1A2E"/>
                </a:solidFill>
                <a:latin typeface="Calibri" pitchFamily="34" charset="0"/>
                <a:ea typeface="Calibri" pitchFamily="34" charset="-122"/>
                <a:cs typeface="Calibri" pitchFamily="34" charset="-120"/>
              </a:rPr>
              <a:t>Children's records, medical records, MH records, AIP information — hold close. Initials in captions where confidentiality applies.</a:t>
            </a:r>
            <a:endParaRPr lang="en-US" sz="1200" dirty="0"/>
          </a:p>
        </p:txBody>
      </p:sp>
      <p:sp>
        <p:nvSpPr>
          <p:cNvPr id="15" name="Shape 11"/>
          <p:cNvSpPr/>
          <p:nvPr/>
        </p:nvSpPr>
        <p:spPr>
          <a:xfrm>
            <a:off x="548640" y="3520440"/>
            <a:ext cx="11109960" cy="777240"/>
          </a:xfrm>
          <a:prstGeom prst="rect">
            <a:avLst/>
          </a:prstGeom>
          <a:solidFill>
            <a:srgbClr val="FFFFFF"/>
          </a:solidFill>
          <a:ln w="6350">
            <a:solidFill>
              <a:srgbClr val="D9D9E5"/>
            </a:solidFill>
            <a:prstDash val="solid"/>
          </a:ln>
        </p:spPr>
        <p:txBody>
          <a:bodyPr/>
          <a:lstStyle/>
          <a:p>
            <a:endParaRPr lang="en-US"/>
          </a:p>
        </p:txBody>
      </p:sp>
      <p:sp>
        <p:nvSpPr>
          <p:cNvPr id="16" name="Shape 12"/>
          <p:cNvSpPr/>
          <p:nvPr/>
        </p:nvSpPr>
        <p:spPr>
          <a:xfrm>
            <a:off x="777240" y="3685032"/>
            <a:ext cx="457200" cy="457200"/>
          </a:xfrm>
          <a:prstGeom prst="ellipse">
            <a:avLst/>
          </a:prstGeom>
          <a:solidFill>
            <a:srgbClr val="1E2761"/>
          </a:solidFill>
          <a:ln w="12700">
            <a:solidFill>
              <a:srgbClr val="1E2761"/>
            </a:solidFill>
            <a:prstDash val="solid"/>
          </a:ln>
        </p:spPr>
        <p:txBody>
          <a:bodyPr/>
          <a:lstStyle/>
          <a:p>
            <a:endParaRPr lang="en-US"/>
          </a:p>
        </p:txBody>
      </p:sp>
      <p:pic>
        <p:nvPicPr>
          <p:cNvPr id="17" name="Image 2" descr="preencoded.png"/>
          <p:cNvPicPr>
            <a:picLocks noChangeAspect="1"/>
          </p:cNvPicPr>
          <p:nvPr/>
        </p:nvPicPr>
        <p:blipFill>
          <a:blip r:embed="rId5"/>
          <a:stretch>
            <a:fillRect/>
          </a:stretch>
        </p:blipFill>
        <p:spPr>
          <a:xfrm>
            <a:off x="859536" y="3767328"/>
            <a:ext cx="292608" cy="292608"/>
          </a:xfrm>
          <a:prstGeom prst="rect">
            <a:avLst/>
          </a:prstGeom>
        </p:spPr>
      </p:pic>
      <p:sp>
        <p:nvSpPr>
          <p:cNvPr id="18" name="Text 13"/>
          <p:cNvSpPr/>
          <p:nvPr/>
        </p:nvSpPr>
        <p:spPr>
          <a:xfrm>
            <a:off x="1417320" y="3611880"/>
            <a:ext cx="3657600" cy="640080"/>
          </a:xfrm>
          <a:prstGeom prst="rect">
            <a:avLst/>
          </a:prstGeom>
          <a:noFill/>
          <a:ln/>
        </p:spPr>
        <p:txBody>
          <a:bodyPr wrap="square" lIns="0" tIns="0" rIns="0" bIns="0" rtlCol="0" anchor="ctr"/>
          <a:lstStyle/>
          <a:p>
            <a:pPr marL="0" indent="0">
              <a:buNone/>
            </a:pPr>
            <a:r>
              <a:rPr lang="en-US" sz="1500" b="1" dirty="0">
                <a:solidFill>
                  <a:srgbClr val="1E2761"/>
                </a:solidFill>
                <a:latin typeface="Georgia" pitchFamily="34" charset="0"/>
                <a:ea typeface="Georgia" pitchFamily="34" charset="-122"/>
                <a:cs typeface="Georgia" pitchFamily="34" charset="-120"/>
              </a:rPr>
              <a:t>Fee discipline</a:t>
            </a:r>
            <a:endParaRPr lang="en-US" sz="1500" dirty="0"/>
          </a:p>
        </p:txBody>
      </p:sp>
      <p:sp>
        <p:nvSpPr>
          <p:cNvPr id="19" name="Text 14"/>
          <p:cNvSpPr/>
          <p:nvPr/>
        </p:nvSpPr>
        <p:spPr>
          <a:xfrm>
            <a:off x="5212080" y="3611880"/>
            <a:ext cx="6400800" cy="640080"/>
          </a:xfrm>
          <a:prstGeom prst="rect">
            <a:avLst/>
          </a:prstGeom>
          <a:noFill/>
          <a:ln/>
        </p:spPr>
        <p:txBody>
          <a:bodyPr wrap="square" lIns="0" tIns="0" rIns="0" bIns="0" rtlCol="0" anchor="ctr"/>
          <a:lstStyle/>
          <a:p>
            <a:pPr marL="0" indent="0">
              <a:buNone/>
            </a:pPr>
            <a:r>
              <a:rPr lang="en-US" sz="1200" dirty="0">
                <a:solidFill>
                  <a:srgbClr val="1A1A2E"/>
                </a:solidFill>
                <a:latin typeface="Calibri" pitchFamily="34" charset="0"/>
                <a:ea typeface="Calibri" pitchFamily="34" charset="-122"/>
                <a:cs typeface="Calibri" pitchFamily="34" charset="-120"/>
              </a:rPr>
              <a:t>Track time by task category. Watch retainers, replenishments, and court-allocated shares. GAL fee fights are common.</a:t>
            </a:r>
            <a:endParaRPr lang="en-US" sz="1200" dirty="0"/>
          </a:p>
        </p:txBody>
      </p:sp>
      <p:sp>
        <p:nvSpPr>
          <p:cNvPr id="20" name="Shape 15"/>
          <p:cNvSpPr/>
          <p:nvPr/>
        </p:nvSpPr>
        <p:spPr>
          <a:xfrm>
            <a:off x="548640" y="4389120"/>
            <a:ext cx="11109960" cy="777240"/>
          </a:xfrm>
          <a:prstGeom prst="rect">
            <a:avLst/>
          </a:prstGeom>
          <a:solidFill>
            <a:srgbClr val="F6F2EA"/>
          </a:solidFill>
          <a:ln w="6350">
            <a:solidFill>
              <a:srgbClr val="D9D9E5"/>
            </a:solidFill>
            <a:prstDash val="solid"/>
          </a:ln>
        </p:spPr>
        <p:txBody>
          <a:bodyPr/>
          <a:lstStyle/>
          <a:p>
            <a:endParaRPr lang="en-US"/>
          </a:p>
        </p:txBody>
      </p:sp>
      <p:sp>
        <p:nvSpPr>
          <p:cNvPr id="21" name="Shape 16"/>
          <p:cNvSpPr/>
          <p:nvPr/>
        </p:nvSpPr>
        <p:spPr>
          <a:xfrm>
            <a:off x="777240" y="4553712"/>
            <a:ext cx="457200" cy="457200"/>
          </a:xfrm>
          <a:prstGeom prst="ellipse">
            <a:avLst/>
          </a:prstGeom>
          <a:solidFill>
            <a:srgbClr val="1E2761"/>
          </a:solidFill>
          <a:ln w="12700">
            <a:solidFill>
              <a:srgbClr val="1E2761"/>
            </a:solidFill>
            <a:prstDash val="solid"/>
          </a:ln>
        </p:spPr>
        <p:txBody>
          <a:bodyPr/>
          <a:lstStyle/>
          <a:p>
            <a:endParaRPr lang="en-US"/>
          </a:p>
        </p:txBody>
      </p:sp>
      <p:pic>
        <p:nvPicPr>
          <p:cNvPr id="22" name="Image 3" descr="preencoded.png"/>
          <p:cNvPicPr>
            <a:picLocks noChangeAspect="1"/>
          </p:cNvPicPr>
          <p:nvPr/>
        </p:nvPicPr>
        <p:blipFill>
          <a:blip r:embed="rId6"/>
          <a:stretch>
            <a:fillRect/>
          </a:stretch>
        </p:blipFill>
        <p:spPr>
          <a:xfrm>
            <a:off x="859536" y="4636008"/>
            <a:ext cx="292608" cy="292608"/>
          </a:xfrm>
          <a:prstGeom prst="rect">
            <a:avLst/>
          </a:prstGeom>
        </p:spPr>
      </p:pic>
      <p:sp>
        <p:nvSpPr>
          <p:cNvPr id="23" name="Text 17"/>
          <p:cNvSpPr/>
          <p:nvPr/>
        </p:nvSpPr>
        <p:spPr>
          <a:xfrm>
            <a:off x="1417320" y="4480560"/>
            <a:ext cx="3657600" cy="640080"/>
          </a:xfrm>
          <a:prstGeom prst="rect">
            <a:avLst/>
          </a:prstGeom>
          <a:noFill/>
          <a:ln/>
        </p:spPr>
        <p:txBody>
          <a:bodyPr wrap="square" lIns="0" tIns="0" rIns="0" bIns="0" rtlCol="0" anchor="ctr"/>
          <a:lstStyle/>
          <a:p>
            <a:pPr marL="0" indent="0">
              <a:buNone/>
            </a:pPr>
            <a:r>
              <a:rPr lang="en-US" sz="1500" b="1" dirty="0">
                <a:solidFill>
                  <a:srgbClr val="1E2761"/>
                </a:solidFill>
                <a:latin typeface="Georgia" pitchFamily="34" charset="0"/>
                <a:ea typeface="Georgia" pitchFamily="34" charset="-122"/>
                <a:cs typeface="Georgia" pitchFamily="34" charset="-120"/>
              </a:rPr>
              <a:t>Ex parte communications</a:t>
            </a:r>
            <a:endParaRPr lang="en-US" sz="1500" dirty="0"/>
          </a:p>
        </p:txBody>
      </p:sp>
      <p:sp>
        <p:nvSpPr>
          <p:cNvPr id="24" name="Text 18"/>
          <p:cNvSpPr/>
          <p:nvPr/>
        </p:nvSpPr>
        <p:spPr>
          <a:xfrm>
            <a:off x="5212080" y="4480560"/>
            <a:ext cx="6400800" cy="640080"/>
          </a:xfrm>
          <a:prstGeom prst="rect">
            <a:avLst/>
          </a:prstGeom>
          <a:noFill/>
          <a:ln/>
        </p:spPr>
        <p:txBody>
          <a:bodyPr wrap="square" lIns="0" tIns="0" rIns="0" bIns="0" rtlCol="0" anchor="ctr"/>
          <a:lstStyle/>
          <a:p>
            <a:pPr marL="0" indent="0">
              <a:buNone/>
            </a:pPr>
            <a:r>
              <a:rPr lang="en-US" sz="1200" dirty="0">
                <a:solidFill>
                  <a:srgbClr val="1A1A2E"/>
                </a:solidFill>
                <a:latin typeface="Calibri" pitchFamily="34" charset="0"/>
                <a:ea typeface="Calibri" pitchFamily="34" charset="-122"/>
                <a:cs typeface="Calibri" pitchFamily="34" charset="-120"/>
              </a:rPr>
              <a:t>GALs can speak with the judge in ways the parties' lawyers cannot — but only within scope. Don't normalize ex parte chatter.</a:t>
            </a:r>
            <a:endParaRPr lang="en-US" sz="1200" dirty="0"/>
          </a:p>
        </p:txBody>
      </p:sp>
      <p:sp>
        <p:nvSpPr>
          <p:cNvPr id="25" name="Shape 19"/>
          <p:cNvSpPr/>
          <p:nvPr/>
        </p:nvSpPr>
        <p:spPr>
          <a:xfrm>
            <a:off x="548640" y="5257800"/>
            <a:ext cx="11109960" cy="777240"/>
          </a:xfrm>
          <a:prstGeom prst="rect">
            <a:avLst/>
          </a:prstGeom>
          <a:solidFill>
            <a:srgbClr val="FFFFFF"/>
          </a:solidFill>
          <a:ln w="6350">
            <a:solidFill>
              <a:srgbClr val="D9D9E5"/>
            </a:solidFill>
            <a:prstDash val="solid"/>
          </a:ln>
        </p:spPr>
        <p:txBody>
          <a:bodyPr/>
          <a:lstStyle/>
          <a:p>
            <a:endParaRPr lang="en-US"/>
          </a:p>
        </p:txBody>
      </p:sp>
      <p:sp>
        <p:nvSpPr>
          <p:cNvPr id="26" name="Shape 20"/>
          <p:cNvSpPr/>
          <p:nvPr/>
        </p:nvSpPr>
        <p:spPr>
          <a:xfrm>
            <a:off x="777240" y="5422392"/>
            <a:ext cx="457200" cy="457200"/>
          </a:xfrm>
          <a:prstGeom prst="ellipse">
            <a:avLst/>
          </a:prstGeom>
          <a:solidFill>
            <a:srgbClr val="1E2761"/>
          </a:solidFill>
          <a:ln w="12700">
            <a:solidFill>
              <a:srgbClr val="1E2761"/>
            </a:solidFill>
            <a:prstDash val="solid"/>
          </a:ln>
        </p:spPr>
        <p:txBody>
          <a:bodyPr/>
          <a:lstStyle/>
          <a:p>
            <a:endParaRPr lang="en-US"/>
          </a:p>
        </p:txBody>
      </p:sp>
      <p:pic>
        <p:nvPicPr>
          <p:cNvPr id="27" name="Image 4" descr="preencoded.png"/>
          <p:cNvPicPr>
            <a:picLocks noChangeAspect="1"/>
          </p:cNvPicPr>
          <p:nvPr/>
        </p:nvPicPr>
        <p:blipFill>
          <a:blip r:embed="rId7"/>
          <a:stretch>
            <a:fillRect/>
          </a:stretch>
        </p:blipFill>
        <p:spPr>
          <a:xfrm>
            <a:off x="859536" y="5504688"/>
            <a:ext cx="292608" cy="292608"/>
          </a:xfrm>
          <a:prstGeom prst="rect">
            <a:avLst/>
          </a:prstGeom>
        </p:spPr>
      </p:pic>
      <p:sp>
        <p:nvSpPr>
          <p:cNvPr id="28" name="Text 21"/>
          <p:cNvSpPr/>
          <p:nvPr/>
        </p:nvSpPr>
        <p:spPr>
          <a:xfrm>
            <a:off x="1417320" y="5349240"/>
            <a:ext cx="3657600" cy="640080"/>
          </a:xfrm>
          <a:prstGeom prst="rect">
            <a:avLst/>
          </a:prstGeom>
          <a:noFill/>
          <a:ln/>
        </p:spPr>
        <p:txBody>
          <a:bodyPr wrap="square" lIns="0" tIns="0" rIns="0" bIns="0" rtlCol="0" anchor="ctr"/>
          <a:lstStyle/>
          <a:p>
            <a:pPr marL="0" indent="0">
              <a:buNone/>
            </a:pPr>
            <a:r>
              <a:rPr lang="en-US" sz="1500" b="1" dirty="0">
                <a:solidFill>
                  <a:srgbClr val="1E2761"/>
                </a:solidFill>
                <a:latin typeface="Georgia" pitchFamily="34" charset="0"/>
                <a:ea typeface="Georgia" pitchFamily="34" charset="-122"/>
                <a:cs typeface="Georgia" pitchFamily="34" charset="-120"/>
              </a:rPr>
              <a:t>Conflicts and substitutions</a:t>
            </a:r>
            <a:endParaRPr lang="en-US" sz="1500" dirty="0"/>
          </a:p>
        </p:txBody>
      </p:sp>
      <p:sp>
        <p:nvSpPr>
          <p:cNvPr id="29" name="Text 22"/>
          <p:cNvSpPr/>
          <p:nvPr/>
        </p:nvSpPr>
        <p:spPr>
          <a:xfrm>
            <a:off x="5212080" y="5349240"/>
            <a:ext cx="6400800" cy="640080"/>
          </a:xfrm>
          <a:prstGeom prst="rect">
            <a:avLst/>
          </a:prstGeom>
          <a:noFill/>
          <a:ln/>
        </p:spPr>
        <p:txBody>
          <a:bodyPr wrap="square" lIns="0" tIns="0" rIns="0" bIns="0" rtlCol="0" anchor="ctr"/>
          <a:lstStyle/>
          <a:p>
            <a:pPr marL="0" indent="0">
              <a:buNone/>
            </a:pPr>
            <a:r>
              <a:rPr lang="en-US" sz="1200" dirty="0">
                <a:solidFill>
                  <a:srgbClr val="1A1A2E"/>
                </a:solidFill>
                <a:latin typeface="Calibri" pitchFamily="34" charset="0"/>
                <a:ea typeface="Calibri" pitchFamily="34" charset="-122"/>
                <a:cs typeface="Calibri" pitchFamily="34" charset="-120"/>
              </a:rPr>
              <a:t>Watch for new parties, new interests, age-outs (under-14 to 14+), and substitutions on appeal. Re-check the appointment each time.</a:t>
            </a:r>
            <a:endParaRPr lang="en-US" sz="1200" dirty="0"/>
          </a:p>
        </p:txBody>
      </p:sp>
      <p:sp>
        <p:nvSpPr>
          <p:cNvPr id="31" name="Shape 23"/>
          <p:cNvSpPr/>
          <p:nvPr/>
        </p:nvSpPr>
        <p:spPr>
          <a:xfrm>
            <a:off x="0" y="6537960"/>
            <a:ext cx="12191695" cy="320040"/>
          </a:xfrm>
          <a:prstGeom prst="rect">
            <a:avLst/>
          </a:prstGeom>
          <a:solidFill>
            <a:srgbClr val="1E2761"/>
          </a:solidFill>
          <a:ln w="12700">
            <a:solidFill>
              <a:srgbClr val="1E2761"/>
            </a:solidFill>
            <a:prstDash val="solid"/>
          </a:ln>
        </p:spPr>
        <p:txBody>
          <a:bodyPr/>
          <a:lstStyle/>
          <a:p>
            <a:endParaRPr lang="en-US"/>
          </a:p>
        </p:txBody>
      </p:sp>
      <p:sp>
        <p:nvSpPr>
          <p:cNvPr id="32" name="Text 24"/>
          <p:cNvSpPr/>
          <p:nvPr/>
        </p:nvSpPr>
        <p:spPr>
          <a:xfrm>
            <a:off x="457200" y="6565392"/>
            <a:ext cx="7315200" cy="274320"/>
          </a:xfrm>
          <a:prstGeom prst="rect">
            <a:avLst/>
          </a:prstGeom>
          <a:noFill/>
          <a:ln/>
        </p:spPr>
        <p:txBody>
          <a:bodyPr wrap="square" lIns="0" tIns="0" rIns="0" bIns="0" rtlCol="0" anchor="ctr"/>
          <a:lstStyle/>
          <a:p>
            <a:pPr marL="0" indent="0" algn="l">
              <a:buNone/>
            </a:pPr>
            <a:r>
              <a:rPr lang="en-US" sz="1000" dirty="0">
                <a:solidFill>
                  <a:srgbClr val="CADCFC"/>
                </a:solidFill>
                <a:latin typeface="Calibri" pitchFamily="34" charset="0"/>
                <a:ea typeface="Calibri" pitchFamily="34" charset="-122"/>
                <a:cs typeface="Calibri" pitchFamily="34" charset="-120"/>
              </a:rPr>
              <a:t>Guardians ad Litem in New Mexico  |  McBryde Law</a:t>
            </a:r>
            <a:endParaRPr lang="en-US" sz="1000" dirty="0"/>
          </a:p>
        </p:txBody>
      </p:sp>
      <p:sp>
        <p:nvSpPr>
          <p:cNvPr id="33" name="Text 25"/>
          <p:cNvSpPr/>
          <p:nvPr/>
        </p:nvSpPr>
        <p:spPr>
          <a:xfrm>
            <a:off x="10820095" y="6565392"/>
            <a:ext cx="914400" cy="274320"/>
          </a:xfrm>
          <a:prstGeom prst="rect">
            <a:avLst/>
          </a:prstGeom>
          <a:noFill/>
          <a:ln/>
        </p:spPr>
        <p:txBody>
          <a:bodyPr wrap="square" lIns="0" tIns="0" rIns="0" bIns="0" rtlCol="0" anchor="ctr"/>
          <a:lstStyle/>
          <a:p>
            <a:pPr marL="0" indent="0" algn="r">
              <a:buNone/>
            </a:pPr>
            <a:endParaRPr lang="en-US" sz="10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name="Slide 23">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2191695" cy="164592"/>
          </a:xfrm>
          <a:prstGeom prst="rect">
            <a:avLst/>
          </a:prstGeom>
          <a:solidFill>
            <a:srgbClr val="B8853B"/>
          </a:solidFill>
          <a:ln w="12700">
            <a:solidFill>
              <a:srgbClr val="B8853B"/>
            </a:solidFill>
            <a:prstDash val="solid"/>
          </a:ln>
        </p:spPr>
        <p:txBody>
          <a:bodyPr/>
          <a:lstStyle/>
          <a:p>
            <a:endParaRPr lang="en-US"/>
          </a:p>
        </p:txBody>
      </p:sp>
      <p:sp>
        <p:nvSpPr>
          <p:cNvPr id="3" name="Text 1"/>
          <p:cNvSpPr/>
          <p:nvPr/>
        </p:nvSpPr>
        <p:spPr>
          <a:xfrm>
            <a:off x="548640" y="320040"/>
            <a:ext cx="10972800" cy="320040"/>
          </a:xfrm>
          <a:prstGeom prst="rect">
            <a:avLst/>
          </a:prstGeom>
          <a:noFill/>
          <a:ln/>
        </p:spPr>
        <p:txBody>
          <a:bodyPr wrap="square" lIns="0" tIns="0" rIns="0" bIns="0" rtlCol="0" anchor="ctr"/>
          <a:lstStyle/>
          <a:p>
            <a:pPr marL="0" indent="0">
              <a:buNone/>
            </a:pPr>
            <a:r>
              <a:rPr lang="en-US" sz="1200" b="1" kern="0" spc="600" dirty="0">
                <a:solidFill>
                  <a:srgbClr val="B8853B"/>
                </a:solidFill>
                <a:latin typeface="Calibri" pitchFamily="34" charset="0"/>
                <a:ea typeface="Calibri" pitchFamily="34" charset="-122"/>
                <a:cs typeface="Calibri" pitchFamily="34" charset="-120"/>
              </a:rPr>
              <a:t>PITFALLS</a:t>
            </a:r>
            <a:endParaRPr lang="en-US" sz="1200" dirty="0"/>
          </a:p>
        </p:txBody>
      </p:sp>
      <p:sp>
        <p:nvSpPr>
          <p:cNvPr id="4" name="Text 2"/>
          <p:cNvSpPr/>
          <p:nvPr/>
        </p:nvSpPr>
        <p:spPr>
          <a:xfrm>
            <a:off x="548640" y="640080"/>
            <a:ext cx="10972800" cy="914400"/>
          </a:xfrm>
          <a:prstGeom prst="rect">
            <a:avLst/>
          </a:prstGeom>
          <a:noFill/>
          <a:ln/>
        </p:spPr>
        <p:txBody>
          <a:bodyPr wrap="square" lIns="0" tIns="0" rIns="0" bIns="0" rtlCol="0" anchor="ctr"/>
          <a:lstStyle/>
          <a:p>
            <a:pPr marL="0" indent="0">
              <a:buNone/>
            </a:pPr>
            <a:r>
              <a:rPr lang="en-US" sz="3000" b="1" dirty="0">
                <a:solidFill>
                  <a:srgbClr val="1E2761"/>
                </a:solidFill>
                <a:latin typeface="Georgia" pitchFamily="34" charset="0"/>
                <a:ea typeface="Georgia" pitchFamily="34" charset="-122"/>
                <a:cs typeface="Georgia" pitchFamily="34" charset="-120"/>
              </a:rPr>
              <a:t>Six ways paralegals get burned on GAL files.</a:t>
            </a:r>
            <a:endParaRPr lang="en-US" sz="3000" dirty="0"/>
          </a:p>
        </p:txBody>
      </p:sp>
      <p:sp>
        <p:nvSpPr>
          <p:cNvPr id="5" name="Shape 3"/>
          <p:cNvSpPr/>
          <p:nvPr/>
        </p:nvSpPr>
        <p:spPr>
          <a:xfrm>
            <a:off x="548640" y="1783080"/>
            <a:ext cx="3611880" cy="1783080"/>
          </a:xfrm>
          <a:prstGeom prst="rect">
            <a:avLst/>
          </a:prstGeom>
          <a:solidFill>
            <a:srgbClr val="FFFFFF"/>
          </a:solidFill>
          <a:ln w="12700">
            <a:solidFill>
              <a:srgbClr val="D9D9E5"/>
            </a:solidFill>
            <a:prstDash val="solid"/>
          </a:ln>
          <a:effectLst>
            <a:outerShdw blurRad="101600" dist="25400" dir="5400000" algn="bl" rotWithShape="0">
              <a:srgbClr val="000000">
                <a:alpha val="10000"/>
              </a:srgbClr>
            </a:outerShdw>
          </a:effectLst>
        </p:spPr>
        <p:txBody>
          <a:bodyPr/>
          <a:lstStyle/>
          <a:p>
            <a:endParaRPr lang="en-US"/>
          </a:p>
        </p:txBody>
      </p:sp>
      <p:sp>
        <p:nvSpPr>
          <p:cNvPr id="6" name="Shape 4"/>
          <p:cNvSpPr/>
          <p:nvPr/>
        </p:nvSpPr>
        <p:spPr>
          <a:xfrm>
            <a:off x="548640" y="1783080"/>
            <a:ext cx="3611880" cy="164592"/>
          </a:xfrm>
          <a:prstGeom prst="rect">
            <a:avLst/>
          </a:prstGeom>
          <a:solidFill>
            <a:srgbClr val="B8853B"/>
          </a:solidFill>
          <a:ln w="12700">
            <a:solidFill>
              <a:srgbClr val="B8853B"/>
            </a:solidFill>
            <a:prstDash val="solid"/>
          </a:ln>
        </p:spPr>
        <p:txBody>
          <a:bodyPr/>
          <a:lstStyle/>
          <a:p>
            <a:endParaRPr lang="en-US"/>
          </a:p>
        </p:txBody>
      </p:sp>
      <p:sp>
        <p:nvSpPr>
          <p:cNvPr id="7" name="Shape 5"/>
          <p:cNvSpPr/>
          <p:nvPr/>
        </p:nvSpPr>
        <p:spPr>
          <a:xfrm>
            <a:off x="822960" y="2148840"/>
            <a:ext cx="502920" cy="502920"/>
          </a:xfrm>
          <a:prstGeom prst="ellipse">
            <a:avLst/>
          </a:prstGeom>
          <a:solidFill>
            <a:srgbClr val="B8853B"/>
          </a:solidFill>
          <a:ln w="12700">
            <a:solidFill>
              <a:srgbClr val="B8853B"/>
            </a:solidFill>
            <a:prstDash val="solid"/>
          </a:ln>
        </p:spPr>
        <p:txBody>
          <a:bodyPr/>
          <a:lstStyle/>
          <a:p>
            <a:endParaRPr lang="en-US"/>
          </a:p>
        </p:txBody>
      </p:sp>
      <p:pic>
        <p:nvPicPr>
          <p:cNvPr id="8" name="Image 0" descr="preencoded.png"/>
          <p:cNvPicPr>
            <a:picLocks noChangeAspect="1"/>
          </p:cNvPicPr>
          <p:nvPr/>
        </p:nvPicPr>
        <p:blipFill>
          <a:blip r:embed="rId3"/>
          <a:stretch>
            <a:fillRect/>
          </a:stretch>
        </p:blipFill>
        <p:spPr>
          <a:xfrm>
            <a:off x="905256" y="2231136"/>
            <a:ext cx="338328" cy="338328"/>
          </a:xfrm>
          <a:prstGeom prst="rect">
            <a:avLst/>
          </a:prstGeom>
        </p:spPr>
      </p:pic>
      <p:sp>
        <p:nvSpPr>
          <p:cNvPr id="9" name="Text 6"/>
          <p:cNvSpPr/>
          <p:nvPr/>
        </p:nvSpPr>
        <p:spPr>
          <a:xfrm>
            <a:off x="1463040" y="2148840"/>
            <a:ext cx="2606040" cy="502920"/>
          </a:xfrm>
          <a:prstGeom prst="rect">
            <a:avLst/>
          </a:prstGeom>
          <a:noFill/>
          <a:ln/>
        </p:spPr>
        <p:txBody>
          <a:bodyPr wrap="square" lIns="0" tIns="0" rIns="0" bIns="0" rtlCol="0" anchor="ctr"/>
          <a:lstStyle/>
          <a:p>
            <a:pPr marL="0" indent="0">
              <a:buNone/>
            </a:pPr>
            <a:r>
              <a:rPr lang="en-US" sz="1300" b="1" dirty="0">
                <a:solidFill>
                  <a:srgbClr val="1E2761"/>
                </a:solidFill>
                <a:latin typeface="Georgia" pitchFamily="34" charset="0"/>
                <a:ea typeface="Georgia" pitchFamily="34" charset="-122"/>
                <a:cs typeface="Georgia" pitchFamily="34" charset="-120"/>
              </a:rPr>
              <a:t>Treating the GAL like a parent's lawyer.</a:t>
            </a:r>
            <a:endParaRPr lang="en-US" sz="1300" dirty="0"/>
          </a:p>
        </p:txBody>
      </p:sp>
      <p:sp>
        <p:nvSpPr>
          <p:cNvPr id="10" name="Text 7"/>
          <p:cNvSpPr/>
          <p:nvPr/>
        </p:nvSpPr>
        <p:spPr>
          <a:xfrm>
            <a:off x="822960" y="2743200"/>
            <a:ext cx="3154680" cy="731520"/>
          </a:xfrm>
          <a:prstGeom prst="rect">
            <a:avLst/>
          </a:prstGeom>
          <a:noFill/>
          <a:ln/>
        </p:spPr>
        <p:txBody>
          <a:bodyPr wrap="square" lIns="0" tIns="0" rIns="0" bIns="0" rtlCol="0" anchor="ctr"/>
          <a:lstStyle/>
          <a:p>
            <a:pPr marL="0" indent="0">
              <a:buNone/>
            </a:pPr>
            <a:r>
              <a:rPr lang="en-US" sz="1100" dirty="0">
                <a:solidFill>
                  <a:srgbClr val="4A4A5C"/>
                </a:solidFill>
                <a:latin typeface="Calibri" pitchFamily="34" charset="0"/>
                <a:ea typeface="Calibri" pitchFamily="34" charset="-122"/>
                <a:cs typeface="Calibri" pitchFamily="34" charset="-120"/>
              </a:rPr>
              <a:t>The GAL is an arm of the court. Don't share work product with the GAL the way you would with co-counsel.</a:t>
            </a:r>
            <a:endParaRPr lang="en-US" sz="1100" dirty="0"/>
          </a:p>
        </p:txBody>
      </p:sp>
      <p:sp>
        <p:nvSpPr>
          <p:cNvPr id="11" name="Shape 8"/>
          <p:cNvSpPr/>
          <p:nvPr/>
        </p:nvSpPr>
        <p:spPr>
          <a:xfrm>
            <a:off x="4366260" y="1783080"/>
            <a:ext cx="3611880" cy="1783080"/>
          </a:xfrm>
          <a:prstGeom prst="rect">
            <a:avLst/>
          </a:prstGeom>
          <a:solidFill>
            <a:srgbClr val="FFFFFF"/>
          </a:solidFill>
          <a:ln w="12700">
            <a:solidFill>
              <a:srgbClr val="D9D9E5"/>
            </a:solidFill>
            <a:prstDash val="solid"/>
          </a:ln>
          <a:effectLst>
            <a:outerShdw blurRad="101600" dist="25400" dir="5400000" algn="bl" rotWithShape="0">
              <a:srgbClr val="000000">
                <a:alpha val="10000"/>
              </a:srgbClr>
            </a:outerShdw>
          </a:effectLst>
        </p:spPr>
        <p:txBody>
          <a:bodyPr/>
          <a:lstStyle/>
          <a:p>
            <a:endParaRPr lang="en-US"/>
          </a:p>
        </p:txBody>
      </p:sp>
      <p:sp>
        <p:nvSpPr>
          <p:cNvPr id="12" name="Shape 9"/>
          <p:cNvSpPr/>
          <p:nvPr/>
        </p:nvSpPr>
        <p:spPr>
          <a:xfrm>
            <a:off x="4366260" y="1783080"/>
            <a:ext cx="3611880" cy="164592"/>
          </a:xfrm>
          <a:prstGeom prst="rect">
            <a:avLst/>
          </a:prstGeom>
          <a:solidFill>
            <a:srgbClr val="B8853B"/>
          </a:solidFill>
          <a:ln w="12700">
            <a:solidFill>
              <a:srgbClr val="B8853B"/>
            </a:solidFill>
            <a:prstDash val="solid"/>
          </a:ln>
        </p:spPr>
        <p:txBody>
          <a:bodyPr/>
          <a:lstStyle/>
          <a:p>
            <a:endParaRPr lang="en-US"/>
          </a:p>
        </p:txBody>
      </p:sp>
      <p:sp>
        <p:nvSpPr>
          <p:cNvPr id="13" name="Shape 10"/>
          <p:cNvSpPr/>
          <p:nvPr/>
        </p:nvSpPr>
        <p:spPr>
          <a:xfrm>
            <a:off x="4640580" y="2148840"/>
            <a:ext cx="502920" cy="502920"/>
          </a:xfrm>
          <a:prstGeom prst="ellipse">
            <a:avLst/>
          </a:prstGeom>
          <a:solidFill>
            <a:srgbClr val="B8853B"/>
          </a:solidFill>
          <a:ln w="12700">
            <a:solidFill>
              <a:srgbClr val="B8853B"/>
            </a:solidFill>
            <a:prstDash val="solid"/>
          </a:ln>
        </p:spPr>
        <p:txBody>
          <a:bodyPr/>
          <a:lstStyle/>
          <a:p>
            <a:endParaRPr lang="en-US"/>
          </a:p>
        </p:txBody>
      </p:sp>
      <p:pic>
        <p:nvPicPr>
          <p:cNvPr id="14" name="Image 1" descr="preencoded.png"/>
          <p:cNvPicPr>
            <a:picLocks noChangeAspect="1"/>
          </p:cNvPicPr>
          <p:nvPr/>
        </p:nvPicPr>
        <p:blipFill>
          <a:blip r:embed="rId3"/>
          <a:stretch>
            <a:fillRect/>
          </a:stretch>
        </p:blipFill>
        <p:spPr>
          <a:xfrm>
            <a:off x="4722876" y="2231136"/>
            <a:ext cx="338328" cy="338328"/>
          </a:xfrm>
          <a:prstGeom prst="rect">
            <a:avLst/>
          </a:prstGeom>
        </p:spPr>
      </p:pic>
      <p:sp>
        <p:nvSpPr>
          <p:cNvPr id="15" name="Text 11"/>
          <p:cNvSpPr/>
          <p:nvPr/>
        </p:nvSpPr>
        <p:spPr>
          <a:xfrm>
            <a:off x="5280660" y="2148840"/>
            <a:ext cx="2606040" cy="502920"/>
          </a:xfrm>
          <a:prstGeom prst="rect">
            <a:avLst/>
          </a:prstGeom>
          <a:noFill/>
          <a:ln/>
        </p:spPr>
        <p:txBody>
          <a:bodyPr wrap="square" lIns="0" tIns="0" rIns="0" bIns="0" rtlCol="0" anchor="ctr"/>
          <a:lstStyle/>
          <a:p>
            <a:pPr marL="0" indent="0">
              <a:buNone/>
            </a:pPr>
            <a:r>
              <a:rPr lang="en-US" sz="1300" b="1" dirty="0">
                <a:solidFill>
                  <a:srgbClr val="1E2761"/>
                </a:solidFill>
                <a:latin typeface="Georgia" pitchFamily="34" charset="0"/>
                <a:ea typeface="Georgia" pitchFamily="34" charset="-122"/>
                <a:cs typeface="Georgia" pitchFamily="34" charset="-120"/>
              </a:rPr>
              <a:t>Calendaring from custom, not from the order.</a:t>
            </a:r>
            <a:endParaRPr lang="en-US" sz="1300" dirty="0"/>
          </a:p>
        </p:txBody>
      </p:sp>
      <p:sp>
        <p:nvSpPr>
          <p:cNvPr id="16" name="Text 12"/>
          <p:cNvSpPr/>
          <p:nvPr/>
        </p:nvSpPr>
        <p:spPr>
          <a:xfrm>
            <a:off x="4640580" y="2743200"/>
            <a:ext cx="3154680" cy="731520"/>
          </a:xfrm>
          <a:prstGeom prst="rect">
            <a:avLst/>
          </a:prstGeom>
          <a:noFill/>
          <a:ln/>
        </p:spPr>
        <p:txBody>
          <a:bodyPr wrap="square" lIns="0" tIns="0" rIns="0" bIns="0" rtlCol="0" anchor="ctr"/>
          <a:lstStyle/>
          <a:p>
            <a:pPr marL="0" indent="0">
              <a:buNone/>
            </a:pPr>
            <a:r>
              <a:rPr lang="en-US" sz="1100" dirty="0">
                <a:solidFill>
                  <a:srgbClr val="4A4A5C"/>
                </a:solidFill>
                <a:latin typeface="Calibri" pitchFamily="34" charset="0"/>
                <a:ea typeface="Calibri" pitchFamily="34" charset="-122"/>
                <a:cs typeface="Calibri" pitchFamily="34" charset="-120"/>
              </a:rPr>
              <a:t>Two GAL orders out of the same district can read very differently. Always calendar from THIS order.</a:t>
            </a:r>
            <a:endParaRPr lang="en-US" sz="1100" dirty="0"/>
          </a:p>
        </p:txBody>
      </p:sp>
      <p:sp>
        <p:nvSpPr>
          <p:cNvPr id="17" name="Shape 13"/>
          <p:cNvSpPr/>
          <p:nvPr/>
        </p:nvSpPr>
        <p:spPr>
          <a:xfrm>
            <a:off x="8183880" y="1783080"/>
            <a:ext cx="3611880" cy="1783080"/>
          </a:xfrm>
          <a:prstGeom prst="rect">
            <a:avLst/>
          </a:prstGeom>
          <a:solidFill>
            <a:srgbClr val="FFFFFF"/>
          </a:solidFill>
          <a:ln w="12700">
            <a:solidFill>
              <a:srgbClr val="D9D9E5"/>
            </a:solidFill>
            <a:prstDash val="solid"/>
          </a:ln>
          <a:effectLst>
            <a:outerShdw blurRad="101600" dist="25400" dir="5400000" algn="bl" rotWithShape="0">
              <a:srgbClr val="000000">
                <a:alpha val="10000"/>
              </a:srgbClr>
            </a:outerShdw>
          </a:effectLst>
        </p:spPr>
        <p:txBody>
          <a:bodyPr/>
          <a:lstStyle/>
          <a:p>
            <a:endParaRPr lang="en-US"/>
          </a:p>
        </p:txBody>
      </p:sp>
      <p:sp>
        <p:nvSpPr>
          <p:cNvPr id="18" name="Shape 14"/>
          <p:cNvSpPr/>
          <p:nvPr/>
        </p:nvSpPr>
        <p:spPr>
          <a:xfrm>
            <a:off x="8183880" y="1783080"/>
            <a:ext cx="3611880" cy="164592"/>
          </a:xfrm>
          <a:prstGeom prst="rect">
            <a:avLst/>
          </a:prstGeom>
          <a:solidFill>
            <a:srgbClr val="B8853B"/>
          </a:solidFill>
          <a:ln w="12700">
            <a:solidFill>
              <a:srgbClr val="B8853B"/>
            </a:solidFill>
            <a:prstDash val="solid"/>
          </a:ln>
        </p:spPr>
        <p:txBody>
          <a:bodyPr/>
          <a:lstStyle/>
          <a:p>
            <a:endParaRPr lang="en-US"/>
          </a:p>
        </p:txBody>
      </p:sp>
      <p:sp>
        <p:nvSpPr>
          <p:cNvPr id="19" name="Shape 15"/>
          <p:cNvSpPr/>
          <p:nvPr/>
        </p:nvSpPr>
        <p:spPr>
          <a:xfrm>
            <a:off x="8458200" y="2148840"/>
            <a:ext cx="502920" cy="502920"/>
          </a:xfrm>
          <a:prstGeom prst="ellipse">
            <a:avLst/>
          </a:prstGeom>
          <a:solidFill>
            <a:srgbClr val="B8853B"/>
          </a:solidFill>
          <a:ln w="12700">
            <a:solidFill>
              <a:srgbClr val="B8853B"/>
            </a:solidFill>
            <a:prstDash val="solid"/>
          </a:ln>
        </p:spPr>
        <p:txBody>
          <a:bodyPr/>
          <a:lstStyle/>
          <a:p>
            <a:endParaRPr lang="en-US"/>
          </a:p>
        </p:txBody>
      </p:sp>
      <p:pic>
        <p:nvPicPr>
          <p:cNvPr id="20" name="Image 2" descr="preencoded.png"/>
          <p:cNvPicPr>
            <a:picLocks noChangeAspect="1"/>
          </p:cNvPicPr>
          <p:nvPr/>
        </p:nvPicPr>
        <p:blipFill>
          <a:blip r:embed="rId3"/>
          <a:stretch>
            <a:fillRect/>
          </a:stretch>
        </p:blipFill>
        <p:spPr>
          <a:xfrm>
            <a:off x="8540496" y="2231136"/>
            <a:ext cx="338328" cy="338328"/>
          </a:xfrm>
          <a:prstGeom prst="rect">
            <a:avLst/>
          </a:prstGeom>
        </p:spPr>
      </p:pic>
      <p:sp>
        <p:nvSpPr>
          <p:cNvPr id="21" name="Text 16"/>
          <p:cNvSpPr/>
          <p:nvPr/>
        </p:nvSpPr>
        <p:spPr>
          <a:xfrm>
            <a:off x="9098280" y="2148840"/>
            <a:ext cx="2606040" cy="502920"/>
          </a:xfrm>
          <a:prstGeom prst="rect">
            <a:avLst/>
          </a:prstGeom>
          <a:noFill/>
          <a:ln/>
        </p:spPr>
        <p:txBody>
          <a:bodyPr wrap="square" lIns="0" tIns="0" rIns="0" bIns="0" rtlCol="0" anchor="ctr"/>
          <a:lstStyle/>
          <a:p>
            <a:pPr marL="0" indent="0">
              <a:buNone/>
            </a:pPr>
            <a:r>
              <a:rPr lang="en-US" sz="1300" b="1" dirty="0">
                <a:solidFill>
                  <a:srgbClr val="1E2761"/>
                </a:solidFill>
                <a:latin typeface="Georgia" pitchFamily="34" charset="0"/>
                <a:ea typeface="Georgia" pitchFamily="34" charset="-122"/>
                <a:cs typeface="Georgia" pitchFamily="34" charset="-120"/>
              </a:rPr>
              <a:t>Mixing up GAL, guardian, conservator, treatment guardian.</a:t>
            </a:r>
            <a:endParaRPr lang="en-US" sz="1300" dirty="0"/>
          </a:p>
        </p:txBody>
      </p:sp>
      <p:sp>
        <p:nvSpPr>
          <p:cNvPr id="22" name="Text 17"/>
          <p:cNvSpPr/>
          <p:nvPr/>
        </p:nvSpPr>
        <p:spPr>
          <a:xfrm>
            <a:off x="8458200" y="2743200"/>
            <a:ext cx="3154680" cy="731520"/>
          </a:xfrm>
          <a:prstGeom prst="rect">
            <a:avLst/>
          </a:prstGeom>
          <a:noFill/>
          <a:ln/>
        </p:spPr>
        <p:txBody>
          <a:bodyPr wrap="square" lIns="0" tIns="0" rIns="0" bIns="0" rtlCol="0" anchor="ctr"/>
          <a:lstStyle/>
          <a:p>
            <a:pPr marL="0" indent="0">
              <a:buNone/>
            </a:pPr>
            <a:r>
              <a:rPr lang="en-US" sz="1100" dirty="0">
                <a:solidFill>
                  <a:srgbClr val="4A4A5C"/>
                </a:solidFill>
                <a:latin typeface="Calibri" pitchFamily="34" charset="0"/>
                <a:ea typeface="Calibri" pitchFamily="34" charset="-122"/>
                <a:cs typeface="Calibri" pitchFamily="34" charset="-120"/>
              </a:rPr>
              <a:t>Pleadings should use the precise term every time. Sloppy nomenclature looks worse than typos.</a:t>
            </a:r>
            <a:endParaRPr lang="en-US" sz="1100" dirty="0"/>
          </a:p>
        </p:txBody>
      </p:sp>
      <p:sp>
        <p:nvSpPr>
          <p:cNvPr id="23" name="Shape 18"/>
          <p:cNvSpPr/>
          <p:nvPr/>
        </p:nvSpPr>
        <p:spPr>
          <a:xfrm>
            <a:off x="548640" y="3771900"/>
            <a:ext cx="3611880" cy="1783080"/>
          </a:xfrm>
          <a:prstGeom prst="rect">
            <a:avLst/>
          </a:prstGeom>
          <a:solidFill>
            <a:srgbClr val="FFFFFF"/>
          </a:solidFill>
          <a:ln w="12700">
            <a:solidFill>
              <a:srgbClr val="D9D9E5"/>
            </a:solidFill>
            <a:prstDash val="solid"/>
          </a:ln>
          <a:effectLst>
            <a:outerShdw blurRad="101600" dist="25400" dir="5400000" algn="bl" rotWithShape="0">
              <a:srgbClr val="000000">
                <a:alpha val="10000"/>
              </a:srgbClr>
            </a:outerShdw>
          </a:effectLst>
        </p:spPr>
        <p:txBody>
          <a:bodyPr/>
          <a:lstStyle/>
          <a:p>
            <a:endParaRPr lang="en-US"/>
          </a:p>
        </p:txBody>
      </p:sp>
      <p:sp>
        <p:nvSpPr>
          <p:cNvPr id="24" name="Shape 19"/>
          <p:cNvSpPr/>
          <p:nvPr/>
        </p:nvSpPr>
        <p:spPr>
          <a:xfrm>
            <a:off x="548640" y="3771900"/>
            <a:ext cx="3611880" cy="164592"/>
          </a:xfrm>
          <a:prstGeom prst="rect">
            <a:avLst/>
          </a:prstGeom>
          <a:solidFill>
            <a:srgbClr val="B8853B"/>
          </a:solidFill>
          <a:ln w="12700">
            <a:solidFill>
              <a:srgbClr val="B8853B"/>
            </a:solidFill>
            <a:prstDash val="solid"/>
          </a:ln>
        </p:spPr>
        <p:txBody>
          <a:bodyPr/>
          <a:lstStyle/>
          <a:p>
            <a:endParaRPr lang="en-US"/>
          </a:p>
        </p:txBody>
      </p:sp>
      <p:sp>
        <p:nvSpPr>
          <p:cNvPr id="25" name="Shape 20"/>
          <p:cNvSpPr/>
          <p:nvPr/>
        </p:nvSpPr>
        <p:spPr>
          <a:xfrm>
            <a:off x="822960" y="4137660"/>
            <a:ext cx="502920" cy="502920"/>
          </a:xfrm>
          <a:prstGeom prst="ellipse">
            <a:avLst/>
          </a:prstGeom>
          <a:solidFill>
            <a:srgbClr val="B8853B"/>
          </a:solidFill>
          <a:ln w="12700">
            <a:solidFill>
              <a:srgbClr val="B8853B"/>
            </a:solidFill>
            <a:prstDash val="solid"/>
          </a:ln>
        </p:spPr>
        <p:txBody>
          <a:bodyPr/>
          <a:lstStyle/>
          <a:p>
            <a:endParaRPr lang="en-US"/>
          </a:p>
        </p:txBody>
      </p:sp>
      <p:pic>
        <p:nvPicPr>
          <p:cNvPr id="26" name="Image 3" descr="preencoded.png"/>
          <p:cNvPicPr>
            <a:picLocks noChangeAspect="1"/>
          </p:cNvPicPr>
          <p:nvPr/>
        </p:nvPicPr>
        <p:blipFill>
          <a:blip r:embed="rId3"/>
          <a:stretch>
            <a:fillRect/>
          </a:stretch>
        </p:blipFill>
        <p:spPr>
          <a:xfrm>
            <a:off x="905256" y="4219956"/>
            <a:ext cx="338328" cy="338328"/>
          </a:xfrm>
          <a:prstGeom prst="rect">
            <a:avLst/>
          </a:prstGeom>
        </p:spPr>
      </p:pic>
      <p:sp>
        <p:nvSpPr>
          <p:cNvPr id="27" name="Text 21"/>
          <p:cNvSpPr/>
          <p:nvPr/>
        </p:nvSpPr>
        <p:spPr>
          <a:xfrm>
            <a:off x="1463040" y="4137660"/>
            <a:ext cx="2606040" cy="502920"/>
          </a:xfrm>
          <a:prstGeom prst="rect">
            <a:avLst/>
          </a:prstGeom>
          <a:noFill/>
          <a:ln/>
        </p:spPr>
        <p:txBody>
          <a:bodyPr wrap="square" lIns="0" tIns="0" rIns="0" bIns="0" rtlCol="0" anchor="ctr"/>
          <a:lstStyle/>
          <a:p>
            <a:pPr marL="0" indent="0">
              <a:buNone/>
            </a:pPr>
            <a:r>
              <a:rPr lang="en-US" sz="1300" b="1" dirty="0">
                <a:solidFill>
                  <a:srgbClr val="1E2761"/>
                </a:solidFill>
                <a:latin typeface="Georgia" pitchFamily="34" charset="0"/>
                <a:ea typeface="Georgia" pitchFamily="34" charset="-122"/>
                <a:cs typeface="Georgia" pitchFamily="34" charset="-120"/>
              </a:rPr>
              <a:t>Forgetting the ICWA inquiry in 32A intake.</a:t>
            </a:r>
            <a:endParaRPr lang="en-US" sz="1300" dirty="0"/>
          </a:p>
        </p:txBody>
      </p:sp>
      <p:sp>
        <p:nvSpPr>
          <p:cNvPr id="28" name="Text 22"/>
          <p:cNvSpPr/>
          <p:nvPr/>
        </p:nvSpPr>
        <p:spPr>
          <a:xfrm>
            <a:off x="822960" y="4732020"/>
            <a:ext cx="3154680" cy="731520"/>
          </a:xfrm>
          <a:prstGeom prst="rect">
            <a:avLst/>
          </a:prstGeom>
          <a:noFill/>
          <a:ln/>
        </p:spPr>
        <p:txBody>
          <a:bodyPr wrap="square" lIns="0" tIns="0" rIns="0" bIns="0" rtlCol="0" anchor="ctr"/>
          <a:lstStyle/>
          <a:p>
            <a:pPr marL="0" indent="0">
              <a:buNone/>
            </a:pPr>
            <a:r>
              <a:rPr lang="en-US" sz="1100" dirty="0">
                <a:solidFill>
                  <a:srgbClr val="4A4A5C"/>
                </a:solidFill>
                <a:latin typeface="Calibri" pitchFamily="34" charset="0"/>
                <a:ea typeface="Calibri" pitchFamily="34" charset="-122"/>
                <a:cs typeface="Calibri" pitchFamily="34" charset="-120"/>
              </a:rPr>
              <a:t>Ask at intake. Document the answer. Re-ask if the family situation changes.</a:t>
            </a:r>
            <a:endParaRPr lang="en-US" sz="1100" dirty="0"/>
          </a:p>
        </p:txBody>
      </p:sp>
      <p:sp>
        <p:nvSpPr>
          <p:cNvPr id="29" name="Shape 23"/>
          <p:cNvSpPr/>
          <p:nvPr/>
        </p:nvSpPr>
        <p:spPr>
          <a:xfrm>
            <a:off x="4366260" y="3771900"/>
            <a:ext cx="3611880" cy="1783080"/>
          </a:xfrm>
          <a:prstGeom prst="rect">
            <a:avLst/>
          </a:prstGeom>
          <a:solidFill>
            <a:srgbClr val="FFFFFF"/>
          </a:solidFill>
          <a:ln w="12700">
            <a:solidFill>
              <a:srgbClr val="D9D9E5"/>
            </a:solidFill>
            <a:prstDash val="solid"/>
          </a:ln>
          <a:effectLst>
            <a:outerShdw blurRad="101600" dist="25400" dir="5400000" algn="bl" rotWithShape="0">
              <a:srgbClr val="000000">
                <a:alpha val="10000"/>
              </a:srgbClr>
            </a:outerShdw>
          </a:effectLst>
        </p:spPr>
        <p:txBody>
          <a:bodyPr/>
          <a:lstStyle/>
          <a:p>
            <a:endParaRPr lang="en-US"/>
          </a:p>
        </p:txBody>
      </p:sp>
      <p:sp>
        <p:nvSpPr>
          <p:cNvPr id="30" name="Shape 24"/>
          <p:cNvSpPr/>
          <p:nvPr/>
        </p:nvSpPr>
        <p:spPr>
          <a:xfrm>
            <a:off x="4366260" y="3771900"/>
            <a:ext cx="3611880" cy="164592"/>
          </a:xfrm>
          <a:prstGeom prst="rect">
            <a:avLst/>
          </a:prstGeom>
          <a:solidFill>
            <a:srgbClr val="B8853B"/>
          </a:solidFill>
          <a:ln w="12700">
            <a:solidFill>
              <a:srgbClr val="B8853B"/>
            </a:solidFill>
            <a:prstDash val="solid"/>
          </a:ln>
        </p:spPr>
        <p:txBody>
          <a:bodyPr/>
          <a:lstStyle/>
          <a:p>
            <a:endParaRPr lang="en-US"/>
          </a:p>
        </p:txBody>
      </p:sp>
      <p:sp>
        <p:nvSpPr>
          <p:cNvPr id="31" name="Shape 25"/>
          <p:cNvSpPr/>
          <p:nvPr/>
        </p:nvSpPr>
        <p:spPr>
          <a:xfrm>
            <a:off x="4640580" y="4137660"/>
            <a:ext cx="502920" cy="502920"/>
          </a:xfrm>
          <a:prstGeom prst="ellipse">
            <a:avLst/>
          </a:prstGeom>
          <a:solidFill>
            <a:srgbClr val="B8853B"/>
          </a:solidFill>
          <a:ln w="12700">
            <a:solidFill>
              <a:srgbClr val="B8853B"/>
            </a:solidFill>
            <a:prstDash val="solid"/>
          </a:ln>
        </p:spPr>
        <p:txBody>
          <a:bodyPr/>
          <a:lstStyle/>
          <a:p>
            <a:endParaRPr lang="en-US"/>
          </a:p>
        </p:txBody>
      </p:sp>
      <p:pic>
        <p:nvPicPr>
          <p:cNvPr id="32" name="Image 4" descr="preencoded.png"/>
          <p:cNvPicPr>
            <a:picLocks noChangeAspect="1"/>
          </p:cNvPicPr>
          <p:nvPr/>
        </p:nvPicPr>
        <p:blipFill>
          <a:blip r:embed="rId3"/>
          <a:stretch>
            <a:fillRect/>
          </a:stretch>
        </p:blipFill>
        <p:spPr>
          <a:xfrm>
            <a:off x="4722876" y="4219956"/>
            <a:ext cx="338328" cy="338328"/>
          </a:xfrm>
          <a:prstGeom prst="rect">
            <a:avLst/>
          </a:prstGeom>
        </p:spPr>
      </p:pic>
      <p:sp>
        <p:nvSpPr>
          <p:cNvPr id="33" name="Text 26"/>
          <p:cNvSpPr/>
          <p:nvPr/>
        </p:nvSpPr>
        <p:spPr>
          <a:xfrm>
            <a:off x="5280660" y="4137660"/>
            <a:ext cx="2606040" cy="502920"/>
          </a:xfrm>
          <a:prstGeom prst="rect">
            <a:avLst/>
          </a:prstGeom>
          <a:noFill/>
          <a:ln/>
        </p:spPr>
        <p:txBody>
          <a:bodyPr wrap="square" lIns="0" tIns="0" rIns="0" bIns="0" rtlCol="0" anchor="ctr"/>
          <a:lstStyle/>
          <a:p>
            <a:pPr marL="0" indent="0">
              <a:buNone/>
            </a:pPr>
            <a:r>
              <a:rPr lang="en-US" sz="1300" b="1" dirty="0">
                <a:solidFill>
                  <a:srgbClr val="1E2761"/>
                </a:solidFill>
                <a:latin typeface="Georgia" pitchFamily="34" charset="0"/>
                <a:ea typeface="Georgia" pitchFamily="34" charset="-122"/>
                <a:cs typeface="Georgia" pitchFamily="34" charset="-120"/>
              </a:rPr>
              <a:t>Letting fees outrun the retainer.</a:t>
            </a:r>
            <a:endParaRPr lang="en-US" sz="1300" dirty="0"/>
          </a:p>
        </p:txBody>
      </p:sp>
      <p:sp>
        <p:nvSpPr>
          <p:cNvPr id="34" name="Text 27"/>
          <p:cNvSpPr/>
          <p:nvPr/>
        </p:nvSpPr>
        <p:spPr>
          <a:xfrm>
            <a:off x="4640580" y="4732020"/>
            <a:ext cx="3154680" cy="731520"/>
          </a:xfrm>
          <a:prstGeom prst="rect">
            <a:avLst/>
          </a:prstGeom>
          <a:noFill/>
          <a:ln/>
        </p:spPr>
        <p:txBody>
          <a:bodyPr wrap="square" lIns="0" tIns="0" rIns="0" bIns="0" rtlCol="0" anchor="ctr"/>
          <a:lstStyle/>
          <a:p>
            <a:pPr marL="0" indent="0">
              <a:buNone/>
            </a:pPr>
            <a:r>
              <a:rPr lang="en-US" sz="1100" dirty="0">
                <a:solidFill>
                  <a:srgbClr val="4A4A5C"/>
                </a:solidFill>
                <a:latin typeface="Calibri" pitchFamily="34" charset="0"/>
                <a:ea typeface="Calibri" pitchFamily="34" charset="-122"/>
                <a:cs typeface="Calibri" pitchFamily="34" charset="-120"/>
              </a:rPr>
              <a:t>Many orders cap fees or require court approval beyond a threshold. Don't surprise the court at the fee hearing.</a:t>
            </a:r>
            <a:endParaRPr lang="en-US" sz="1100" dirty="0"/>
          </a:p>
        </p:txBody>
      </p:sp>
      <p:sp>
        <p:nvSpPr>
          <p:cNvPr id="35" name="Shape 28"/>
          <p:cNvSpPr/>
          <p:nvPr/>
        </p:nvSpPr>
        <p:spPr>
          <a:xfrm>
            <a:off x="8183880" y="3771900"/>
            <a:ext cx="3611880" cy="1783080"/>
          </a:xfrm>
          <a:prstGeom prst="rect">
            <a:avLst/>
          </a:prstGeom>
          <a:solidFill>
            <a:srgbClr val="FFFFFF"/>
          </a:solidFill>
          <a:ln w="12700">
            <a:solidFill>
              <a:srgbClr val="D9D9E5"/>
            </a:solidFill>
            <a:prstDash val="solid"/>
          </a:ln>
          <a:effectLst>
            <a:outerShdw blurRad="101600" dist="25400" dir="5400000" algn="bl" rotWithShape="0">
              <a:srgbClr val="000000">
                <a:alpha val="10000"/>
              </a:srgbClr>
            </a:outerShdw>
          </a:effectLst>
        </p:spPr>
        <p:txBody>
          <a:bodyPr/>
          <a:lstStyle/>
          <a:p>
            <a:endParaRPr lang="en-US"/>
          </a:p>
        </p:txBody>
      </p:sp>
      <p:sp>
        <p:nvSpPr>
          <p:cNvPr id="36" name="Shape 29"/>
          <p:cNvSpPr/>
          <p:nvPr/>
        </p:nvSpPr>
        <p:spPr>
          <a:xfrm>
            <a:off x="8183880" y="3771900"/>
            <a:ext cx="3611880" cy="164592"/>
          </a:xfrm>
          <a:prstGeom prst="rect">
            <a:avLst/>
          </a:prstGeom>
          <a:solidFill>
            <a:srgbClr val="B8853B"/>
          </a:solidFill>
          <a:ln w="12700">
            <a:solidFill>
              <a:srgbClr val="B8853B"/>
            </a:solidFill>
            <a:prstDash val="solid"/>
          </a:ln>
        </p:spPr>
        <p:txBody>
          <a:bodyPr/>
          <a:lstStyle/>
          <a:p>
            <a:endParaRPr lang="en-US"/>
          </a:p>
        </p:txBody>
      </p:sp>
      <p:sp>
        <p:nvSpPr>
          <p:cNvPr id="37" name="Shape 30"/>
          <p:cNvSpPr/>
          <p:nvPr/>
        </p:nvSpPr>
        <p:spPr>
          <a:xfrm>
            <a:off x="8458200" y="4137660"/>
            <a:ext cx="502920" cy="502920"/>
          </a:xfrm>
          <a:prstGeom prst="ellipse">
            <a:avLst/>
          </a:prstGeom>
          <a:solidFill>
            <a:srgbClr val="B8853B"/>
          </a:solidFill>
          <a:ln w="12700">
            <a:solidFill>
              <a:srgbClr val="B8853B"/>
            </a:solidFill>
            <a:prstDash val="solid"/>
          </a:ln>
        </p:spPr>
        <p:txBody>
          <a:bodyPr/>
          <a:lstStyle/>
          <a:p>
            <a:endParaRPr lang="en-US"/>
          </a:p>
        </p:txBody>
      </p:sp>
      <p:pic>
        <p:nvPicPr>
          <p:cNvPr id="38" name="Image 5" descr="preencoded.png"/>
          <p:cNvPicPr>
            <a:picLocks noChangeAspect="1"/>
          </p:cNvPicPr>
          <p:nvPr/>
        </p:nvPicPr>
        <p:blipFill>
          <a:blip r:embed="rId3"/>
          <a:stretch>
            <a:fillRect/>
          </a:stretch>
        </p:blipFill>
        <p:spPr>
          <a:xfrm>
            <a:off x="8540496" y="4219956"/>
            <a:ext cx="338328" cy="338328"/>
          </a:xfrm>
          <a:prstGeom prst="rect">
            <a:avLst/>
          </a:prstGeom>
        </p:spPr>
      </p:pic>
      <p:sp>
        <p:nvSpPr>
          <p:cNvPr id="39" name="Text 31"/>
          <p:cNvSpPr/>
          <p:nvPr/>
        </p:nvSpPr>
        <p:spPr>
          <a:xfrm>
            <a:off x="9098280" y="4137660"/>
            <a:ext cx="2606040" cy="502920"/>
          </a:xfrm>
          <a:prstGeom prst="rect">
            <a:avLst/>
          </a:prstGeom>
          <a:noFill/>
          <a:ln/>
        </p:spPr>
        <p:txBody>
          <a:bodyPr wrap="square" lIns="0" tIns="0" rIns="0" bIns="0" rtlCol="0" anchor="ctr"/>
          <a:lstStyle/>
          <a:p>
            <a:pPr marL="0" indent="0">
              <a:buNone/>
            </a:pPr>
            <a:r>
              <a:rPr lang="en-US" sz="1300" b="1" dirty="0">
                <a:solidFill>
                  <a:srgbClr val="1E2761"/>
                </a:solidFill>
                <a:latin typeface="Georgia" pitchFamily="34" charset="0"/>
                <a:ea typeface="Georgia" pitchFamily="34" charset="-122"/>
                <a:cs typeface="Georgia" pitchFamily="34" charset="-120"/>
              </a:rPr>
              <a:t>Sharing a single contact log across all parties.</a:t>
            </a:r>
            <a:endParaRPr lang="en-US" sz="1300" dirty="0"/>
          </a:p>
        </p:txBody>
      </p:sp>
      <p:sp>
        <p:nvSpPr>
          <p:cNvPr id="40" name="Text 32"/>
          <p:cNvSpPr/>
          <p:nvPr/>
        </p:nvSpPr>
        <p:spPr>
          <a:xfrm>
            <a:off x="8458200" y="4732020"/>
            <a:ext cx="3154680" cy="731520"/>
          </a:xfrm>
          <a:prstGeom prst="rect">
            <a:avLst/>
          </a:prstGeom>
          <a:noFill/>
          <a:ln/>
        </p:spPr>
        <p:txBody>
          <a:bodyPr wrap="square" lIns="0" tIns="0" rIns="0" bIns="0" rtlCol="0" anchor="ctr"/>
          <a:lstStyle/>
          <a:p>
            <a:pPr marL="0" indent="0">
              <a:buNone/>
            </a:pPr>
            <a:r>
              <a:rPr lang="en-US" sz="1100" dirty="0">
                <a:solidFill>
                  <a:srgbClr val="4A4A5C"/>
                </a:solidFill>
                <a:latin typeface="Calibri" pitchFamily="34" charset="0"/>
                <a:ea typeface="Calibri" pitchFamily="34" charset="-122"/>
                <a:cs typeface="Calibri" pitchFamily="34" charset="-120"/>
              </a:rPr>
              <a:t>Confidentiality risk. Build a GAL-only file and a master file; segregate them like CM/ECF and trust accounts.</a:t>
            </a:r>
            <a:endParaRPr lang="en-US" sz="1100" dirty="0"/>
          </a:p>
        </p:txBody>
      </p:sp>
      <p:sp>
        <p:nvSpPr>
          <p:cNvPr id="42" name="Shape 33"/>
          <p:cNvSpPr/>
          <p:nvPr/>
        </p:nvSpPr>
        <p:spPr>
          <a:xfrm>
            <a:off x="0" y="6537960"/>
            <a:ext cx="12191695" cy="320040"/>
          </a:xfrm>
          <a:prstGeom prst="rect">
            <a:avLst/>
          </a:prstGeom>
          <a:solidFill>
            <a:srgbClr val="1E2761"/>
          </a:solidFill>
          <a:ln w="12700">
            <a:solidFill>
              <a:srgbClr val="1E2761"/>
            </a:solidFill>
            <a:prstDash val="solid"/>
          </a:ln>
        </p:spPr>
        <p:txBody>
          <a:bodyPr/>
          <a:lstStyle/>
          <a:p>
            <a:endParaRPr lang="en-US"/>
          </a:p>
        </p:txBody>
      </p:sp>
      <p:sp>
        <p:nvSpPr>
          <p:cNvPr id="43" name="Text 34"/>
          <p:cNvSpPr/>
          <p:nvPr/>
        </p:nvSpPr>
        <p:spPr>
          <a:xfrm>
            <a:off x="457200" y="6565392"/>
            <a:ext cx="7315200" cy="274320"/>
          </a:xfrm>
          <a:prstGeom prst="rect">
            <a:avLst/>
          </a:prstGeom>
          <a:noFill/>
          <a:ln/>
        </p:spPr>
        <p:txBody>
          <a:bodyPr wrap="square" lIns="0" tIns="0" rIns="0" bIns="0" rtlCol="0" anchor="ctr"/>
          <a:lstStyle/>
          <a:p>
            <a:pPr marL="0" indent="0" algn="l">
              <a:buNone/>
            </a:pPr>
            <a:r>
              <a:rPr lang="en-US" sz="1000" dirty="0">
                <a:solidFill>
                  <a:srgbClr val="CADCFC"/>
                </a:solidFill>
                <a:latin typeface="Calibri" pitchFamily="34" charset="0"/>
                <a:ea typeface="Calibri" pitchFamily="34" charset="-122"/>
                <a:cs typeface="Calibri" pitchFamily="34" charset="-120"/>
              </a:rPr>
              <a:t>Guardians ad Litem in New Mexico  |  McBryde Law</a:t>
            </a:r>
            <a:endParaRPr lang="en-US" sz="1000" dirty="0"/>
          </a:p>
        </p:txBody>
      </p:sp>
      <p:sp>
        <p:nvSpPr>
          <p:cNvPr id="44" name="Text 35"/>
          <p:cNvSpPr/>
          <p:nvPr/>
        </p:nvSpPr>
        <p:spPr>
          <a:xfrm>
            <a:off x="10820095" y="6565392"/>
            <a:ext cx="914400" cy="274320"/>
          </a:xfrm>
          <a:prstGeom prst="rect">
            <a:avLst/>
          </a:prstGeom>
          <a:noFill/>
          <a:ln/>
        </p:spPr>
        <p:txBody>
          <a:bodyPr wrap="square" lIns="0" tIns="0" rIns="0" bIns="0" rtlCol="0" anchor="ctr"/>
          <a:lstStyle/>
          <a:p>
            <a:pPr marL="0" indent="0" algn="r">
              <a:buNone/>
            </a:pPr>
            <a:endParaRPr lang="en-US" sz="10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name="Slide 24">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2191695" cy="164592"/>
          </a:xfrm>
          <a:prstGeom prst="rect">
            <a:avLst/>
          </a:prstGeom>
          <a:solidFill>
            <a:srgbClr val="B8853B"/>
          </a:solidFill>
          <a:ln w="12700">
            <a:solidFill>
              <a:srgbClr val="B8853B"/>
            </a:solidFill>
            <a:prstDash val="solid"/>
          </a:ln>
        </p:spPr>
        <p:txBody>
          <a:bodyPr/>
          <a:lstStyle/>
          <a:p>
            <a:endParaRPr lang="en-US"/>
          </a:p>
        </p:txBody>
      </p:sp>
      <p:sp>
        <p:nvSpPr>
          <p:cNvPr id="3" name="Text 1"/>
          <p:cNvSpPr/>
          <p:nvPr/>
        </p:nvSpPr>
        <p:spPr>
          <a:xfrm>
            <a:off x="548640" y="320040"/>
            <a:ext cx="10972800" cy="320040"/>
          </a:xfrm>
          <a:prstGeom prst="rect">
            <a:avLst/>
          </a:prstGeom>
          <a:noFill/>
          <a:ln/>
        </p:spPr>
        <p:txBody>
          <a:bodyPr wrap="square" lIns="0" tIns="0" rIns="0" bIns="0" rtlCol="0" anchor="ctr"/>
          <a:lstStyle/>
          <a:p>
            <a:pPr marL="0" indent="0">
              <a:buNone/>
            </a:pPr>
            <a:r>
              <a:rPr lang="en-US" sz="1200" b="1" kern="0" spc="600" dirty="0">
                <a:solidFill>
                  <a:srgbClr val="B8853B"/>
                </a:solidFill>
                <a:latin typeface="Calibri" pitchFamily="34" charset="0"/>
                <a:ea typeface="Calibri" pitchFamily="34" charset="-122"/>
                <a:cs typeface="Calibri" pitchFamily="34" charset="-120"/>
              </a:rPr>
              <a:t>WRAP &amp; Q&amp;A</a:t>
            </a:r>
            <a:endParaRPr lang="en-US" sz="1200" dirty="0"/>
          </a:p>
        </p:txBody>
      </p:sp>
      <p:sp>
        <p:nvSpPr>
          <p:cNvPr id="4" name="Text 2"/>
          <p:cNvSpPr/>
          <p:nvPr/>
        </p:nvSpPr>
        <p:spPr>
          <a:xfrm>
            <a:off x="548640" y="640080"/>
            <a:ext cx="10972800" cy="914400"/>
          </a:xfrm>
          <a:prstGeom prst="rect">
            <a:avLst/>
          </a:prstGeom>
          <a:noFill/>
          <a:ln/>
        </p:spPr>
        <p:txBody>
          <a:bodyPr wrap="square" lIns="0" tIns="0" rIns="0" bIns="0" rtlCol="0" anchor="ctr"/>
          <a:lstStyle/>
          <a:p>
            <a:pPr marL="0" indent="0">
              <a:buNone/>
            </a:pPr>
            <a:r>
              <a:rPr lang="en-US" sz="3000" b="1" dirty="0">
                <a:solidFill>
                  <a:srgbClr val="1E2761"/>
                </a:solidFill>
                <a:latin typeface="Georgia" pitchFamily="34" charset="0"/>
                <a:ea typeface="Georgia" pitchFamily="34" charset="-122"/>
                <a:cs typeface="Georgia" pitchFamily="34" charset="-120"/>
              </a:rPr>
              <a:t>Citations, resources, and your three takeaways.</a:t>
            </a:r>
            <a:endParaRPr lang="en-US" sz="3000" dirty="0"/>
          </a:p>
        </p:txBody>
      </p:sp>
      <p:sp>
        <p:nvSpPr>
          <p:cNvPr id="5" name="Shape 3"/>
          <p:cNvSpPr/>
          <p:nvPr/>
        </p:nvSpPr>
        <p:spPr>
          <a:xfrm>
            <a:off x="548640" y="1783080"/>
            <a:ext cx="5486400" cy="4023360"/>
          </a:xfrm>
          <a:prstGeom prst="rect">
            <a:avLst/>
          </a:prstGeom>
          <a:solidFill>
            <a:srgbClr val="1E2761"/>
          </a:solidFill>
          <a:ln w="12700">
            <a:solidFill>
              <a:srgbClr val="1E2761"/>
            </a:solidFill>
            <a:prstDash val="solid"/>
          </a:ln>
        </p:spPr>
        <p:txBody>
          <a:bodyPr/>
          <a:lstStyle/>
          <a:p>
            <a:endParaRPr lang="en-US"/>
          </a:p>
        </p:txBody>
      </p:sp>
      <p:sp>
        <p:nvSpPr>
          <p:cNvPr id="6" name="Text 4"/>
          <p:cNvSpPr/>
          <p:nvPr/>
        </p:nvSpPr>
        <p:spPr>
          <a:xfrm>
            <a:off x="868680" y="2011680"/>
            <a:ext cx="4846320" cy="365760"/>
          </a:xfrm>
          <a:prstGeom prst="rect">
            <a:avLst/>
          </a:prstGeom>
          <a:noFill/>
          <a:ln/>
        </p:spPr>
        <p:txBody>
          <a:bodyPr wrap="square" lIns="0" tIns="0" rIns="0" bIns="0" rtlCol="0" anchor="ctr"/>
          <a:lstStyle/>
          <a:p>
            <a:pPr marL="0" indent="0">
              <a:buNone/>
            </a:pPr>
            <a:r>
              <a:rPr lang="en-US" sz="1200" b="1" kern="0" spc="600" dirty="0">
                <a:solidFill>
                  <a:srgbClr val="B8853B"/>
                </a:solidFill>
                <a:latin typeface="Calibri" pitchFamily="34" charset="0"/>
                <a:ea typeface="Calibri" pitchFamily="34" charset="-122"/>
                <a:cs typeface="Calibri" pitchFamily="34" charset="-120"/>
              </a:rPr>
              <a:t>THREE TAKEAWAYS</a:t>
            </a:r>
            <a:endParaRPr lang="en-US" sz="1200" dirty="0"/>
          </a:p>
        </p:txBody>
      </p:sp>
      <p:sp>
        <p:nvSpPr>
          <p:cNvPr id="7" name="Shape 5"/>
          <p:cNvSpPr/>
          <p:nvPr/>
        </p:nvSpPr>
        <p:spPr>
          <a:xfrm>
            <a:off x="868680" y="2560320"/>
            <a:ext cx="502920" cy="502920"/>
          </a:xfrm>
          <a:prstGeom prst="ellipse">
            <a:avLst/>
          </a:prstGeom>
          <a:solidFill>
            <a:srgbClr val="B8853B"/>
          </a:solidFill>
          <a:ln w="12700">
            <a:solidFill>
              <a:srgbClr val="B8853B"/>
            </a:solidFill>
            <a:prstDash val="solid"/>
          </a:ln>
        </p:spPr>
        <p:txBody>
          <a:bodyPr/>
          <a:lstStyle/>
          <a:p>
            <a:endParaRPr lang="en-US"/>
          </a:p>
        </p:txBody>
      </p:sp>
      <p:sp>
        <p:nvSpPr>
          <p:cNvPr id="8" name="Text 6"/>
          <p:cNvSpPr/>
          <p:nvPr/>
        </p:nvSpPr>
        <p:spPr>
          <a:xfrm>
            <a:off x="868680" y="2560320"/>
            <a:ext cx="502920" cy="502920"/>
          </a:xfrm>
          <a:prstGeom prst="rect">
            <a:avLst/>
          </a:prstGeom>
          <a:noFill/>
          <a:ln/>
        </p:spPr>
        <p:txBody>
          <a:bodyPr wrap="square" lIns="0" tIns="0" rIns="0" bIns="0" rtlCol="0" anchor="ctr"/>
          <a:lstStyle/>
          <a:p>
            <a:pPr marL="0" indent="0" algn="ctr">
              <a:buNone/>
            </a:pPr>
            <a:r>
              <a:rPr lang="en-US" sz="2000" b="1" dirty="0">
                <a:solidFill>
                  <a:srgbClr val="FFFFFF"/>
                </a:solidFill>
                <a:latin typeface="Georgia" pitchFamily="34" charset="0"/>
                <a:ea typeface="Georgia" pitchFamily="34" charset="-122"/>
                <a:cs typeface="Georgia" pitchFamily="34" charset="-120"/>
              </a:rPr>
              <a:t>1</a:t>
            </a:r>
            <a:endParaRPr lang="en-US" sz="2000" dirty="0"/>
          </a:p>
        </p:txBody>
      </p:sp>
      <p:sp>
        <p:nvSpPr>
          <p:cNvPr id="9" name="Text 7"/>
          <p:cNvSpPr/>
          <p:nvPr/>
        </p:nvSpPr>
        <p:spPr>
          <a:xfrm>
            <a:off x="1508760" y="2514600"/>
            <a:ext cx="4206240" cy="960120"/>
          </a:xfrm>
          <a:prstGeom prst="rect">
            <a:avLst/>
          </a:prstGeom>
          <a:noFill/>
          <a:ln/>
        </p:spPr>
        <p:txBody>
          <a:bodyPr wrap="square" lIns="0" tIns="0" rIns="0" bIns="0" rtlCol="0" anchor="ctr"/>
          <a:lstStyle/>
          <a:p>
            <a:pPr marL="0" indent="0">
              <a:buNone/>
            </a:pPr>
            <a:r>
              <a:rPr lang="en-US" sz="1400" dirty="0">
                <a:solidFill>
                  <a:srgbClr val="FFFFFF"/>
                </a:solidFill>
                <a:latin typeface="Georgia" pitchFamily="34" charset="0"/>
                <a:ea typeface="Georgia" pitchFamily="34" charset="-122"/>
                <a:cs typeface="Georgia" pitchFamily="34" charset="-120"/>
              </a:rPr>
              <a:t>There are three GALs. Don't apply DR habits to a 32A or competency case. Statute first.</a:t>
            </a:r>
            <a:endParaRPr lang="en-US" sz="1400" dirty="0"/>
          </a:p>
        </p:txBody>
      </p:sp>
      <p:sp>
        <p:nvSpPr>
          <p:cNvPr id="10" name="Shape 8"/>
          <p:cNvSpPr/>
          <p:nvPr/>
        </p:nvSpPr>
        <p:spPr>
          <a:xfrm>
            <a:off x="868680" y="3611880"/>
            <a:ext cx="502920" cy="502920"/>
          </a:xfrm>
          <a:prstGeom prst="ellipse">
            <a:avLst/>
          </a:prstGeom>
          <a:solidFill>
            <a:srgbClr val="B8853B"/>
          </a:solidFill>
          <a:ln w="12700">
            <a:solidFill>
              <a:srgbClr val="B8853B"/>
            </a:solidFill>
            <a:prstDash val="solid"/>
          </a:ln>
        </p:spPr>
        <p:txBody>
          <a:bodyPr/>
          <a:lstStyle/>
          <a:p>
            <a:endParaRPr lang="en-US"/>
          </a:p>
        </p:txBody>
      </p:sp>
      <p:sp>
        <p:nvSpPr>
          <p:cNvPr id="11" name="Text 9"/>
          <p:cNvSpPr/>
          <p:nvPr/>
        </p:nvSpPr>
        <p:spPr>
          <a:xfrm>
            <a:off x="868680" y="3611880"/>
            <a:ext cx="502920" cy="502920"/>
          </a:xfrm>
          <a:prstGeom prst="rect">
            <a:avLst/>
          </a:prstGeom>
          <a:noFill/>
          <a:ln/>
        </p:spPr>
        <p:txBody>
          <a:bodyPr wrap="square" lIns="0" tIns="0" rIns="0" bIns="0" rtlCol="0" anchor="ctr"/>
          <a:lstStyle/>
          <a:p>
            <a:pPr marL="0" indent="0" algn="ctr">
              <a:buNone/>
            </a:pPr>
            <a:r>
              <a:rPr lang="en-US" sz="2000" b="1" dirty="0">
                <a:solidFill>
                  <a:srgbClr val="FFFFFF"/>
                </a:solidFill>
                <a:latin typeface="Georgia" pitchFamily="34" charset="0"/>
                <a:ea typeface="Georgia" pitchFamily="34" charset="-122"/>
                <a:cs typeface="Georgia" pitchFamily="34" charset="-120"/>
              </a:rPr>
              <a:t>2</a:t>
            </a:r>
            <a:endParaRPr lang="en-US" sz="2000" dirty="0"/>
          </a:p>
        </p:txBody>
      </p:sp>
      <p:sp>
        <p:nvSpPr>
          <p:cNvPr id="12" name="Text 10"/>
          <p:cNvSpPr/>
          <p:nvPr/>
        </p:nvSpPr>
        <p:spPr>
          <a:xfrm>
            <a:off x="1508760" y="3566160"/>
            <a:ext cx="4206240" cy="960120"/>
          </a:xfrm>
          <a:prstGeom prst="rect">
            <a:avLst/>
          </a:prstGeom>
          <a:noFill/>
          <a:ln/>
        </p:spPr>
        <p:txBody>
          <a:bodyPr wrap="square" lIns="0" tIns="0" rIns="0" bIns="0" rtlCol="0" anchor="ctr"/>
          <a:lstStyle/>
          <a:p>
            <a:pPr marL="0" indent="0">
              <a:buNone/>
            </a:pPr>
            <a:r>
              <a:rPr lang="en-US" sz="1400" dirty="0">
                <a:solidFill>
                  <a:srgbClr val="FFFFFF"/>
                </a:solidFill>
                <a:latin typeface="Georgia" pitchFamily="34" charset="0"/>
                <a:ea typeface="Georgia" pitchFamily="34" charset="-122"/>
                <a:cs typeface="Georgia" pitchFamily="34" charset="-120"/>
              </a:rPr>
              <a:t>The order of appointment is the file. Calendar, bill, and bookmark from it.</a:t>
            </a:r>
            <a:endParaRPr lang="en-US" sz="1400" dirty="0"/>
          </a:p>
        </p:txBody>
      </p:sp>
      <p:sp>
        <p:nvSpPr>
          <p:cNvPr id="13" name="Shape 11"/>
          <p:cNvSpPr/>
          <p:nvPr/>
        </p:nvSpPr>
        <p:spPr>
          <a:xfrm>
            <a:off x="868680" y="4663440"/>
            <a:ext cx="502920" cy="502920"/>
          </a:xfrm>
          <a:prstGeom prst="ellipse">
            <a:avLst/>
          </a:prstGeom>
          <a:solidFill>
            <a:srgbClr val="B8853B"/>
          </a:solidFill>
          <a:ln w="12700">
            <a:solidFill>
              <a:srgbClr val="B8853B"/>
            </a:solidFill>
            <a:prstDash val="solid"/>
          </a:ln>
        </p:spPr>
        <p:txBody>
          <a:bodyPr/>
          <a:lstStyle/>
          <a:p>
            <a:endParaRPr lang="en-US"/>
          </a:p>
        </p:txBody>
      </p:sp>
      <p:sp>
        <p:nvSpPr>
          <p:cNvPr id="14" name="Text 12"/>
          <p:cNvSpPr/>
          <p:nvPr/>
        </p:nvSpPr>
        <p:spPr>
          <a:xfrm>
            <a:off x="868680" y="4663440"/>
            <a:ext cx="502920" cy="502920"/>
          </a:xfrm>
          <a:prstGeom prst="rect">
            <a:avLst/>
          </a:prstGeom>
          <a:noFill/>
          <a:ln/>
        </p:spPr>
        <p:txBody>
          <a:bodyPr wrap="square" lIns="0" tIns="0" rIns="0" bIns="0" rtlCol="0" anchor="ctr"/>
          <a:lstStyle/>
          <a:p>
            <a:pPr marL="0" indent="0" algn="ctr">
              <a:buNone/>
            </a:pPr>
            <a:r>
              <a:rPr lang="en-US" sz="2000" b="1" dirty="0">
                <a:solidFill>
                  <a:srgbClr val="FFFFFF"/>
                </a:solidFill>
                <a:latin typeface="Georgia" pitchFamily="34" charset="0"/>
                <a:ea typeface="Georgia" pitchFamily="34" charset="-122"/>
                <a:cs typeface="Georgia" pitchFamily="34" charset="-120"/>
              </a:rPr>
              <a:t>3</a:t>
            </a:r>
            <a:endParaRPr lang="en-US" sz="2000" dirty="0"/>
          </a:p>
        </p:txBody>
      </p:sp>
      <p:sp>
        <p:nvSpPr>
          <p:cNvPr id="15" name="Text 13"/>
          <p:cNvSpPr/>
          <p:nvPr/>
        </p:nvSpPr>
        <p:spPr>
          <a:xfrm>
            <a:off x="1508760" y="4617720"/>
            <a:ext cx="4206240" cy="960120"/>
          </a:xfrm>
          <a:prstGeom prst="rect">
            <a:avLst/>
          </a:prstGeom>
          <a:noFill/>
          <a:ln/>
        </p:spPr>
        <p:txBody>
          <a:bodyPr wrap="square" lIns="0" tIns="0" rIns="0" bIns="0" rtlCol="0" anchor="ctr"/>
          <a:lstStyle/>
          <a:p>
            <a:pPr marL="0" indent="0">
              <a:buNone/>
            </a:pPr>
            <a:r>
              <a:rPr lang="en-US" sz="1400" dirty="0">
                <a:solidFill>
                  <a:srgbClr val="FFFFFF"/>
                </a:solidFill>
                <a:latin typeface="Georgia" pitchFamily="34" charset="0"/>
                <a:ea typeface="Georgia" pitchFamily="34" charset="-122"/>
                <a:cs typeface="Georgia" pitchFamily="34" charset="-120"/>
              </a:rPr>
              <a:t>Best interest, declared position, and capacity are different lenses. Use the right one for the right case.</a:t>
            </a:r>
            <a:endParaRPr lang="en-US" sz="1400" dirty="0"/>
          </a:p>
        </p:txBody>
      </p:sp>
      <p:sp>
        <p:nvSpPr>
          <p:cNvPr id="16" name="Text 14"/>
          <p:cNvSpPr/>
          <p:nvPr/>
        </p:nvSpPr>
        <p:spPr>
          <a:xfrm>
            <a:off x="6263640" y="1783080"/>
            <a:ext cx="5394960" cy="457200"/>
          </a:xfrm>
          <a:prstGeom prst="rect">
            <a:avLst/>
          </a:prstGeom>
          <a:noFill/>
          <a:ln/>
        </p:spPr>
        <p:txBody>
          <a:bodyPr wrap="square" lIns="0" tIns="0" rIns="0" bIns="0" rtlCol="0" anchor="ctr"/>
          <a:lstStyle/>
          <a:p>
            <a:pPr marL="0" indent="0">
              <a:buNone/>
            </a:pPr>
            <a:r>
              <a:rPr lang="en-US" sz="1600" b="1" dirty="0">
                <a:solidFill>
                  <a:srgbClr val="1E2761"/>
                </a:solidFill>
                <a:latin typeface="Georgia" pitchFamily="34" charset="0"/>
                <a:ea typeface="Georgia" pitchFamily="34" charset="-122"/>
                <a:cs typeface="Georgia" pitchFamily="34" charset="-120"/>
              </a:rPr>
              <a:t>Citations &amp; resources</a:t>
            </a:r>
            <a:endParaRPr lang="en-US" sz="1600" dirty="0"/>
          </a:p>
        </p:txBody>
      </p:sp>
      <p:sp>
        <p:nvSpPr>
          <p:cNvPr id="17" name="Shape 15"/>
          <p:cNvSpPr/>
          <p:nvPr/>
        </p:nvSpPr>
        <p:spPr>
          <a:xfrm>
            <a:off x="6263640" y="2286000"/>
            <a:ext cx="5394960" cy="868680"/>
          </a:xfrm>
          <a:prstGeom prst="rect">
            <a:avLst/>
          </a:prstGeom>
          <a:solidFill>
            <a:srgbClr val="F6F2EA"/>
          </a:solidFill>
          <a:ln w="6350">
            <a:solidFill>
              <a:srgbClr val="D9D9E5"/>
            </a:solidFill>
            <a:prstDash val="solid"/>
          </a:ln>
        </p:spPr>
        <p:txBody>
          <a:bodyPr/>
          <a:lstStyle/>
          <a:p>
            <a:endParaRPr lang="en-US"/>
          </a:p>
        </p:txBody>
      </p:sp>
      <p:sp>
        <p:nvSpPr>
          <p:cNvPr id="18" name="Shape 16"/>
          <p:cNvSpPr/>
          <p:nvPr/>
        </p:nvSpPr>
        <p:spPr>
          <a:xfrm>
            <a:off x="6263640" y="2286000"/>
            <a:ext cx="73152" cy="868680"/>
          </a:xfrm>
          <a:prstGeom prst="rect">
            <a:avLst/>
          </a:prstGeom>
          <a:solidFill>
            <a:srgbClr val="B8853B"/>
          </a:solidFill>
          <a:ln w="12700">
            <a:solidFill>
              <a:srgbClr val="B8853B"/>
            </a:solidFill>
            <a:prstDash val="solid"/>
          </a:ln>
        </p:spPr>
        <p:txBody>
          <a:bodyPr/>
          <a:lstStyle/>
          <a:p>
            <a:endParaRPr lang="en-US"/>
          </a:p>
        </p:txBody>
      </p:sp>
      <p:sp>
        <p:nvSpPr>
          <p:cNvPr id="19" name="Text 17"/>
          <p:cNvSpPr/>
          <p:nvPr/>
        </p:nvSpPr>
        <p:spPr>
          <a:xfrm>
            <a:off x="6492240" y="2359152"/>
            <a:ext cx="5029200" cy="292608"/>
          </a:xfrm>
          <a:prstGeom prst="rect">
            <a:avLst/>
          </a:prstGeom>
          <a:noFill/>
          <a:ln/>
        </p:spPr>
        <p:txBody>
          <a:bodyPr wrap="square" lIns="0" tIns="0" rIns="0" bIns="0" rtlCol="0" anchor="ctr"/>
          <a:lstStyle/>
          <a:p>
            <a:pPr marL="0" indent="0">
              <a:buNone/>
            </a:pPr>
            <a:r>
              <a:rPr lang="en-US" sz="1300" b="1" dirty="0">
                <a:solidFill>
                  <a:srgbClr val="1E2761"/>
                </a:solidFill>
                <a:latin typeface="Georgia" pitchFamily="34" charset="0"/>
                <a:ea typeface="Georgia" pitchFamily="34" charset="-122"/>
                <a:cs typeface="Georgia" pitchFamily="34" charset="-120"/>
              </a:rPr>
              <a:t>Domestic Relations</a:t>
            </a:r>
            <a:endParaRPr lang="en-US" sz="1300" dirty="0"/>
          </a:p>
        </p:txBody>
      </p:sp>
      <p:sp>
        <p:nvSpPr>
          <p:cNvPr id="20" name="Text 18"/>
          <p:cNvSpPr/>
          <p:nvPr/>
        </p:nvSpPr>
        <p:spPr>
          <a:xfrm>
            <a:off x="6492240" y="2651760"/>
            <a:ext cx="5029200" cy="502920"/>
          </a:xfrm>
          <a:prstGeom prst="rect">
            <a:avLst/>
          </a:prstGeom>
          <a:noFill/>
          <a:ln/>
        </p:spPr>
        <p:txBody>
          <a:bodyPr wrap="square" lIns="0" tIns="0" rIns="0" bIns="0" rtlCol="0" anchor="t"/>
          <a:lstStyle/>
          <a:p>
            <a:pPr marL="0" indent="0">
              <a:buNone/>
            </a:pPr>
            <a:r>
              <a:rPr lang="en-US" sz="1100" dirty="0">
                <a:solidFill>
                  <a:srgbClr val="1A1A2E"/>
                </a:solidFill>
                <a:latin typeface="Calibri" pitchFamily="34" charset="0"/>
                <a:ea typeface="Calibri" pitchFamily="34" charset="-122"/>
                <a:cs typeface="Calibri" pitchFamily="34" charset="-120"/>
              </a:rPr>
              <a:t>NMSA 1978, § 40-4-8  ·  Rule 1-053.3 NMRA  ·  Kimbrell v. Kimbrell, 2014-NMSC-027</a:t>
            </a:r>
            <a:endParaRPr lang="en-US" sz="1100" dirty="0"/>
          </a:p>
        </p:txBody>
      </p:sp>
      <p:sp>
        <p:nvSpPr>
          <p:cNvPr id="21" name="Shape 19"/>
          <p:cNvSpPr/>
          <p:nvPr/>
        </p:nvSpPr>
        <p:spPr>
          <a:xfrm>
            <a:off x="6263640" y="3200400"/>
            <a:ext cx="5394960" cy="868680"/>
          </a:xfrm>
          <a:prstGeom prst="rect">
            <a:avLst/>
          </a:prstGeom>
          <a:solidFill>
            <a:srgbClr val="FFFFFF"/>
          </a:solidFill>
          <a:ln w="6350">
            <a:solidFill>
              <a:srgbClr val="D9D9E5"/>
            </a:solidFill>
            <a:prstDash val="solid"/>
          </a:ln>
        </p:spPr>
        <p:txBody>
          <a:bodyPr/>
          <a:lstStyle/>
          <a:p>
            <a:endParaRPr lang="en-US"/>
          </a:p>
        </p:txBody>
      </p:sp>
      <p:sp>
        <p:nvSpPr>
          <p:cNvPr id="22" name="Shape 20"/>
          <p:cNvSpPr/>
          <p:nvPr/>
        </p:nvSpPr>
        <p:spPr>
          <a:xfrm>
            <a:off x="6263640" y="3200400"/>
            <a:ext cx="73152" cy="868680"/>
          </a:xfrm>
          <a:prstGeom prst="rect">
            <a:avLst/>
          </a:prstGeom>
          <a:solidFill>
            <a:srgbClr val="B8853B"/>
          </a:solidFill>
          <a:ln w="12700">
            <a:solidFill>
              <a:srgbClr val="B8853B"/>
            </a:solidFill>
            <a:prstDash val="solid"/>
          </a:ln>
        </p:spPr>
        <p:txBody>
          <a:bodyPr/>
          <a:lstStyle/>
          <a:p>
            <a:endParaRPr lang="en-US"/>
          </a:p>
        </p:txBody>
      </p:sp>
      <p:sp>
        <p:nvSpPr>
          <p:cNvPr id="23" name="Text 21"/>
          <p:cNvSpPr/>
          <p:nvPr/>
        </p:nvSpPr>
        <p:spPr>
          <a:xfrm>
            <a:off x="6492240" y="3273552"/>
            <a:ext cx="5029200" cy="292608"/>
          </a:xfrm>
          <a:prstGeom prst="rect">
            <a:avLst/>
          </a:prstGeom>
          <a:noFill/>
          <a:ln/>
        </p:spPr>
        <p:txBody>
          <a:bodyPr wrap="square" lIns="0" tIns="0" rIns="0" bIns="0" rtlCol="0" anchor="ctr"/>
          <a:lstStyle/>
          <a:p>
            <a:pPr marL="0" indent="0">
              <a:buNone/>
            </a:pPr>
            <a:r>
              <a:rPr lang="en-US" sz="1300" b="1" dirty="0">
                <a:solidFill>
                  <a:srgbClr val="1E2761"/>
                </a:solidFill>
                <a:latin typeface="Georgia" pitchFamily="34" charset="0"/>
                <a:ea typeface="Georgia" pitchFamily="34" charset="-122"/>
                <a:cs typeface="Georgia" pitchFamily="34" charset="-120"/>
              </a:rPr>
              <a:t>Children's Court</a:t>
            </a:r>
            <a:endParaRPr lang="en-US" sz="1300" dirty="0"/>
          </a:p>
        </p:txBody>
      </p:sp>
      <p:sp>
        <p:nvSpPr>
          <p:cNvPr id="24" name="Text 22"/>
          <p:cNvSpPr/>
          <p:nvPr/>
        </p:nvSpPr>
        <p:spPr>
          <a:xfrm>
            <a:off x="6492240" y="3566160"/>
            <a:ext cx="5029200" cy="502920"/>
          </a:xfrm>
          <a:prstGeom prst="rect">
            <a:avLst/>
          </a:prstGeom>
          <a:noFill/>
          <a:ln/>
        </p:spPr>
        <p:txBody>
          <a:bodyPr wrap="square" lIns="0" tIns="0" rIns="0" bIns="0" rtlCol="0" anchor="t"/>
          <a:lstStyle/>
          <a:p>
            <a:pPr marL="0" indent="0">
              <a:buNone/>
            </a:pPr>
            <a:r>
              <a:rPr lang="en-US" sz="1100" dirty="0">
                <a:solidFill>
                  <a:srgbClr val="1A1A2E"/>
                </a:solidFill>
                <a:latin typeface="Calibri" pitchFamily="34" charset="0"/>
                <a:ea typeface="Calibri" pitchFamily="34" charset="-122"/>
                <a:cs typeface="Calibri" pitchFamily="34" charset="-120"/>
              </a:rPr>
              <a:t>NMSA 1978, § 32A-1-7  ·  NMSA 1978, § 32A-4-10  ·  Rule 10-101 NMRA et seq.</a:t>
            </a:r>
            <a:endParaRPr lang="en-US" sz="1100" dirty="0"/>
          </a:p>
        </p:txBody>
      </p:sp>
      <p:sp>
        <p:nvSpPr>
          <p:cNvPr id="25" name="Shape 23"/>
          <p:cNvSpPr/>
          <p:nvPr/>
        </p:nvSpPr>
        <p:spPr>
          <a:xfrm>
            <a:off x="6263640" y="4114800"/>
            <a:ext cx="5394960" cy="868680"/>
          </a:xfrm>
          <a:prstGeom prst="rect">
            <a:avLst/>
          </a:prstGeom>
          <a:solidFill>
            <a:srgbClr val="F6F2EA"/>
          </a:solidFill>
          <a:ln w="6350">
            <a:solidFill>
              <a:srgbClr val="D9D9E5"/>
            </a:solidFill>
            <a:prstDash val="solid"/>
          </a:ln>
        </p:spPr>
        <p:txBody>
          <a:bodyPr/>
          <a:lstStyle/>
          <a:p>
            <a:endParaRPr lang="en-US"/>
          </a:p>
        </p:txBody>
      </p:sp>
      <p:sp>
        <p:nvSpPr>
          <p:cNvPr id="26" name="Shape 24"/>
          <p:cNvSpPr/>
          <p:nvPr/>
        </p:nvSpPr>
        <p:spPr>
          <a:xfrm>
            <a:off x="6263640" y="4114800"/>
            <a:ext cx="73152" cy="868680"/>
          </a:xfrm>
          <a:prstGeom prst="rect">
            <a:avLst/>
          </a:prstGeom>
          <a:solidFill>
            <a:srgbClr val="B8853B"/>
          </a:solidFill>
          <a:ln w="12700">
            <a:solidFill>
              <a:srgbClr val="B8853B"/>
            </a:solidFill>
            <a:prstDash val="solid"/>
          </a:ln>
        </p:spPr>
        <p:txBody>
          <a:bodyPr/>
          <a:lstStyle/>
          <a:p>
            <a:endParaRPr lang="en-US"/>
          </a:p>
        </p:txBody>
      </p:sp>
      <p:sp>
        <p:nvSpPr>
          <p:cNvPr id="27" name="Text 25"/>
          <p:cNvSpPr/>
          <p:nvPr/>
        </p:nvSpPr>
        <p:spPr>
          <a:xfrm>
            <a:off x="6492240" y="4187952"/>
            <a:ext cx="5029200" cy="292608"/>
          </a:xfrm>
          <a:prstGeom prst="rect">
            <a:avLst/>
          </a:prstGeom>
          <a:noFill/>
          <a:ln/>
        </p:spPr>
        <p:txBody>
          <a:bodyPr wrap="square" lIns="0" tIns="0" rIns="0" bIns="0" rtlCol="0" anchor="ctr"/>
          <a:lstStyle/>
          <a:p>
            <a:pPr marL="0" indent="0">
              <a:buNone/>
            </a:pPr>
            <a:r>
              <a:rPr lang="en-US" sz="1300" b="1" dirty="0">
                <a:solidFill>
                  <a:srgbClr val="1E2761"/>
                </a:solidFill>
                <a:latin typeface="Georgia" pitchFamily="34" charset="0"/>
                <a:ea typeface="Georgia" pitchFamily="34" charset="-122"/>
                <a:cs typeface="Georgia" pitchFamily="34" charset="-120"/>
              </a:rPr>
              <a:t>Competency</a:t>
            </a:r>
            <a:endParaRPr lang="en-US" sz="1300" dirty="0"/>
          </a:p>
        </p:txBody>
      </p:sp>
      <p:sp>
        <p:nvSpPr>
          <p:cNvPr id="28" name="Text 26"/>
          <p:cNvSpPr/>
          <p:nvPr/>
        </p:nvSpPr>
        <p:spPr>
          <a:xfrm>
            <a:off x="6492240" y="4480560"/>
            <a:ext cx="5029200" cy="502920"/>
          </a:xfrm>
          <a:prstGeom prst="rect">
            <a:avLst/>
          </a:prstGeom>
          <a:noFill/>
          <a:ln/>
        </p:spPr>
        <p:txBody>
          <a:bodyPr wrap="square" lIns="0" tIns="0" rIns="0" bIns="0" rtlCol="0" anchor="t"/>
          <a:lstStyle/>
          <a:p>
            <a:pPr marL="0" indent="0">
              <a:buNone/>
            </a:pPr>
            <a:r>
              <a:rPr lang="en-US" sz="1100" dirty="0">
                <a:solidFill>
                  <a:srgbClr val="1A1A2E"/>
                </a:solidFill>
                <a:latin typeface="Calibri" pitchFamily="34" charset="0"/>
                <a:ea typeface="Calibri" pitchFamily="34" charset="-122"/>
                <a:cs typeface="Calibri" pitchFamily="34" charset="-120"/>
              </a:rPr>
              <a:t>NMSA 1978, §§ 45-5-303 &amp; 45-5-303.1  ·  § 45-5-309 (notice)  ·  § 43-1-15 (treatment guardian)</a:t>
            </a:r>
            <a:endParaRPr lang="en-US" sz="1100" dirty="0"/>
          </a:p>
        </p:txBody>
      </p:sp>
      <p:sp>
        <p:nvSpPr>
          <p:cNvPr id="29" name="Shape 27"/>
          <p:cNvSpPr/>
          <p:nvPr/>
        </p:nvSpPr>
        <p:spPr>
          <a:xfrm>
            <a:off x="6263640" y="5029200"/>
            <a:ext cx="5394960" cy="868680"/>
          </a:xfrm>
          <a:prstGeom prst="rect">
            <a:avLst/>
          </a:prstGeom>
          <a:solidFill>
            <a:srgbClr val="FFFFFF"/>
          </a:solidFill>
          <a:ln w="6350">
            <a:solidFill>
              <a:srgbClr val="D9D9E5"/>
            </a:solidFill>
            <a:prstDash val="solid"/>
          </a:ln>
        </p:spPr>
        <p:txBody>
          <a:bodyPr/>
          <a:lstStyle/>
          <a:p>
            <a:endParaRPr lang="en-US"/>
          </a:p>
        </p:txBody>
      </p:sp>
      <p:sp>
        <p:nvSpPr>
          <p:cNvPr id="30" name="Shape 28"/>
          <p:cNvSpPr/>
          <p:nvPr/>
        </p:nvSpPr>
        <p:spPr>
          <a:xfrm>
            <a:off x="6263640" y="5029200"/>
            <a:ext cx="73152" cy="868680"/>
          </a:xfrm>
          <a:prstGeom prst="rect">
            <a:avLst/>
          </a:prstGeom>
          <a:solidFill>
            <a:srgbClr val="B8853B"/>
          </a:solidFill>
          <a:ln w="12700">
            <a:solidFill>
              <a:srgbClr val="B8853B"/>
            </a:solidFill>
            <a:prstDash val="solid"/>
          </a:ln>
        </p:spPr>
        <p:txBody>
          <a:bodyPr/>
          <a:lstStyle/>
          <a:p>
            <a:endParaRPr lang="en-US"/>
          </a:p>
        </p:txBody>
      </p:sp>
      <p:sp>
        <p:nvSpPr>
          <p:cNvPr id="31" name="Text 29"/>
          <p:cNvSpPr/>
          <p:nvPr/>
        </p:nvSpPr>
        <p:spPr>
          <a:xfrm>
            <a:off x="6492240" y="5102352"/>
            <a:ext cx="5029200" cy="292608"/>
          </a:xfrm>
          <a:prstGeom prst="rect">
            <a:avLst/>
          </a:prstGeom>
          <a:noFill/>
          <a:ln/>
        </p:spPr>
        <p:txBody>
          <a:bodyPr wrap="square" lIns="0" tIns="0" rIns="0" bIns="0" rtlCol="0" anchor="ctr"/>
          <a:lstStyle/>
          <a:p>
            <a:pPr marL="0" indent="0">
              <a:buNone/>
            </a:pPr>
            <a:r>
              <a:rPr lang="en-US" sz="1300" b="1" dirty="0">
                <a:solidFill>
                  <a:srgbClr val="1E2761"/>
                </a:solidFill>
                <a:latin typeface="Georgia" pitchFamily="34" charset="0"/>
                <a:ea typeface="Georgia" pitchFamily="34" charset="-122"/>
                <a:cs typeface="Georgia" pitchFamily="34" charset="-120"/>
              </a:rPr>
              <a:t>Cross-cutting</a:t>
            </a:r>
            <a:endParaRPr lang="en-US" sz="1300" dirty="0"/>
          </a:p>
        </p:txBody>
      </p:sp>
      <p:sp>
        <p:nvSpPr>
          <p:cNvPr id="32" name="Text 30"/>
          <p:cNvSpPr/>
          <p:nvPr/>
        </p:nvSpPr>
        <p:spPr>
          <a:xfrm>
            <a:off x="6492240" y="5394960"/>
            <a:ext cx="5029200" cy="502920"/>
          </a:xfrm>
          <a:prstGeom prst="rect">
            <a:avLst/>
          </a:prstGeom>
          <a:noFill/>
          <a:ln/>
        </p:spPr>
        <p:txBody>
          <a:bodyPr wrap="square" lIns="0" tIns="0" rIns="0" bIns="0" rtlCol="0" anchor="t"/>
          <a:lstStyle/>
          <a:p>
            <a:pPr marL="0" indent="0">
              <a:buNone/>
            </a:pPr>
            <a:r>
              <a:rPr lang="en-US" sz="1100" dirty="0">
                <a:solidFill>
                  <a:srgbClr val="1A1A2E"/>
                </a:solidFill>
                <a:latin typeface="Calibri" pitchFamily="34" charset="0"/>
                <a:ea typeface="Calibri" pitchFamily="34" charset="-122"/>
                <a:cs typeface="Calibri" pitchFamily="34" charset="-120"/>
              </a:rPr>
              <a:t>Children's Code Compendium  ·  nmcourts.gov  ·  nmddpc.com (treatment guardian materials)</a:t>
            </a:r>
            <a:endParaRPr lang="en-US" sz="1100" dirty="0"/>
          </a:p>
        </p:txBody>
      </p:sp>
      <p:sp>
        <p:nvSpPr>
          <p:cNvPr id="33" name="Shape 31"/>
          <p:cNvSpPr/>
          <p:nvPr/>
        </p:nvSpPr>
        <p:spPr>
          <a:xfrm>
            <a:off x="548640" y="5897880"/>
            <a:ext cx="11109960" cy="502920"/>
          </a:xfrm>
          <a:prstGeom prst="rect">
            <a:avLst/>
          </a:prstGeom>
          <a:solidFill>
            <a:srgbClr val="B8853B"/>
          </a:solidFill>
          <a:ln w="12700">
            <a:solidFill>
              <a:srgbClr val="B8853B"/>
            </a:solidFill>
            <a:prstDash val="solid"/>
          </a:ln>
        </p:spPr>
        <p:txBody>
          <a:bodyPr/>
          <a:lstStyle/>
          <a:p>
            <a:endParaRPr lang="en-US"/>
          </a:p>
        </p:txBody>
      </p:sp>
      <p:sp>
        <p:nvSpPr>
          <p:cNvPr id="34" name="Text 32"/>
          <p:cNvSpPr/>
          <p:nvPr/>
        </p:nvSpPr>
        <p:spPr>
          <a:xfrm>
            <a:off x="548640" y="5897880"/>
            <a:ext cx="11109960" cy="502920"/>
          </a:xfrm>
          <a:prstGeom prst="rect">
            <a:avLst/>
          </a:prstGeom>
          <a:noFill/>
          <a:ln/>
        </p:spPr>
        <p:txBody>
          <a:bodyPr wrap="square" lIns="0" tIns="0" rIns="0" bIns="0" rtlCol="0" anchor="ctr"/>
          <a:lstStyle/>
          <a:p>
            <a:pPr marL="0" indent="0" algn="ctr">
              <a:buNone/>
            </a:pPr>
            <a:r>
              <a:rPr lang="en-US" sz="1600" b="1" i="1" dirty="0">
                <a:solidFill>
                  <a:srgbClr val="FFFFFF"/>
                </a:solidFill>
                <a:latin typeface="Georgia" pitchFamily="34" charset="0"/>
                <a:ea typeface="Georgia" pitchFamily="34" charset="-122"/>
                <a:cs typeface="Georgia" pitchFamily="34" charset="-120"/>
              </a:rPr>
              <a:t>Questions?  We have 15 minutes.</a:t>
            </a:r>
            <a:endParaRPr lang="en-US" sz="1600" dirty="0"/>
          </a:p>
        </p:txBody>
      </p:sp>
      <p:sp>
        <p:nvSpPr>
          <p:cNvPr id="36" name="Shape 33"/>
          <p:cNvSpPr/>
          <p:nvPr/>
        </p:nvSpPr>
        <p:spPr>
          <a:xfrm>
            <a:off x="0" y="6537960"/>
            <a:ext cx="12191695" cy="320040"/>
          </a:xfrm>
          <a:prstGeom prst="rect">
            <a:avLst/>
          </a:prstGeom>
          <a:solidFill>
            <a:srgbClr val="1E2761"/>
          </a:solidFill>
          <a:ln w="12700">
            <a:solidFill>
              <a:srgbClr val="1E2761"/>
            </a:solidFill>
            <a:prstDash val="solid"/>
          </a:ln>
        </p:spPr>
        <p:txBody>
          <a:bodyPr/>
          <a:lstStyle/>
          <a:p>
            <a:endParaRPr lang="en-US"/>
          </a:p>
        </p:txBody>
      </p:sp>
      <p:sp>
        <p:nvSpPr>
          <p:cNvPr id="37" name="Text 34"/>
          <p:cNvSpPr/>
          <p:nvPr/>
        </p:nvSpPr>
        <p:spPr>
          <a:xfrm>
            <a:off x="457200" y="6565392"/>
            <a:ext cx="7315200" cy="274320"/>
          </a:xfrm>
          <a:prstGeom prst="rect">
            <a:avLst/>
          </a:prstGeom>
          <a:noFill/>
          <a:ln/>
        </p:spPr>
        <p:txBody>
          <a:bodyPr wrap="square" lIns="0" tIns="0" rIns="0" bIns="0" rtlCol="0" anchor="ctr"/>
          <a:lstStyle/>
          <a:p>
            <a:pPr marL="0" indent="0" algn="l">
              <a:buNone/>
            </a:pPr>
            <a:r>
              <a:rPr lang="en-US" sz="1000" dirty="0">
                <a:solidFill>
                  <a:srgbClr val="CADCFC"/>
                </a:solidFill>
                <a:latin typeface="Calibri" pitchFamily="34" charset="0"/>
                <a:ea typeface="Calibri" pitchFamily="34" charset="-122"/>
                <a:cs typeface="Calibri" pitchFamily="34" charset="-120"/>
              </a:rPr>
              <a:t>Guardians ad Litem in New Mexico  |  McBryde Law</a:t>
            </a:r>
            <a:endParaRPr lang="en-US" sz="1000" dirty="0"/>
          </a:p>
        </p:txBody>
      </p:sp>
      <p:sp>
        <p:nvSpPr>
          <p:cNvPr id="38" name="Text 35"/>
          <p:cNvSpPr/>
          <p:nvPr/>
        </p:nvSpPr>
        <p:spPr>
          <a:xfrm>
            <a:off x="10820095" y="6565392"/>
            <a:ext cx="914400" cy="274320"/>
          </a:xfrm>
          <a:prstGeom prst="rect">
            <a:avLst/>
          </a:prstGeom>
          <a:noFill/>
          <a:ln/>
        </p:spPr>
        <p:txBody>
          <a:bodyPr wrap="square" lIns="0" tIns="0" rIns="0" bIns="0" rtlCol="0" anchor="ctr"/>
          <a:lstStyle/>
          <a:p>
            <a:pPr marL="0" indent="0" algn="r">
              <a:buNone/>
            </a:pPr>
            <a:endParaRPr lang="en-US" sz="10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name="Slide 25">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2191695" cy="164592"/>
          </a:xfrm>
          <a:prstGeom prst="rect">
            <a:avLst/>
          </a:prstGeom>
          <a:solidFill>
            <a:srgbClr val="B8853B"/>
          </a:solidFill>
          <a:ln w="12700">
            <a:solidFill>
              <a:srgbClr val="B8853B"/>
            </a:solidFill>
            <a:prstDash val="solid"/>
          </a:ln>
        </p:spPr>
        <p:txBody>
          <a:bodyPr/>
          <a:lstStyle/>
          <a:p>
            <a:endParaRPr lang="en-US"/>
          </a:p>
        </p:txBody>
      </p:sp>
      <p:sp>
        <p:nvSpPr>
          <p:cNvPr id="3" name="Text 1"/>
          <p:cNvSpPr/>
          <p:nvPr/>
        </p:nvSpPr>
        <p:spPr>
          <a:xfrm>
            <a:off x="548640" y="320040"/>
            <a:ext cx="10972800" cy="320040"/>
          </a:xfrm>
          <a:prstGeom prst="rect">
            <a:avLst/>
          </a:prstGeom>
          <a:noFill/>
          <a:ln/>
        </p:spPr>
        <p:txBody>
          <a:bodyPr wrap="square" lIns="0" tIns="0" rIns="0" bIns="0" rtlCol="0" anchor="ctr"/>
          <a:lstStyle/>
          <a:p>
            <a:pPr marL="0" indent="0">
              <a:buNone/>
            </a:pPr>
            <a:r>
              <a:rPr lang="en-US" sz="1200" b="1" kern="0" spc="600" dirty="0">
                <a:solidFill>
                  <a:srgbClr val="B8853B"/>
                </a:solidFill>
                <a:latin typeface="Calibri" pitchFamily="34" charset="0"/>
                <a:ea typeface="Calibri" pitchFamily="34" charset="-122"/>
                <a:cs typeface="Calibri" pitchFamily="34" charset="-120"/>
              </a:rPr>
              <a:t>BUFFER  ·  OPTIONAL</a:t>
            </a:r>
            <a:endParaRPr lang="en-US" sz="1200" dirty="0"/>
          </a:p>
        </p:txBody>
      </p:sp>
      <p:sp>
        <p:nvSpPr>
          <p:cNvPr id="4" name="Text 2"/>
          <p:cNvSpPr/>
          <p:nvPr/>
        </p:nvSpPr>
        <p:spPr>
          <a:xfrm>
            <a:off x="548640" y="640080"/>
            <a:ext cx="10972800" cy="914400"/>
          </a:xfrm>
          <a:prstGeom prst="rect">
            <a:avLst/>
          </a:prstGeom>
          <a:noFill/>
          <a:ln/>
        </p:spPr>
        <p:txBody>
          <a:bodyPr wrap="square" lIns="0" tIns="0" rIns="0" bIns="0" rtlCol="0" anchor="ctr"/>
          <a:lstStyle/>
          <a:p>
            <a:pPr marL="0" indent="0">
              <a:buNone/>
            </a:pPr>
            <a:r>
              <a:rPr lang="en-US" sz="3000" b="1" dirty="0">
                <a:solidFill>
                  <a:srgbClr val="1E2761"/>
                </a:solidFill>
                <a:latin typeface="Georgia" pitchFamily="34" charset="0"/>
                <a:ea typeface="Georgia" pitchFamily="34" charset="-122"/>
                <a:cs typeface="Georgia" pitchFamily="34" charset="-120"/>
              </a:rPr>
              <a:t>Sample 32A timeline a paralegal manages.</a:t>
            </a:r>
            <a:endParaRPr lang="en-US" sz="3000" dirty="0"/>
          </a:p>
        </p:txBody>
      </p:sp>
      <p:sp>
        <p:nvSpPr>
          <p:cNvPr id="5" name="Text 3"/>
          <p:cNvSpPr/>
          <p:nvPr/>
        </p:nvSpPr>
        <p:spPr>
          <a:xfrm>
            <a:off x="548640" y="1783080"/>
            <a:ext cx="10972800" cy="640080"/>
          </a:xfrm>
          <a:prstGeom prst="rect">
            <a:avLst/>
          </a:prstGeom>
          <a:noFill/>
          <a:ln/>
        </p:spPr>
        <p:txBody>
          <a:bodyPr wrap="square" lIns="0" tIns="0" rIns="0" bIns="0" rtlCol="0" anchor="ctr"/>
          <a:lstStyle/>
          <a:p>
            <a:pPr marL="0" indent="0">
              <a:buNone/>
            </a:pPr>
            <a:r>
              <a:rPr lang="en-US" sz="1300" dirty="0">
                <a:solidFill>
                  <a:srgbClr val="4A4A5C"/>
                </a:solidFill>
                <a:latin typeface="Calibri" pitchFamily="34" charset="0"/>
                <a:ea typeface="Calibri" pitchFamily="34" charset="-122"/>
                <a:cs typeface="Calibri" pitchFamily="34" charset="-120"/>
              </a:rPr>
              <a:t>If you've never lived through a 32A case, here's the rough cadence. Statutory deadlines are tighter than ordinary civil practice — watch CYFD's ex parte custody filings.</a:t>
            </a:r>
            <a:endParaRPr lang="en-US" sz="1300" dirty="0"/>
          </a:p>
        </p:txBody>
      </p:sp>
      <p:sp>
        <p:nvSpPr>
          <p:cNvPr id="6" name="Shape 4"/>
          <p:cNvSpPr/>
          <p:nvPr/>
        </p:nvSpPr>
        <p:spPr>
          <a:xfrm>
            <a:off x="548640" y="3611880"/>
            <a:ext cx="11109960" cy="73152"/>
          </a:xfrm>
          <a:prstGeom prst="rect">
            <a:avLst/>
          </a:prstGeom>
          <a:solidFill>
            <a:srgbClr val="B8853B"/>
          </a:solidFill>
          <a:ln w="12700">
            <a:solidFill>
              <a:srgbClr val="B8853B"/>
            </a:solidFill>
            <a:prstDash val="solid"/>
          </a:ln>
        </p:spPr>
        <p:txBody>
          <a:bodyPr/>
          <a:lstStyle/>
          <a:p>
            <a:endParaRPr lang="en-US"/>
          </a:p>
        </p:txBody>
      </p:sp>
      <p:sp>
        <p:nvSpPr>
          <p:cNvPr id="7" name="Shape 5"/>
          <p:cNvSpPr/>
          <p:nvPr/>
        </p:nvSpPr>
        <p:spPr>
          <a:xfrm>
            <a:off x="1108710" y="3474720"/>
            <a:ext cx="365760" cy="365760"/>
          </a:xfrm>
          <a:prstGeom prst="ellipse">
            <a:avLst/>
          </a:prstGeom>
          <a:solidFill>
            <a:srgbClr val="1E2761"/>
          </a:solidFill>
          <a:ln w="12700">
            <a:solidFill>
              <a:srgbClr val="1E2761"/>
            </a:solidFill>
            <a:prstDash val="solid"/>
          </a:ln>
        </p:spPr>
        <p:txBody>
          <a:bodyPr/>
          <a:lstStyle/>
          <a:p>
            <a:endParaRPr lang="en-US"/>
          </a:p>
        </p:txBody>
      </p:sp>
      <p:sp>
        <p:nvSpPr>
          <p:cNvPr id="8" name="Text 6"/>
          <p:cNvSpPr/>
          <p:nvPr/>
        </p:nvSpPr>
        <p:spPr>
          <a:xfrm>
            <a:off x="1108710" y="3474720"/>
            <a:ext cx="365760" cy="365760"/>
          </a:xfrm>
          <a:prstGeom prst="rect">
            <a:avLst/>
          </a:prstGeom>
          <a:noFill/>
          <a:ln/>
        </p:spPr>
        <p:txBody>
          <a:bodyPr wrap="square" lIns="0" tIns="0" rIns="0" bIns="0" rtlCol="0" anchor="ctr"/>
          <a:lstStyle/>
          <a:p>
            <a:pPr marL="0" indent="0" algn="ctr">
              <a:buNone/>
            </a:pPr>
            <a:r>
              <a:rPr lang="en-US" sz="1300" b="1" dirty="0">
                <a:solidFill>
                  <a:srgbClr val="FFFFFF"/>
                </a:solidFill>
                <a:latin typeface="Georgia" pitchFamily="34" charset="0"/>
                <a:ea typeface="Georgia" pitchFamily="34" charset="-122"/>
                <a:cs typeface="Georgia" pitchFamily="34" charset="-120"/>
              </a:rPr>
              <a:t>1</a:t>
            </a:r>
            <a:endParaRPr lang="en-US" sz="1300" dirty="0"/>
          </a:p>
        </p:txBody>
      </p:sp>
      <p:sp>
        <p:nvSpPr>
          <p:cNvPr id="9" name="Text 7"/>
          <p:cNvSpPr/>
          <p:nvPr/>
        </p:nvSpPr>
        <p:spPr>
          <a:xfrm>
            <a:off x="548640" y="3108960"/>
            <a:ext cx="1851660" cy="320040"/>
          </a:xfrm>
          <a:prstGeom prst="rect">
            <a:avLst/>
          </a:prstGeom>
          <a:noFill/>
          <a:ln/>
        </p:spPr>
        <p:txBody>
          <a:bodyPr wrap="square" lIns="0" tIns="0" rIns="0" bIns="0" rtlCol="0" anchor="ctr"/>
          <a:lstStyle/>
          <a:p>
            <a:pPr marL="0" indent="0" algn="ctr">
              <a:buNone/>
            </a:pPr>
            <a:r>
              <a:rPr lang="en-US" sz="1100" b="1" dirty="0">
                <a:solidFill>
                  <a:srgbClr val="8C6324"/>
                </a:solidFill>
                <a:latin typeface="Calibri" pitchFamily="34" charset="0"/>
                <a:ea typeface="Calibri" pitchFamily="34" charset="-122"/>
                <a:cs typeface="Calibri" pitchFamily="34" charset="-120"/>
              </a:rPr>
              <a:t>Day 0</a:t>
            </a:r>
            <a:endParaRPr lang="en-US" sz="1100" dirty="0"/>
          </a:p>
        </p:txBody>
      </p:sp>
      <p:sp>
        <p:nvSpPr>
          <p:cNvPr id="10" name="Text 8"/>
          <p:cNvSpPr/>
          <p:nvPr/>
        </p:nvSpPr>
        <p:spPr>
          <a:xfrm>
            <a:off x="548640" y="4023360"/>
            <a:ext cx="1851660" cy="365760"/>
          </a:xfrm>
          <a:prstGeom prst="rect">
            <a:avLst/>
          </a:prstGeom>
          <a:noFill/>
          <a:ln/>
        </p:spPr>
        <p:txBody>
          <a:bodyPr wrap="square" lIns="0" tIns="0" rIns="0" bIns="0" rtlCol="0" anchor="ctr"/>
          <a:lstStyle/>
          <a:p>
            <a:pPr marL="0" indent="0" algn="ctr">
              <a:buNone/>
            </a:pPr>
            <a:r>
              <a:rPr lang="en-US" sz="1200" b="1" dirty="0">
                <a:solidFill>
                  <a:srgbClr val="1E2761"/>
                </a:solidFill>
                <a:latin typeface="Georgia" pitchFamily="34" charset="0"/>
                <a:ea typeface="Georgia" pitchFamily="34" charset="-122"/>
                <a:cs typeface="Georgia" pitchFamily="34" charset="-120"/>
              </a:rPr>
              <a:t>Removal/petition</a:t>
            </a:r>
            <a:endParaRPr lang="en-US" sz="1200" dirty="0"/>
          </a:p>
        </p:txBody>
      </p:sp>
      <p:sp>
        <p:nvSpPr>
          <p:cNvPr id="11" name="Text 9"/>
          <p:cNvSpPr/>
          <p:nvPr/>
        </p:nvSpPr>
        <p:spPr>
          <a:xfrm>
            <a:off x="594360" y="4389120"/>
            <a:ext cx="1760220" cy="1188720"/>
          </a:xfrm>
          <a:prstGeom prst="rect">
            <a:avLst/>
          </a:prstGeom>
          <a:noFill/>
          <a:ln/>
        </p:spPr>
        <p:txBody>
          <a:bodyPr wrap="square" lIns="0" tIns="0" rIns="0" bIns="0" rtlCol="0" anchor="ctr"/>
          <a:lstStyle/>
          <a:p>
            <a:pPr marL="0" indent="0" algn="ctr">
              <a:buNone/>
            </a:pPr>
            <a:r>
              <a:rPr lang="en-US" sz="1000" dirty="0">
                <a:solidFill>
                  <a:srgbClr val="4A4A5C"/>
                </a:solidFill>
                <a:latin typeface="Calibri" pitchFamily="34" charset="0"/>
                <a:ea typeface="Calibri" pitchFamily="34" charset="-122"/>
                <a:cs typeface="Calibri" pitchFamily="34" charset="-120"/>
              </a:rPr>
              <a:t>CYFD removes child or files petition.</a:t>
            </a:r>
            <a:endParaRPr lang="en-US" sz="1000" dirty="0"/>
          </a:p>
        </p:txBody>
      </p:sp>
      <p:sp>
        <p:nvSpPr>
          <p:cNvPr id="12" name="Shape 10"/>
          <p:cNvSpPr/>
          <p:nvPr/>
        </p:nvSpPr>
        <p:spPr>
          <a:xfrm>
            <a:off x="2960370" y="3474720"/>
            <a:ext cx="365760" cy="365760"/>
          </a:xfrm>
          <a:prstGeom prst="ellipse">
            <a:avLst/>
          </a:prstGeom>
          <a:solidFill>
            <a:srgbClr val="1E2761"/>
          </a:solidFill>
          <a:ln w="12700">
            <a:solidFill>
              <a:srgbClr val="1E2761"/>
            </a:solidFill>
            <a:prstDash val="solid"/>
          </a:ln>
        </p:spPr>
        <p:txBody>
          <a:bodyPr/>
          <a:lstStyle/>
          <a:p>
            <a:endParaRPr lang="en-US"/>
          </a:p>
        </p:txBody>
      </p:sp>
      <p:sp>
        <p:nvSpPr>
          <p:cNvPr id="13" name="Text 11"/>
          <p:cNvSpPr/>
          <p:nvPr/>
        </p:nvSpPr>
        <p:spPr>
          <a:xfrm>
            <a:off x="2960370" y="3474720"/>
            <a:ext cx="365760" cy="365760"/>
          </a:xfrm>
          <a:prstGeom prst="rect">
            <a:avLst/>
          </a:prstGeom>
          <a:noFill/>
          <a:ln/>
        </p:spPr>
        <p:txBody>
          <a:bodyPr wrap="square" lIns="0" tIns="0" rIns="0" bIns="0" rtlCol="0" anchor="ctr"/>
          <a:lstStyle/>
          <a:p>
            <a:pPr marL="0" indent="0" algn="ctr">
              <a:buNone/>
            </a:pPr>
            <a:r>
              <a:rPr lang="en-US" sz="1300" b="1" dirty="0">
                <a:solidFill>
                  <a:srgbClr val="FFFFFF"/>
                </a:solidFill>
                <a:latin typeface="Georgia" pitchFamily="34" charset="0"/>
                <a:ea typeface="Georgia" pitchFamily="34" charset="-122"/>
                <a:cs typeface="Georgia" pitchFamily="34" charset="-120"/>
              </a:rPr>
              <a:t>2</a:t>
            </a:r>
            <a:endParaRPr lang="en-US" sz="1300" dirty="0"/>
          </a:p>
        </p:txBody>
      </p:sp>
      <p:sp>
        <p:nvSpPr>
          <p:cNvPr id="14" name="Text 12"/>
          <p:cNvSpPr/>
          <p:nvPr/>
        </p:nvSpPr>
        <p:spPr>
          <a:xfrm>
            <a:off x="2400300" y="3108960"/>
            <a:ext cx="1851660" cy="320040"/>
          </a:xfrm>
          <a:prstGeom prst="rect">
            <a:avLst/>
          </a:prstGeom>
          <a:noFill/>
          <a:ln/>
        </p:spPr>
        <p:txBody>
          <a:bodyPr wrap="square" lIns="0" tIns="0" rIns="0" bIns="0" rtlCol="0" anchor="ctr"/>
          <a:lstStyle/>
          <a:p>
            <a:pPr marL="0" indent="0" algn="ctr">
              <a:buNone/>
            </a:pPr>
            <a:r>
              <a:rPr lang="en-US" sz="1100" b="1" dirty="0">
                <a:solidFill>
                  <a:srgbClr val="8C6324"/>
                </a:solidFill>
                <a:latin typeface="Calibri" pitchFamily="34" charset="0"/>
                <a:ea typeface="Calibri" pitchFamily="34" charset="-122"/>
                <a:cs typeface="Calibri" pitchFamily="34" charset="-120"/>
              </a:rPr>
              <a:t>10 days</a:t>
            </a:r>
            <a:endParaRPr lang="en-US" sz="1100" dirty="0"/>
          </a:p>
        </p:txBody>
      </p:sp>
      <p:sp>
        <p:nvSpPr>
          <p:cNvPr id="15" name="Text 13"/>
          <p:cNvSpPr/>
          <p:nvPr/>
        </p:nvSpPr>
        <p:spPr>
          <a:xfrm>
            <a:off x="2400300" y="4023360"/>
            <a:ext cx="1851660" cy="365760"/>
          </a:xfrm>
          <a:prstGeom prst="rect">
            <a:avLst/>
          </a:prstGeom>
          <a:noFill/>
          <a:ln/>
        </p:spPr>
        <p:txBody>
          <a:bodyPr wrap="square" lIns="0" tIns="0" rIns="0" bIns="0" rtlCol="0" anchor="ctr"/>
          <a:lstStyle/>
          <a:p>
            <a:pPr marL="0" indent="0" algn="ctr">
              <a:buNone/>
            </a:pPr>
            <a:r>
              <a:rPr lang="en-US" sz="1200" b="1" dirty="0">
                <a:solidFill>
                  <a:srgbClr val="1E2761"/>
                </a:solidFill>
                <a:latin typeface="Georgia" pitchFamily="34" charset="0"/>
                <a:ea typeface="Georgia" pitchFamily="34" charset="-122"/>
                <a:cs typeface="Georgia" pitchFamily="34" charset="-120"/>
              </a:rPr>
              <a:t>Custody hearing</a:t>
            </a:r>
            <a:endParaRPr lang="en-US" sz="1200" dirty="0"/>
          </a:p>
        </p:txBody>
      </p:sp>
      <p:sp>
        <p:nvSpPr>
          <p:cNvPr id="16" name="Text 14"/>
          <p:cNvSpPr/>
          <p:nvPr/>
        </p:nvSpPr>
        <p:spPr>
          <a:xfrm>
            <a:off x="2446020" y="4389120"/>
            <a:ext cx="1760220" cy="1188720"/>
          </a:xfrm>
          <a:prstGeom prst="rect">
            <a:avLst/>
          </a:prstGeom>
          <a:noFill/>
          <a:ln/>
        </p:spPr>
        <p:txBody>
          <a:bodyPr wrap="square" lIns="0" tIns="0" rIns="0" bIns="0" rtlCol="0" anchor="ctr"/>
          <a:lstStyle/>
          <a:p>
            <a:pPr marL="0" indent="0" algn="ctr">
              <a:buNone/>
            </a:pPr>
            <a:r>
              <a:rPr lang="en-US" sz="1000" dirty="0">
                <a:solidFill>
                  <a:srgbClr val="4A4A5C"/>
                </a:solidFill>
                <a:latin typeface="Calibri" pitchFamily="34" charset="0"/>
                <a:ea typeface="Calibri" pitchFamily="34" charset="-122"/>
                <a:cs typeface="Calibri" pitchFamily="34" charset="-120"/>
              </a:rPr>
              <a:t>Court reviews legal custody with CYFD; GAL appointed.</a:t>
            </a:r>
            <a:endParaRPr lang="en-US" sz="1000" dirty="0"/>
          </a:p>
        </p:txBody>
      </p:sp>
      <p:sp>
        <p:nvSpPr>
          <p:cNvPr id="17" name="Shape 15"/>
          <p:cNvSpPr/>
          <p:nvPr/>
        </p:nvSpPr>
        <p:spPr>
          <a:xfrm>
            <a:off x="4812030" y="3474720"/>
            <a:ext cx="365760" cy="365760"/>
          </a:xfrm>
          <a:prstGeom prst="ellipse">
            <a:avLst/>
          </a:prstGeom>
          <a:solidFill>
            <a:srgbClr val="1E2761"/>
          </a:solidFill>
          <a:ln w="12700">
            <a:solidFill>
              <a:srgbClr val="1E2761"/>
            </a:solidFill>
            <a:prstDash val="solid"/>
          </a:ln>
        </p:spPr>
        <p:txBody>
          <a:bodyPr/>
          <a:lstStyle/>
          <a:p>
            <a:endParaRPr lang="en-US"/>
          </a:p>
        </p:txBody>
      </p:sp>
      <p:sp>
        <p:nvSpPr>
          <p:cNvPr id="18" name="Text 16"/>
          <p:cNvSpPr/>
          <p:nvPr/>
        </p:nvSpPr>
        <p:spPr>
          <a:xfrm>
            <a:off x="4812030" y="3474720"/>
            <a:ext cx="365760" cy="365760"/>
          </a:xfrm>
          <a:prstGeom prst="rect">
            <a:avLst/>
          </a:prstGeom>
          <a:noFill/>
          <a:ln/>
        </p:spPr>
        <p:txBody>
          <a:bodyPr wrap="square" lIns="0" tIns="0" rIns="0" bIns="0" rtlCol="0" anchor="ctr"/>
          <a:lstStyle/>
          <a:p>
            <a:pPr marL="0" indent="0" algn="ctr">
              <a:buNone/>
            </a:pPr>
            <a:r>
              <a:rPr lang="en-US" sz="1300" b="1" dirty="0">
                <a:solidFill>
                  <a:srgbClr val="FFFFFF"/>
                </a:solidFill>
                <a:latin typeface="Georgia" pitchFamily="34" charset="0"/>
                <a:ea typeface="Georgia" pitchFamily="34" charset="-122"/>
                <a:cs typeface="Georgia" pitchFamily="34" charset="-120"/>
              </a:rPr>
              <a:t>3</a:t>
            </a:r>
            <a:endParaRPr lang="en-US" sz="1300" dirty="0"/>
          </a:p>
        </p:txBody>
      </p:sp>
      <p:sp>
        <p:nvSpPr>
          <p:cNvPr id="19" name="Text 17"/>
          <p:cNvSpPr/>
          <p:nvPr/>
        </p:nvSpPr>
        <p:spPr>
          <a:xfrm>
            <a:off x="4251960" y="3108960"/>
            <a:ext cx="1851660" cy="320040"/>
          </a:xfrm>
          <a:prstGeom prst="rect">
            <a:avLst/>
          </a:prstGeom>
          <a:noFill/>
          <a:ln/>
        </p:spPr>
        <p:txBody>
          <a:bodyPr wrap="square" lIns="0" tIns="0" rIns="0" bIns="0" rtlCol="0" anchor="ctr"/>
          <a:lstStyle/>
          <a:p>
            <a:pPr marL="0" indent="0" algn="ctr">
              <a:buNone/>
            </a:pPr>
            <a:r>
              <a:rPr lang="en-US" sz="1100" b="1" dirty="0">
                <a:solidFill>
                  <a:srgbClr val="8C6324"/>
                </a:solidFill>
                <a:latin typeface="Calibri" pitchFamily="34" charset="0"/>
                <a:ea typeface="Calibri" pitchFamily="34" charset="-122"/>
                <a:cs typeface="Calibri" pitchFamily="34" charset="-120"/>
              </a:rPr>
              <a:t>60 days</a:t>
            </a:r>
            <a:endParaRPr lang="en-US" sz="1100" dirty="0"/>
          </a:p>
        </p:txBody>
      </p:sp>
      <p:sp>
        <p:nvSpPr>
          <p:cNvPr id="20" name="Text 18"/>
          <p:cNvSpPr/>
          <p:nvPr/>
        </p:nvSpPr>
        <p:spPr>
          <a:xfrm>
            <a:off x="4251960" y="4023360"/>
            <a:ext cx="1851660" cy="365760"/>
          </a:xfrm>
          <a:prstGeom prst="rect">
            <a:avLst/>
          </a:prstGeom>
          <a:noFill/>
          <a:ln/>
        </p:spPr>
        <p:txBody>
          <a:bodyPr wrap="square" lIns="0" tIns="0" rIns="0" bIns="0" rtlCol="0" anchor="ctr"/>
          <a:lstStyle/>
          <a:p>
            <a:pPr marL="0" indent="0" algn="ctr">
              <a:buNone/>
            </a:pPr>
            <a:r>
              <a:rPr lang="en-US" sz="1200" b="1" dirty="0">
                <a:solidFill>
                  <a:srgbClr val="1E2761"/>
                </a:solidFill>
                <a:latin typeface="Georgia" pitchFamily="34" charset="0"/>
                <a:ea typeface="Georgia" pitchFamily="34" charset="-122"/>
                <a:cs typeface="Georgia" pitchFamily="34" charset="-120"/>
              </a:rPr>
              <a:t>Adjudication</a:t>
            </a:r>
            <a:endParaRPr lang="en-US" sz="1200" dirty="0"/>
          </a:p>
        </p:txBody>
      </p:sp>
      <p:sp>
        <p:nvSpPr>
          <p:cNvPr id="21" name="Text 19"/>
          <p:cNvSpPr/>
          <p:nvPr/>
        </p:nvSpPr>
        <p:spPr>
          <a:xfrm>
            <a:off x="4297680" y="4389120"/>
            <a:ext cx="1760220" cy="1188720"/>
          </a:xfrm>
          <a:prstGeom prst="rect">
            <a:avLst/>
          </a:prstGeom>
          <a:noFill/>
          <a:ln/>
        </p:spPr>
        <p:txBody>
          <a:bodyPr wrap="square" lIns="0" tIns="0" rIns="0" bIns="0" rtlCol="0" anchor="ctr"/>
          <a:lstStyle/>
          <a:p>
            <a:pPr marL="0" indent="0" algn="ctr">
              <a:buNone/>
            </a:pPr>
            <a:r>
              <a:rPr lang="en-US" sz="1000" dirty="0">
                <a:solidFill>
                  <a:srgbClr val="4A4A5C"/>
                </a:solidFill>
                <a:latin typeface="Calibri" pitchFamily="34" charset="0"/>
                <a:ea typeface="Calibri" pitchFamily="34" charset="-122"/>
                <a:cs typeface="Calibri" pitchFamily="34" charset="-120"/>
              </a:rPr>
              <a:t>Trial on whether abuse/neglect occurred.</a:t>
            </a:r>
            <a:endParaRPr lang="en-US" sz="1000" dirty="0"/>
          </a:p>
        </p:txBody>
      </p:sp>
      <p:sp>
        <p:nvSpPr>
          <p:cNvPr id="22" name="Shape 20"/>
          <p:cNvSpPr/>
          <p:nvPr/>
        </p:nvSpPr>
        <p:spPr>
          <a:xfrm>
            <a:off x="6663690" y="3474720"/>
            <a:ext cx="365760" cy="365760"/>
          </a:xfrm>
          <a:prstGeom prst="ellipse">
            <a:avLst/>
          </a:prstGeom>
          <a:solidFill>
            <a:srgbClr val="1E2761"/>
          </a:solidFill>
          <a:ln w="12700">
            <a:solidFill>
              <a:srgbClr val="1E2761"/>
            </a:solidFill>
            <a:prstDash val="solid"/>
          </a:ln>
        </p:spPr>
        <p:txBody>
          <a:bodyPr/>
          <a:lstStyle/>
          <a:p>
            <a:endParaRPr lang="en-US"/>
          </a:p>
        </p:txBody>
      </p:sp>
      <p:sp>
        <p:nvSpPr>
          <p:cNvPr id="23" name="Text 21"/>
          <p:cNvSpPr/>
          <p:nvPr/>
        </p:nvSpPr>
        <p:spPr>
          <a:xfrm>
            <a:off x="6663690" y="3474720"/>
            <a:ext cx="365760" cy="365760"/>
          </a:xfrm>
          <a:prstGeom prst="rect">
            <a:avLst/>
          </a:prstGeom>
          <a:noFill/>
          <a:ln/>
        </p:spPr>
        <p:txBody>
          <a:bodyPr wrap="square" lIns="0" tIns="0" rIns="0" bIns="0" rtlCol="0" anchor="ctr"/>
          <a:lstStyle/>
          <a:p>
            <a:pPr marL="0" indent="0" algn="ctr">
              <a:buNone/>
            </a:pPr>
            <a:r>
              <a:rPr lang="en-US" sz="1300" b="1" dirty="0">
                <a:solidFill>
                  <a:srgbClr val="FFFFFF"/>
                </a:solidFill>
                <a:latin typeface="Georgia" pitchFamily="34" charset="0"/>
                <a:ea typeface="Georgia" pitchFamily="34" charset="-122"/>
                <a:cs typeface="Georgia" pitchFamily="34" charset="-120"/>
              </a:rPr>
              <a:t>4</a:t>
            </a:r>
            <a:endParaRPr lang="en-US" sz="1300" dirty="0"/>
          </a:p>
        </p:txBody>
      </p:sp>
      <p:sp>
        <p:nvSpPr>
          <p:cNvPr id="24" name="Text 22"/>
          <p:cNvSpPr/>
          <p:nvPr/>
        </p:nvSpPr>
        <p:spPr>
          <a:xfrm>
            <a:off x="6103620" y="3108960"/>
            <a:ext cx="1851660" cy="320040"/>
          </a:xfrm>
          <a:prstGeom prst="rect">
            <a:avLst/>
          </a:prstGeom>
          <a:noFill/>
          <a:ln/>
        </p:spPr>
        <p:txBody>
          <a:bodyPr wrap="square" lIns="0" tIns="0" rIns="0" bIns="0" rtlCol="0" anchor="ctr"/>
          <a:lstStyle/>
          <a:p>
            <a:pPr marL="0" indent="0" algn="ctr">
              <a:buNone/>
            </a:pPr>
            <a:r>
              <a:rPr lang="en-US" sz="1100" b="1" dirty="0">
                <a:solidFill>
                  <a:srgbClr val="8C6324"/>
                </a:solidFill>
                <a:latin typeface="Calibri" pitchFamily="34" charset="0"/>
                <a:ea typeface="Calibri" pitchFamily="34" charset="-122"/>
                <a:cs typeface="Calibri" pitchFamily="34" charset="-120"/>
              </a:rPr>
              <a:t>90 days</a:t>
            </a:r>
            <a:endParaRPr lang="en-US" sz="1100" dirty="0"/>
          </a:p>
        </p:txBody>
      </p:sp>
      <p:sp>
        <p:nvSpPr>
          <p:cNvPr id="25" name="Text 23"/>
          <p:cNvSpPr/>
          <p:nvPr/>
        </p:nvSpPr>
        <p:spPr>
          <a:xfrm>
            <a:off x="6103620" y="4023360"/>
            <a:ext cx="1851660" cy="365760"/>
          </a:xfrm>
          <a:prstGeom prst="rect">
            <a:avLst/>
          </a:prstGeom>
          <a:noFill/>
          <a:ln/>
        </p:spPr>
        <p:txBody>
          <a:bodyPr wrap="square" lIns="0" tIns="0" rIns="0" bIns="0" rtlCol="0" anchor="ctr"/>
          <a:lstStyle/>
          <a:p>
            <a:pPr marL="0" indent="0" algn="ctr">
              <a:buNone/>
            </a:pPr>
            <a:r>
              <a:rPr lang="en-US" sz="1200" b="1" dirty="0">
                <a:solidFill>
                  <a:srgbClr val="1E2761"/>
                </a:solidFill>
                <a:latin typeface="Georgia" pitchFamily="34" charset="0"/>
                <a:ea typeface="Georgia" pitchFamily="34" charset="-122"/>
                <a:cs typeface="Georgia" pitchFamily="34" charset="-120"/>
              </a:rPr>
              <a:t>Disposition</a:t>
            </a:r>
            <a:endParaRPr lang="en-US" sz="1200" dirty="0"/>
          </a:p>
        </p:txBody>
      </p:sp>
      <p:sp>
        <p:nvSpPr>
          <p:cNvPr id="26" name="Text 24"/>
          <p:cNvSpPr/>
          <p:nvPr/>
        </p:nvSpPr>
        <p:spPr>
          <a:xfrm>
            <a:off x="6149340" y="4389120"/>
            <a:ext cx="1760220" cy="1188720"/>
          </a:xfrm>
          <a:prstGeom prst="rect">
            <a:avLst/>
          </a:prstGeom>
          <a:noFill/>
          <a:ln/>
        </p:spPr>
        <p:txBody>
          <a:bodyPr wrap="square" lIns="0" tIns="0" rIns="0" bIns="0" rtlCol="0" anchor="ctr"/>
          <a:lstStyle/>
          <a:p>
            <a:pPr marL="0" indent="0" algn="ctr">
              <a:buNone/>
            </a:pPr>
            <a:r>
              <a:rPr lang="en-US" sz="1000" dirty="0">
                <a:solidFill>
                  <a:srgbClr val="4A4A5C"/>
                </a:solidFill>
                <a:latin typeface="Calibri" pitchFamily="34" charset="0"/>
                <a:ea typeface="Calibri" pitchFamily="34" charset="-122"/>
                <a:cs typeface="Calibri" pitchFamily="34" charset="-120"/>
              </a:rPr>
              <a:t>Treatment plan adopted; placement decided.</a:t>
            </a:r>
            <a:endParaRPr lang="en-US" sz="1000" dirty="0"/>
          </a:p>
        </p:txBody>
      </p:sp>
      <p:sp>
        <p:nvSpPr>
          <p:cNvPr id="27" name="Shape 25"/>
          <p:cNvSpPr/>
          <p:nvPr/>
        </p:nvSpPr>
        <p:spPr>
          <a:xfrm>
            <a:off x="8515350" y="3474720"/>
            <a:ext cx="365760" cy="365760"/>
          </a:xfrm>
          <a:prstGeom prst="ellipse">
            <a:avLst/>
          </a:prstGeom>
          <a:solidFill>
            <a:srgbClr val="1E2761"/>
          </a:solidFill>
          <a:ln w="12700">
            <a:solidFill>
              <a:srgbClr val="1E2761"/>
            </a:solidFill>
            <a:prstDash val="solid"/>
          </a:ln>
        </p:spPr>
        <p:txBody>
          <a:bodyPr/>
          <a:lstStyle/>
          <a:p>
            <a:endParaRPr lang="en-US"/>
          </a:p>
        </p:txBody>
      </p:sp>
      <p:sp>
        <p:nvSpPr>
          <p:cNvPr id="28" name="Text 26"/>
          <p:cNvSpPr/>
          <p:nvPr/>
        </p:nvSpPr>
        <p:spPr>
          <a:xfrm>
            <a:off x="8515350" y="3474720"/>
            <a:ext cx="365760" cy="365760"/>
          </a:xfrm>
          <a:prstGeom prst="rect">
            <a:avLst/>
          </a:prstGeom>
          <a:noFill/>
          <a:ln/>
        </p:spPr>
        <p:txBody>
          <a:bodyPr wrap="square" lIns="0" tIns="0" rIns="0" bIns="0" rtlCol="0" anchor="ctr"/>
          <a:lstStyle/>
          <a:p>
            <a:pPr marL="0" indent="0" algn="ctr">
              <a:buNone/>
            </a:pPr>
            <a:r>
              <a:rPr lang="en-US" sz="1300" b="1" dirty="0">
                <a:solidFill>
                  <a:srgbClr val="FFFFFF"/>
                </a:solidFill>
                <a:latin typeface="Georgia" pitchFamily="34" charset="0"/>
                <a:ea typeface="Georgia" pitchFamily="34" charset="-122"/>
                <a:cs typeface="Georgia" pitchFamily="34" charset="-120"/>
              </a:rPr>
              <a:t>5</a:t>
            </a:r>
            <a:endParaRPr lang="en-US" sz="1300" dirty="0"/>
          </a:p>
        </p:txBody>
      </p:sp>
      <p:sp>
        <p:nvSpPr>
          <p:cNvPr id="29" name="Text 27"/>
          <p:cNvSpPr/>
          <p:nvPr/>
        </p:nvSpPr>
        <p:spPr>
          <a:xfrm>
            <a:off x="7955280" y="3108960"/>
            <a:ext cx="1851660" cy="320040"/>
          </a:xfrm>
          <a:prstGeom prst="rect">
            <a:avLst/>
          </a:prstGeom>
          <a:noFill/>
          <a:ln/>
        </p:spPr>
        <p:txBody>
          <a:bodyPr wrap="square" lIns="0" tIns="0" rIns="0" bIns="0" rtlCol="0" anchor="ctr"/>
          <a:lstStyle/>
          <a:p>
            <a:pPr marL="0" indent="0" algn="ctr">
              <a:buNone/>
            </a:pPr>
            <a:r>
              <a:rPr lang="en-US" sz="1100" b="1" dirty="0">
                <a:solidFill>
                  <a:srgbClr val="8C6324"/>
                </a:solidFill>
                <a:latin typeface="Calibri" pitchFamily="34" charset="0"/>
                <a:ea typeface="Calibri" pitchFamily="34" charset="-122"/>
                <a:cs typeface="Calibri" pitchFamily="34" charset="-120"/>
              </a:rPr>
              <a:t>Every 6 mo</a:t>
            </a:r>
            <a:endParaRPr lang="en-US" sz="1100" dirty="0"/>
          </a:p>
        </p:txBody>
      </p:sp>
      <p:sp>
        <p:nvSpPr>
          <p:cNvPr id="30" name="Text 28"/>
          <p:cNvSpPr/>
          <p:nvPr/>
        </p:nvSpPr>
        <p:spPr>
          <a:xfrm>
            <a:off x="7955280" y="4023360"/>
            <a:ext cx="1851660" cy="365760"/>
          </a:xfrm>
          <a:prstGeom prst="rect">
            <a:avLst/>
          </a:prstGeom>
          <a:noFill/>
          <a:ln/>
        </p:spPr>
        <p:txBody>
          <a:bodyPr wrap="square" lIns="0" tIns="0" rIns="0" bIns="0" rtlCol="0" anchor="ctr"/>
          <a:lstStyle/>
          <a:p>
            <a:pPr marL="0" indent="0" algn="ctr">
              <a:buNone/>
            </a:pPr>
            <a:r>
              <a:rPr lang="en-US" sz="1200" b="1" dirty="0">
                <a:solidFill>
                  <a:srgbClr val="1E2761"/>
                </a:solidFill>
                <a:latin typeface="Georgia" pitchFamily="34" charset="0"/>
                <a:ea typeface="Georgia" pitchFamily="34" charset="-122"/>
                <a:cs typeface="Georgia" pitchFamily="34" charset="-120"/>
              </a:rPr>
              <a:t>Judicial review</a:t>
            </a:r>
            <a:endParaRPr lang="en-US" sz="1200" dirty="0"/>
          </a:p>
        </p:txBody>
      </p:sp>
      <p:sp>
        <p:nvSpPr>
          <p:cNvPr id="31" name="Text 29"/>
          <p:cNvSpPr/>
          <p:nvPr/>
        </p:nvSpPr>
        <p:spPr>
          <a:xfrm>
            <a:off x="8001000" y="4389120"/>
            <a:ext cx="1760220" cy="1188720"/>
          </a:xfrm>
          <a:prstGeom prst="rect">
            <a:avLst/>
          </a:prstGeom>
          <a:noFill/>
          <a:ln/>
        </p:spPr>
        <p:txBody>
          <a:bodyPr wrap="square" lIns="0" tIns="0" rIns="0" bIns="0" rtlCol="0" anchor="ctr"/>
          <a:lstStyle/>
          <a:p>
            <a:pPr marL="0" indent="0" algn="ctr">
              <a:buNone/>
            </a:pPr>
            <a:r>
              <a:rPr lang="en-US" sz="1000" dirty="0">
                <a:solidFill>
                  <a:srgbClr val="4A4A5C"/>
                </a:solidFill>
                <a:latin typeface="Calibri" pitchFamily="34" charset="0"/>
                <a:ea typeface="Calibri" pitchFamily="34" charset="-122"/>
                <a:cs typeface="Calibri" pitchFamily="34" charset="-120"/>
              </a:rPr>
              <a:t>Permanency progress, plan compliance.</a:t>
            </a:r>
            <a:endParaRPr lang="en-US" sz="1000" dirty="0"/>
          </a:p>
        </p:txBody>
      </p:sp>
      <p:sp>
        <p:nvSpPr>
          <p:cNvPr id="32" name="Shape 30"/>
          <p:cNvSpPr/>
          <p:nvPr/>
        </p:nvSpPr>
        <p:spPr>
          <a:xfrm>
            <a:off x="10367010" y="3474720"/>
            <a:ext cx="365760" cy="365760"/>
          </a:xfrm>
          <a:prstGeom prst="ellipse">
            <a:avLst/>
          </a:prstGeom>
          <a:solidFill>
            <a:srgbClr val="1E2761"/>
          </a:solidFill>
          <a:ln w="12700">
            <a:solidFill>
              <a:srgbClr val="1E2761"/>
            </a:solidFill>
            <a:prstDash val="solid"/>
          </a:ln>
        </p:spPr>
        <p:txBody>
          <a:bodyPr/>
          <a:lstStyle/>
          <a:p>
            <a:endParaRPr lang="en-US"/>
          </a:p>
        </p:txBody>
      </p:sp>
      <p:sp>
        <p:nvSpPr>
          <p:cNvPr id="33" name="Text 31"/>
          <p:cNvSpPr/>
          <p:nvPr/>
        </p:nvSpPr>
        <p:spPr>
          <a:xfrm>
            <a:off x="10367010" y="3474720"/>
            <a:ext cx="365760" cy="365760"/>
          </a:xfrm>
          <a:prstGeom prst="rect">
            <a:avLst/>
          </a:prstGeom>
          <a:noFill/>
          <a:ln/>
        </p:spPr>
        <p:txBody>
          <a:bodyPr wrap="square" lIns="0" tIns="0" rIns="0" bIns="0" rtlCol="0" anchor="ctr"/>
          <a:lstStyle/>
          <a:p>
            <a:pPr marL="0" indent="0" algn="ctr">
              <a:buNone/>
            </a:pPr>
            <a:r>
              <a:rPr lang="en-US" sz="1300" b="1" dirty="0">
                <a:solidFill>
                  <a:srgbClr val="FFFFFF"/>
                </a:solidFill>
                <a:latin typeface="Georgia" pitchFamily="34" charset="0"/>
                <a:ea typeface="Georgia" pitchFamily="34" charset="-122"/>
                <a:cs typeface="Georgia" pitchFamily="34" charset="-120"/>
              </a:rPr>
              <a:t>6</a:t>
            </a:r>
            <a:endParaRPr lang="en-US" sz="1300" dirty="0"/>
          </a:p>
        </p:txBody>
      </p:sp>
      <p:sp>
        <p:nvSpPr>
          <p:cNvPr id="34" name="Text 32"/>
          <p:cNvSpPr/>
          <p:nvPr/>
        </p:nvSpPr>
        <p:spPr>
          <a:xfrm>
            <a:off x="9806940" y="3108960"/>
            <a:ext cx="1851660" cy="320040"/>
          </a:xfrm>
          <a:prstGeom prst="rect">
            <a:avLst/>
          </a:prstGeom>
          <a:noFill/>
          <a:ln/>
        </p:spPr>
        <p:txBody>
          <a:bodyPr wrap="square" lIns="0" tIns="0" rIns="0" bIns="0" rtlCol="0" anchor="ctr"/>
          <a:lstStyle/>
          <a:p>
            <a:pPr marL="0" indent="0" algn="ctr">
              <a:buNone/>
            </a:pPr>
            <a:r>
              <a:rPr lang="en-US" sz="1100" b="1" dirty="0">
                <a:solidFill>
                  <a:srgbClr val="8C6324"/>
                </a:solidFill>
                <a:latin typeface="Calibri" pitchFamily="34" charset="0"/>
                <a:ea typeface="Calibri" pitchFamily="34" charset="-122"/>
                <a:cs typeface="Calibri" pitchFamily="34" charset="-120"/>
              </a:rPr>
              <a:t>12-15 mo</a:t>
            </a:r>
            <a:endParaRPr lang="en-US" sz="1100" dirty="0"/>
          </a:p>
        </p:txBody>
      </p:sp>
      <p:sp>
        <p:nvSpPr>
          <p:cNvPr id="35" name="Text 33"/>
          <p:cNvSpPr/>
          <p:nvPr/>
        </p:nvSpPr>
        <p:spPr>
          <a:xfrm>
            <a:off x="9806940" y="4023360"/>
            <a:ext cx="1851660" cy="365760"/>
          </a:xfrm>
          <a:prstGeom prst="rect">
            <a:avLst/>
          </a:prstGeom>
          <a:noFill/>
          <a:ln/>
        </p:spPr>
        <p:txBody>
          <a:bodyPr wrap="square" lIns="0" tIns="0" rIns="0" bIns="0" rtlCol="0" anchor="ctr"/>
          <a:lstStyle/>
          <a:p>
            <a:pPr marL="0" indent="0" algn="ctr">
              <a:buNone/>
            </a:pPr>
            <a:r>
              <a:rPr lang="en-US" sz="1200" b="1" dirty="0">
                <a:solidFill>
                  <a:srgbClr val="1E2761"/>
                </a:solidFill>
                <a:latin typeface="Georgia" pitchFamily="34" charset="0"/>
                <a:ea typeface="Georgia" pitchFamily="34" charset="-122"/>
                <a:cs typeface="Georgia" pitchFamily="34" charset="-120"/>
              </a:rPr>
              <a:t>Permanency</a:t>
            </a:r>
            <a:endParaRPr lang="en-US" sz="1200" dirty="0"/>
          </a:p>
        </p:txBody>
      </p:sp>
      <p:sp>
        <p:nvSpPr>
          <p:cNvPr id="36" name="Text 34"/>
          <p:cNvSpPr/>
          <p:nvPr/>
        </p:nvSpPr>
        <p:spPr>
          <a:xfrm>
            <a:off x="9852660" y="4389120"/>
            <a:ext cx="1760220" cy="1188720"/>
          </a:xfrm>
          <a:prstGeom prst="rect">
            <a:avLst/>
          </a:prstGeom>
          <a:noFill/>
          <a:ln/>
        </p:spPr>
        <p:txBody>
          <a:bodyPr wrap="square" lIns="0" tIns="0" rIns="0" bIns="0" rtlCol="0" anchor="ctr"/>
          <a:lstStyle/>
          <a:p>
            <a:pPr marL="0" indent="0" algn="ctr">
              <a:buNone/>
            </a:pPr>
            <a:r>
              <a:rPr lang="en-US" sz="1000" dirty="0">
                <a:solidFill>
                  <a:srgbClr val="4A4A5C"/>
                </a:solidFill>
                <a:latin typeface="Calibri" pitchFamily="34" charset="0"/>
                <a:ea typeface="Calibri" pitchFamily="34" charset="-122"/>
                <a:cs typeface="Calibri" pitchFamily="34" charset="-120"/>
              </a:rPr>
              <a:t>Court chooses permanency plan; reunification, TPR, etc.</a:t>
            </a:r>
            <a:endParaRPr lang="en-US" sz="1000" dirty="0"/>
          </a:p>
        </p:txBody>
      </p:sp>
      <p:sp>
        <p:nvSpPr>
          <p:cNvPr id="37" name="Text 35"/>
          <p:cNvSpPr/>
          <p:nvPr/>
        </p:nvSpPr>
        <p:spPr>
          <a:xfrm>
            <a:off x="548640" y="6080760"/>
            <a:ext cx="10972800" cy="365760"/>
          </a:xfrm>
          <a:prstGeom prst="rect">
            <a:avLst/>
          </a:prstGeom>
          <a:noFill/>
          <a:ln/>
        </p:spPr>
        <p:txBody>
          <a:bodyPr wrap="square" lIns="0" tIns="0" rIns="0" bIns="0" rtlCol="0" anchor="ctr"/>
          <a:lstStyle/>
          <a:p>
            <a:pPr marL="0" indent="0">
              <a:buNone/>
            </a:pPr>
            <a:r>
              <a:rPr lang="en-US" sz="1000" i="1" dirty="0">
                <a:solidFill>
                  <a:srgbClr val="8A8AA0"/>
                </a:solidFill>
                <a:latin typeface="Calibri" pitchFamily="34" charset="0"/>
                <a:ea typeface="Calibri" pitchFamily="34" charset="-122"/>
                <a:cs typeface="Calibri" pitchFamily="34" charset="-120"/>
              </a:rPr>
              <a:t>Note: Statutory and rule deadlines vary by case posture. Always verify against the current Children's Court Rules.</a:t>
            </a:r>
            <a:endParaRPr lang="en-US" sz="1000" dirty="0"/>
          </a:p>
        </p:txBody>
      </p:sp>
      <p:sp>
        <p:nvSpPr>
          <p:cNvPr id="39" name="Shape 36"/>
          <p:cNvSpPr/>
          <p:nvPr/>
        </p:nvSpPr>
        <p:spPr>
          <a:xfrm>
            <a:off x="0" y="6537960"/>
            <a:ext cx="12191695" cy="320040"/>
          </a:xfrm>
          <a:prstGeom prst="rect">
            <a:avLst/>
          </a:prstGeom>
          <a:solidFill>
            <a:srgbClr val="1E2761"/>
          </a:solidFill>
          <a:ln w="12700">
            <a:solidFill>
              <a:srgbClr val="1E2761"/>
            </a:solidFill>
            <a:prstDash val="solid"/>
          </a:ln>
        </p:spPr>
        <p:txBody>
          <a:bodyPr/>
          <a:lstStyle/>
          <a:p>
            <a:endParaRPr lang="en-US"/>
          </a:p>
        </p:txBody>
      </p:sp>
      <p:sp>
        <p:nvSpPr>
          <p:cNvPr id="40" name="Text 37"/>
          <p:cNvSpPr/>
          <p:nvPr/>
        </p:nvSpPr>
        <p:spPr>
          <a:xfrm>
            <a:off x="457200" y="6565392"/>
            <a:ext cx="7315200" cy="274320"/>
          </a:xfrm>
          <a:prstGeom prst="rect">
            <a:avLst/>
          </a:prstGeom>
          <a:noFill/>
          <a:ln/>
        </p:spPr>
        <p:txBody>
          <a:bodyPr wrap="square" lIns="0" tIns="0" rIns="0" bIns="0" rtlCol="0" anchor="ctr"/>
          <a:lstStyle/>
          <a:p>
            <a:pPr marL="0" indent="0" algn="l">
              <a:buNone/>
            </a:pPr>
            <a:r>
              <a:rPr lang="en-US" sz="1000" dirty="0">
                <a:solidFill>
                  <a:srgbClr val="CADCFC"/>
                </a:solidFill>
                <a:latin typeface="Calibri" pitchFamily="34" charset="0"/>
                <a:ea typeface="Calibri" pitchFamily="34" charset="-122"/>
                <a:cs typeface="Calibri" pitchFamily="34" charset="-120"/>
              </a:rPr>
              <a:t>Guardians ad Litem in New Mexico  |  McBryde Law</a:t>
            </a:r>
            <a:endParaRPr lang="en-US" sz="1000" dirty="0"/>
          </a:p>
        </p:txBody>
      </p:sp>
      <p:sp>
        <p:nvSpPr>
          <p:cNvPr id="41" name="Text 38"/>
          <p:cNvSpPr/>
          <p:nvPr/>
        </p:nvSpPr>
        <p:spPr>
          <a:xfrm>
            <a:off x="10820095" y="6565392"/>
            <a:ext cx="914400" cy="274320"/>
          </a:xfrm>
          <a:prstGeom prst="rect">
            <a:avLst/>
          </a:prstGeom>
          <a:noFill/>
          <a:ln/>
        </p:spPr>
        <p:txBody>
          <a:bodyPr wrap="square" lIns="0" tIns="0" rIns="0" bIns="0" rtlCol="0" anchor="ctr"/>
          <a:lstStyle/>
          <a:p>
            <a:pPr marL="0" indent="0" algn="r">
              <a:buNone/>
            </a:pPr>
            <a:endParaRPr lang="en-US" sz="10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name="Slide 26">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2191695" cy="164592"/>
          </a:xfrm>
          <a:prstGeom prst="rect">
            <a:avLst/>
          </a:prstGeom>
          <a:solidFill>
            <a:srgbClr val="B8853B"/>
          </a:solidFill>
          <a:ln w="12700">
            <a:solidFill>
              <a:srgbClr val="B8853B"/>
            </a:solidFill>
            <a:prstDash val="solid"/>
          </a:ln>
        </p:spPr>
        <p:txBody>
          <a:bodyPr/>
          <a:lstStyle/>
          <a:p>
            <a:endParaRPr lang="en-US"/>
          </a:p>
        </p:txBody>
      </p:sp>
      <p:sp>
        <p:nvSpPr>
          <p:cNvPr id="3" name="Text 1"/>
          <p:cNvSpPr/>
          <p:nvPr/>
        </p:nvSpPr>
        <p:spPr>
          <a:xfrm>
            <a:off x="548640" y="320040"/>
            <a:ext cx="10972800" cy="320040"/>
          </a:xfrm>
          <a:prstGeom prst="rect">
            <a:avLst/>
          </a:prstGeom>
          <a:noFill/>
          <a:ln/>
        </p:spPr>
        <p:txBody>
          <a:bodyPr wrap="square" lIns="0" tIns="0" rIns="0" bIns="0" rtlCol="0" anchor="ctr"/>
          <a:lstStyle/>
          <a:p>
            <a:pPr marL="0" indent="0">
              <a:buNone/>
            </a:pPr>
            <a:r>
              <a:rPr lang="en-US" sz="1200" b="1" kern="0" spc="600" dirty="0">
                <a:solidFill>
                  <a:srgbClr val="B8853B"/>
                </a:solidFill>
                <a:latin typeface="Calibri" pitchFamily="34" charset="0"/>
                <a:ea typeface="Calibri" pitchFamily="34" charset="-122"/>
                <a:cs typeface="Calibri" pitchFamily="34" charset="-120"/>
              </a:rPr>
              <a:t>BUFFER  ·  OPTIONAL</a:t>
            </a:r>
            <a:endParaRPr lang="en-US" sz="1200" dirty="0"/>
          </a:p>
        </p:txBody>
      </p:sp>
      <p:sp>
        <p:nvSpPr>
          <p:cNvPr id="4" name="Text 2"/>
          <p:cNvSpPr/>
          <p:nvPr/>
        </p:nvSpPr>
        <p:spPr>
          <a:xfrm>
            <a:off x="548640" y="640080"/>
            <a:ext cx="10972800" cy="914400"/>
          </a:xfrm>
          <a:prstGeom prst="rect">
            <a:avLst/>
          </a:prstGeom>
          <a:noFill/>
          <a:ln/>
        </p:spPr>
        <p:txBody>
          <a:bodyPr wrap="square" lIns="0" tIns="0" rIns="0" bIns="0" rtlCol="0" anchor="ctr"/>
          <a:lstStyle/>
          <a:p>
            <a:pPr marL="0" indent="0">
              <a:buNone/>
            </a:pPr>
            <a:r>
              <a:rPr lang="en-US" sz="3000" b="1" dirty="0">
                <a:solidFill>
                  <a:srgbClr val="1E2761"/>
                </a:solidFill>
                <a:latin typeface="Georgia" pitchFamily="34" charset="0"/>
                <a:ea typeface="Georgia" pitchFamily="34" charset="-122"/>
                <a:cs typeface="Georgia" pitchFamily="34" charset="-120"/>
              </a:rPr>
              <a:t>ICWA quick reference for 32A intake.</a:t>
            </a:r>
            <a:endParaRPr lang="en-US" sz="3000" dirty="0"/>
          </a:p>
        </p:txBody>
      </p:sp>
      <p:sp>
        <p:nvSpPr>
          <p:cNvPr id="5" name="Text 3"/>
          <p:cNvSpPr/>
          <p:nvPr/>
        </p:nvSpPr>
        <p:spPr>
          <a:xfrm>
            <a:off x="548640" y="1783080"/>
            <a:ext cx="10972800" cy="640080"/>
          </a:xfrm>
          <a:prstGeom prst="rect">
            <a:avLst/>
          </a:prstGeom>
          <a:noFill/>
          <a:ln/>
        </p:spPr>
        <p:txBody>
          <a:bodyPr wrap="square" lIns="0" tIns="0" rIns="0" bIns="0" rtlCol="0" anchor="ctr"/>
          <a:lstStyle/>
          <a:p>
            <a:pPr marL="0" indent="0">
              <a:buNone/>
            </a:pPr>
            <a:r>
              <a:rPr lang="en-US" sz="1300" dirty="0">
                <a:solidFill>
                  <a:srgbClr val="4A4A5C"/>
                </a:solidFill>
                <a:latin typeface="Calibri" pitchFamily="34" charset="0"/>
                <a:ea typeface="Calibri" pitchFamily="34" charset="-122"/>
                <a:cs typeface="Calibri" pitchFamily="34" charset="-120"/>
              </a:rPr>
              <a:t>ICWA — the federal Indian Child Welfare Act — governs any case involving an Indian child as defined under 25 U.S.C. § 1903. New Mexico applies it on top of 32A.</a:t>
            </a:r>
            <a:endParaRPr lang="en-US" sz="1300" dirty="0"/>
          </a:p>
        </p:txBody>
      </p:sp>
      <p:sp>
        <p:nvSpPr>
          <p:cNvPr id="6" name="Shape 4"/>
          <p:cNvSpPr/>
          <p:nvPr/>
        </p:nvSpPr>
        <p:spPr>
          <a:xfrm>
            <a:off x="548640" y="2606040"/>
            <a:ext cx="5486400" cy="3657600"/>
          </a:xfrm>
          <a:prstGeom prst="rect">
            <a:avLst/>
          </a:prstGeom>
          <a:solidFill>
            <a:srgbClr val="1E2761"/>
          </a:solidFill>
          <a:ln w="12700">
            <a:solidFill>
              <a:srgbClr val="1E2761"/>
            </a:solidFill>
            <a:prstDash val="solid"/>
          </a:ln>
        </p:spPr>
        <p:txBody>
          <a:bodyPr/>
          <a:lstStyle/>
          <a:p>
            <a:endParaRPr lang="en-US"/>
          </a:p>
        </p:txBody>
      </p:sp>
      <p:sp>
        <p:nvSpPr>
          <p:cNvPr id="7" name="Text 5"/>
          <p:cNvSpPr/>
          <p:nvPr/>
        </p:nvSpPr>
        <p:spPr>
          <a:xfrm>
            <a:off x="868680" y="2834640"/>
            <a:ext cx="4846320" cy="365760"/>
          </a:xfrm>
          <a:prstGeom prst="rect">
            <a:avLst/>
          </a:prstGeom>
          <a:noFill/>
          <a:ln/>
        </p:spPr>
        <p:txBody>
          <a:bodyPr wrap="square" lIns="0" tIns="0" rIns="0" bIns="0" rtlCol="0" anchor="ctr"/>
          <a:lstStyle/>
          <a:p>
            <a:pPr marL="0" indent="0">
              <a:buNone/>
            </a:pPr>
            <a:r>
              <a:rPr lang="en-US" sz="1600" b="1" dirty="0">
                <a:solidFill>
                  <a:srgbClr val="B8853B"/>
                </a:solidFill>
                <a:latin typeface="Georgia" pitchFamily="34" charset="0"/>
                <a:ea typeface="Georgia" pitchFamily="34" charset="-122"/>
                <a:cs typeface="Georgia" pitchFamily="34" charset="-120"/>
              </a:rPr>
              <a:t>Intake checklist</a:t>
            </a:r>
            <a:endParaRPr lang="en-US" sz="1600" dirty="0"/>
          </a:p>
        </p:txBody>
      </p:sp>
      <p:sp>
        <p:nvSpPr>
          <p:cNvPr id="8" name="Text 6"/>
          <p:cNvSpPr/>
          <p:nvPr/>
        </p:nvSpPr>
        <p:spPr>
          <a:xfrm>
            <a:off x="868680" y="3246120"/>
            <a:ext cx="4846320" cy="2834640"/>
          </a:xfrm>
          <a:prstGeom prst="rect">
            <a:avLst/>
          </a:prstGeom>
          <a:noFill/>
          <a:ln/>
        </p:spPr>
        <p:txBody>
          <a:bodyPr wrap="square" lIns="0" tIns="0" rIns="0" bIns="0" rtlCol="0" anchor="t"/>
          <a:lstStyle/>
          <a:p>
            <a:pPr marL="342900" indent="-342900">
              <a:spcAft>
                <a:spcPts val="600"/>
              </a:spcAft>
              <a:buSzPct val="100000"/>
              <a:buChar char="•"/>
            </a:pPr>
            <a:r>
              <a:rPr lang="en-US" sz="1200" dirty="0">
                <a:solidFill>
                  <a:srgbClr val="FFFFFF"/>
                </a:solidFill>
                <a:latin typeface="Calibri" pitchFamily="34" charset="0"/>
                <a:ea typeface="Calibri" pitchFamily="34" charset="-122"/>
                <a:cs typeface="Calibri" pitchFamily="34" charset="-120"/>
              </a:rPr>
              <a:t>Ask: “Is the child a member, or eligible for membership, of a federally recognized tribe?”</a:t>
            </a:r>
            <a:endParaRPr lang="en-US" sz="1200" dirty="0"/>
          </a:p>
          <a:p>
            <a:pPr marL="342900" indent="-342900">
              <a:spcAft>
                <a:spcPts val="600"/>
              </a:spcAft>
              <a:buSzPct val="100000"/>
              <a:buChar char="•"/>
            </a:pPr>
            <a:r>
              <a:rPr lang="en-US" sz="1200" dirty="0">
                <a:solidFill>
                  <a:srgbClr val="FFFFFF"/>
                </a:solidFill>
                <a:latin typeface="Calibri" pitchFamily="34" charset="0"/>
                <a:ea typeface="Calibri" pitchFamily="34" charset="-122"/>
                <a:cs typeface="Calibri" pitchFamily="34" charset="-120"/>
              </a:rPr>
              <a:t>Ask: “Does either biological parent have such an enrollment or eligibility?”</a:t>
            </a:r>
            <a:endParaRPr lang="en-US" sz="1200" dirty="0"/>
          </a:p>
          <a:p>
            <a:pPr marL="342900" indent="-342900">
              <a:spcAft>
                <a:spcPts val="600"/>
              </a:spcAft>
              <a:buSzPct val="100000"/>
              <a:buChar char="•"/>
            </a:pPr>
            <a:r>
              <a:rPr lang="en-US" sz="1200" dirty="0">
                <a:solidFill>
                  <a:srgbClr val="FFFFFF"/>
                </a:solidFill>
                <a:latin typeface="Calibri" pitchFamily="34" charset="0"/>
                <a:ea typeface="Calibri" pitchFamily="34" charset="-122"/>
                <a:cs typeface="Calibri" pitchFamily="34" charset="-120"/>
              </a:rPr>
              <a:t>Document the answers in writing in the file.</a:t>
            </a:r>
            <a:endParaRPr lang="en-US" sz="1200" dirty="0"/>
          </a:p>
          <a:p>
            <a:pPr marL="342900" indent="-342900">
              <a:spcAft>
                <a:spcPts val="600"/>
              </a:spcAft>
              <a:buSzPct val="100000"/>
              <a:buChar char="•"/>
            </a:pPr>
            <a:r>
              <a:rPr lang="en-US" sz="1200" dirty="0">
                <a:solidFill>
                  <a:srgbClr val="FFFFFF"/>
                </a:solidFill>
                <a:latin typeface="Calibri" pitchFamily="34" charset="0"/>
                <a:ea typeface="Calibri" pitchFamily="34" charset="-122"/>
                <a:cs typeface="Calibri" pitchFamily="34" charset="-120"/>
              </a:rPr>
              <a:t>If yes or maybe — trigger ICWA notice protocols immediately.</a:t>
            </a:r>
            <a:endParaRPr lang="en-US" sz="1200" dirty="0"/>
          </a:p>
          <a:p>
            <a:pPr marL="342900" indent="-342900">
              <a:spcAft>
                <a:spcPts val="600"/>
              </a:spcAft>
              <a:buSzPct val="100000"/>
              <a:buChar char="•"/>
            </a:pPr>
            <a:r>
              <a:rPr lang="en-US" sz="1200" dirty="0">
                <a:solidFill>
                  <a:srgbClr val="FFFFFF"/>
                </a:solidFill>
                <a:latin typeface="Calibri" pitchFamily="34" charset="0"/>
                <a:ea typeface="Calibri" pitchFamily="34" charset="-122"/>
                <a:cs typeface="Calibri" pitchFamily="34" charset="-120"/>
              </a:rPr>
              <a:t>Re-ask at every status; eligibility can change with new information.</a:t>
            </a:r>
            <a:endParaRPr lang="en-US" sz="1200" dirty="0"/>
          </a:p>
        </p:txBody>
      </p:sp>
      <p:sp>
        <p:nvSpPr>
          <p:cNvPr id="9" name="Shape 7"/>
          <p:cNvSpPr/>
          <p:nvPr/>
        </p:nvSpPr>
        <p:spPr>
          <a:xfrm>
            <a:off x="6263640" y="2606040"/>
            <a:ext cx="5394960" cy="3657600"/>
          </a:xfrm>
          <a:prstGeom prst="rect">
            <a:avLst/>
          </a:prstGeom>
          <a:solidFill>
            <a:srgbClr val="F6F2EA"/>
          </a:solidFill>
          <a:ln w="12700">
            <a:solidFill>
              <a:srgbClr val="B8853B"/>
            </a:solidFill>
            <a:prstDash val="solid"/>
          </a:ln>
        </p:spPr>
        <p:txBody>
          <a:bodyPr/>
          <a:lstStyle/>
          <a:p>
            <a:endParaRPr lang="en-US"/>
          </a:p>
        </p:txBody>
      </p:sp>
      <p:sp>
        <p:nvSpPr>
          <p:cNvPr id="10" name="Shape 8"/>
          <p:cNvSpPr/>
          <p:nvPr/>
        </p:nvSpPr>
        <p:spPr>
          <a:xfrm>
            <a:off x="6263640" y="2606040"/>
            <a:ext cx="109728" cy="3657600"/>
          </a:xfrm>
          <a:prstGeom prst="rect">
            <a:avLst/>
          </a:prstGeom>
          <a:solidFill>
            <a:srgbClr val="B8853B"/>
          </a:solidFill>
          <a:ln w="12700">
            <a:solidFill>
              <a:srgbClr val="B8853B"/>
            </a:solidFill>
            <a:prstDash val="solid"/>
          </a:ln>
        </p:spPr>
        <p:txBody>
          <a:bodyPr/>
          <a:lstStyle/>
          <a:p>
            <a:endParaRPr lang="en-US"/>
          </a:p>
        </p:txBody>
      </p:sp>
      <p:sp>
        <p:nvSpPr>
          <p:cNvPr id="11" name="Text 9"/>
          <p:cNvSpPr/>
          <p:nvPr/>
        </p:nvSpPr>
        <p:spPr>
          <a:xfrm>
            <a:off x="6583680" y="2834640"/>
            <a:ext cx="4937760" cy="365760"/>
          </a:xfrm>
          <a:prstGeom prst="rect">
            <a:avLst/>
          </a:prstGeom>
          <a:noFill/>
          <a:ln/>
        </p:spPr>
        <p:txBody>
          <a:bodyPr wrap="square" lIns="0" tIns="0" rIns="0" bIns="0" rtlCol="0" anchor="ctr"/>
          <a:lstStyle/>
          <a:p>
            <a:pPr marL="0" indent="0">
              <a:buNone/>
            </a:pPr>
            <a:r>
              <a:rPr lang="en-US" sz="1600" b="1" dirty="0">
                <a:solidFill>
                  <a:srgbClr val="1E2761"/>
                </a:solidFill>
                <a:latin typeface="Georgia" pitchFamily="34" charset="0"/>
                <a:ea typeface="Georgia" pitchFamily="34" charset="-122"/>
                <a:cs typeface="Georgia" pitchFamily="34" charset="-120"/>
              </a:rPr>
              <a:t>Notice obligations</a:t>
            </a:r>
            <a:endParaRPr lang="en-US" sz="1600" dirty="0"/>
          </a:p>
        </p:txBody>
      </p:sp>
      <p:sp>
        <p:nvSpPr>
          <p:cNvPr id="12" name="Text 10"/>
          <p:cNvSpPr/>
          <p:nvPr/>
        </p:nvSpPr>
        <p:spPr>
          <a:xfrm>
            <a:off x="6583680" y="3246120"/>
            <a:ext cx="4937760" cy="2834640"/>
          </a:xfrm>
          <a:prstGeom prst="rect">
            <a:avLst/>
          </a:prstGeom>
          <a:noFill/>
          <a:ln/>
        </p:spPr>
        <p:txBody>
          <a:bodyPr wrap="square" lIns="0" tIns="0" rIns="0" bIns="0" rtlCol="0" anchor="t"/>
          <a:lstStyle/>
          <a:p>
            <a:pPr marL="342900" indent="-342900">
              <a:spcAft>
                <a:spcPts val="600"/>
              </a:spcAft>
              <a:buSzPct val="100000"/>
              <a:buChar char="•"/>
            </a:pPr>
            <a:r>
              <a:rPr lang="en-US" sz="1200" dirty="0">
                <a:solidFill>
                  <a:srgbClr val="1A1A2E"/>
                </a:solidFill>
                <a:latin typeface="Calibri" pitchFamily="34" charset="0"/>
                <a:ea typeface="Calibri" pitchFamily="34" charset="-122"/>
                <a:cs typeface="Calibri" pitchFamily="34" charset="-120"/>
              </a:rPr>
              <a:t>Notice to the parent or Indian custodian</a:t>
            </a:r>
            <a:endParaRPr lang="en-US" sz="1200" dirty="0"/>
          </a:p>
          <a:p>
            <a:pPr marL="342900" indent="-342900">
              <a:spcAft>
                <a:spcPts val="600"/>
              </a:spcAft>
              <a:buSzPct val="100000"/>
              <a:buChar char="•"/>
            </a:pPr>
            <a:r>
              <a:rPr lang="en-US" sz="1200" dirty="0">
                <a:solidFill>
                  <a:srgbClr val="1A1A2E"/>
                </a:solidFill>
                <a:latin typeface="Calibri" pitchFamily="34" charset="0"/>
                <a:ea typeface="Calibri" pitchFamily="34" charset="-122"/>
                <a:cs typeface="Calibri" pitchFamily="34" charset="-120"/>
              </a:rPr>
              <a:t>Notice to the child's tribe (or BIA if tribe unknown)</a:t>
            </a:r>
            <a:endParaRPr lang="en-US" sz="1200" dirty="0"/>
          </a:p>
          <a:p>
            <a:pPr marL="342900" indent="-342900">
              <a:spcAft>
                <a:spcPts val="600"/>
              </a:spcAft>
              <a:buSzPct val="100000"/>
              <a:buChar char="•"/>
            </a:pPr>
            <a:r>
              <a:rPr lang="en-US" sz="1200" dirty="0">
                <a:solidFill>
                  <a:srgbClr val="1A1A2E"/>
                </a:solidFill>
                <a:latin typeface="Calibri" pitchFamily="34" charset="0"/>
                <a:ea typeface="Calibri" pitchFamily="34" charset="-122"/>
                <a:cs typeface="Calibri" pitchFamily="34" charset="-120"/>
              </a:rPr>
              <a:t>Service by registered or certified mail with return receipt</a:t>
            </a:r>
            <a:endParaRPr lang="en-US" sz="1200" dirty="0"/>
          </a:p>
          <a:p>
            <a:pPr marL="342900" indent="-342900">
              <a:spcAft>
                <a:spcPts val="600"/>
              </a:spcAft>
              <a:buSzPct val="100000"/>
              <a:buChar char="•"/>
            </a:pPr>
            <a:r>
              <a:rPr lang="en-US" sz="1200" dirty="0">
                <a:solidFill>
                  <a:srgbClr val="1A1A2E"/>
                </a:solidFill>
                <a:latin typeface="Calibri" pitchFamily="34" charset="0"/>
                <a:ea typeface="Calibri" pitchFamily="34" charset="-122"/>
                <a:cs typeface="Calibri" pitchFamily="34" charset="-120"/>
              </a:rPr>
              <a:t>Wait 10 days from receipt before proceeding (longer if extended)</a:t>
            </a:r>
            <a:endParaRPr lang="en-US" sz="1200" dirty="0"/>
          </a:p>
          <a:p>
            <a:pPr marL="342900" indent="-342900">
              <a:spcAft>
                <a:spcPts val="600"/>
              </a:spcAft>
              <a:buSzPct val="100000"/>
              <a:buChar char="•"/>
            </a:pPr>
            <a:r>
              <a:rPr lang="en-US" sz="1200" dirty="0">
                <a:solidFill>
                  <a:srgbClr val="1A1A2E"/>
                </a:solidFill>
                <a:latin typeface="Calibri" pitchFamily="34" charset="0"/>
                <a:ea typeface="Calibri" pitchFamily="34" charset="-122"/>
                <a:cs typeface="Calibri" pitchFamily="34" charset="-120"/>
              </a:rPr>
              <a:t>File copies of notices and return receipts in the record</a:t>
            </a:r>
            <a:endParaRPr lang="en-US" sz="1200" dirty="0"/>
          </a:p>
        </p:txBody>
      </p:sp>
      <p:sp>
        <p:nvSpPr>
          <p:cNvPr id="14" name="Shape 11"/>
          <p:cNvSpPr/>
          <p:nvPr/>
        </p:nvSpPr>
        <p:spPr>
          <a:xfrm>
            <a:off x="0" y="6537960"/>
            <a:ext cx="12191695" cy="320040"/>
          </a:xfrm>
          <a:prstGeom prst="rect">
            <a:avLst/>
          </a:prstGeom>
          <a:solidFill>
            <a:srgbClr val="1E2761"/>
          </a:solidFill>
          <a:ln w="12700">
            <a:solidFill>
              <a:srgbClr val="1E2761"/>
            </a:solidFill>
            <a:prstDash val="solid"/>
          </a:ln>
        </p:spPr>
        <p:txBody>
          <a:bodyPr/>
          <a:lstStyle/>
          <a:p>
            <a:endParaRPr lang="en-US"/>
          </a:p>
        </p:txBody>
      </p:sp>
      <p:sp>
        <p:nvSpPr>
          <p:cNvPr id="15" name="Text 12"/>
          <p:cNvSpPr/>
          <p:nvPr/>
        </p:nvSpPr>
        <p:spPr>
          <a:xfrm>
            <a:off x="457200" y="6565392"/>
            <a:ext cx="7315200" cy="274320"/>
          </a:xfrm>
          <a:prstGeom prst="rect">
            <a:avLst/>
          </a:prstGeom>
          <a:noFill/>
          <a:ln/>
        </p:spPr>
        <p:txBody>
          <a:bodyPr wrap="square" lIns="0" tIns="0" rIns="0" bIns="0" rtlCol="0" anchor="ctr"/>
          <a:lstStyle/>
          <a:p>
            <a:pPr marL="0" indent="0" algn="l">
              <a:buNone/>
            </a:pPr>
            <a:r>
              <a:rPr lang="en-US" sz="1000" dirty="0">
                <a:solidFill>
                  <a:srgbClr val="CADCFC"/>
                </a:solidFill>
                <a:latin typeface="Calibri" pitchFamily="34" charset="0"/>
                <a:ea typeface="Calibri" pitchFamily="34" charset="-122"/>
                <a:cs typeface="Calibri" pitchFamily="34" charset="-120"/>
              </a:rPr>
              <a:t>Guardians ad Litem in New Mexico  |  McBryde Law</a:t>
            </a:r>
            <a:endParaRPr lang="en-US" sz="1000" dirty="0"/>
          </a:p>
        </p:txBody>
      </p:sp>
      <p:sp>
        <p:nvSpPr>
          <p:cNvPr id="16" name="Text 13"/>
          <p:cNvSpPr/>
          <p:nvPr/>
        </p:nvSpPr>
        <p:spPr>
          <a:xfrm>
            <a:off x="10820095" y="6565392"/>
            <a:ext cx="914400" cy="274320"/>
          </a:xfrm>
          <a:prstGeom prst="rect">
            <a:avLst/>
          </a:prstGeom>
          <a:noFill/>
          <a:ln/>
        </p:spPr>
        <p:txBody>
          <a:bodyPr wrap="square" lIns="0" tIns="0" rIns="0" bIns="0" rtlCol="0" anchor="ctr"/>
          <a:lstStyle/>
          <a:p>
            <a:pPr marL="0" indent="0" algn="r">
              <a:buNone/>
            </a:pPr>
            <a:endParaRPr lang="en-US" sz="10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name="Slide 27">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2191695" cy="164592"/>
          </a:xfrm>
          <a:prstGeom prst="rect">
            <a:avLst/>
          </a:prstGeom>
          <a:solidFill>
            <a:srgbClr val="B8853B"/>
          </a:solidFill>
          <a:ln w="12700">
            <a:solidFill>
              <a:srgbClr val="B8853B"/>
            </a:solidFill>
            <a:prstDash val="solid"/>
          </a:ln>
        </p:spPr>
        <p:txBody>
          <a:bodyPr/>
          <a:lstStyle/>
          <a:p>
            <a:endParaRPr lang="en-US"/>
          </a:p>
        </p:txBody>
      </p:sp>
      <p:sp>
        <p:nvSpPr>
          <p:cNvPr id="3" name="Text 1"/>
          <p:cNvSpPr/>
          <p:nvPr/>
        </p:nvSpPr>
        <p:spPr>
          <a:xfrm>
            <a:off x="548640" y="320040"/>
            <a:ext cx="10972800" cy="320040"/>
          </a:xfrm>
          <a:prstGeom prst="rect">
            <a:avLst/>
          </a:prstGeom>
          <a:noFill/>
          <a:ln/>
        </p:spPr>
        <p:txBody>
          <a:bodyPr wrap="square" lIns="0" tIns="0" rIns="0" bIns="0" rtlCol="0" anchor="ctr"/>
          <a:lstStyle/>
          <a:p>
            <a:pPr marL="0" indent="0">
              <a:buNone/>
            </a:pPr>
            <a:r>
              <a:rPr lang="en-US" sz="1200" b="1" kern="0" spc="600" dirty="0">
                <a:solidFill>
                  <a:srgbClr val="B8853B"/>
                </a:solidFill>
                <a:latin typeface="Calibri" pitchFamily="34" charset="0"/>
                <a:ea typeface="Calibri" pitchFamily="34" charset="-122"/>
                <a:cs typeface="Calibri" pitchFamily="34" charset="-120"/>
              </a:rPr>
              <a:t>BUFFER  ·  OPTIONAL</a:t>
            </a:r>
            <a:endParaRPr lang="en-US" sz="1200" dirty="0"/>
          </a:p>
        </p:txBody>
      </p:sp>
      <p:sp>
        <p:nvSpPr>
          <p:cNvPr id="4" name="Text 2"/>
          <p:cNvSpPr/>
          <p:nvPr/>
        </p:nvSpPr>
        <p:spPr>
          <a:xfrm>
            <a:off x="548640" y="640080"/>
            <a:ext cx="10972800" cy="914400"/>
          </a:xfrm>
          <a:prstGeom prst="rect">
            <a:avLst/>
          </a:prstGeom>
          <a:noFill/>
          <a:ln/>
        </p:spPr>
        <p:txBody>
          <a:bodyPr wrap="square" lIns="0" tIns="0" rIns="0" bIns="0" rtlCol="0" anchor="ctr"/>
          <a:lstStyle/>
          <a:p>
            <a:pPr marL="0" indent="0">
              <a:buNone/>
            </a:pPr>
            <a:r>
              <a:rPr lang="en-US" sz="3000" b="1" dirty="0">
                <a:solidFill>
                  <a:srgbClr val="1E2761"/>
                </a:solidFill>
                <a:latin typeface="Georgia" pitchFamily="34" charset="0"/>
                <a:ea typeface="Georgia" pitchFamily="34" charset="-122"/>
                <a:cs typeface="Georgia" pitchFamily="34" charset="-120"/>
              </a:rPr>
              <a:t>Pop quiz: which guardian do we need?</a:t>
            </a:r>
            <a:endParaRPr lang="en-US" sz="3000" dirty="0"/>
          </a:p>
        </p:txBody>
      </p:sp>
      <p:sp>
        <p:nvSpPr>
          <p:cNvPr id="5" name="Text 3"/>
          <p:cNvSpPr/>
          <p:nvPr/>
        </p:nvSpPr>
        <p:spPr>
          <a:xfrm>
            <a:off x="548640" y="1783080"/>
            <a:ext cx="10972800" cy="457200"/>
          </a:xfrm>
          <a:prstGeom prst="rect">
            <a:avLst/>
          </a:prstGeom>
          <a:noFill/>
          <a:ln/>
        </p:spPr>
        <p:txBody>
          <a:bodyPr wrap="square" lIns="0" tIns="0" rIns="0" bIns="0" rtlCol="0" anchor="ctr"/>
          <a:lstStyle/>
          <a:p>
            <a:pPr marL="0" indent="0">
              <a:buNone/>
            </a:pPr>
            <a:r>
              <a:rPr lang="en-US" sz="1300" i="1" dirty="0">
                <a:solidFill>
                  <a:srgbClr val="4A4A5C"/>
                </a:solidFill>
                <a:latin typeface="Calibri" pitchFamily="34" charset="0"/>
                <a:ea typeface="Calibri" pitchFamily="34" charset="-122"/>
                <a:cs typeface="Calibri" pitchFamily="34" charset="-120"/>
              </a:rPr>
              <a:t>Real intake fact patterns the firm sees. Match each to the right type.</a:t>
            </a:r>
            <a:endParaRPr lang="en-US" sz="1300" dirty="0"/>
          </a:p>
        </p:txBody>
      </p:sp>
      <p:sp>
        <p:nvSpPr>
          <p:cNvPr id="6" name="Shape 4"/>
          <p:cNvSpPr/>
          <p:nvPr/>
        </p:nvSpPr>
        <p:spPr>
          <a:xfrm>
            <a:off x="548640" y="2377440"/>
            <a:ext cx="11109960" cy="731520"/>
          </a:xfrm>
          <a:prstGeom prst="rect">
            <a:avLst/>
          </a:prstGeom>
          <a:solidFill>
            <a:srgbClr val="FFFFFF"/>
          </a:solidFill>
          <a:ln w="6350">
            <a:solidFill>
              <a:srgbClr val="D9D9E5"/>
            </a:solidFill>
            <a:prstDash val="solid"/>
          </a:ln>
        </p:spPr>
        <p:txBody>
          <a:bodyPr/>
          <a:lstStyle/>
          <a:p>
            <a:endParaRPr lang="en-US"/>
          </a:p>
        </p:txBody>
      </p:sp>
      <p:sp>
        <p:nvSpPr>
          <p:cNvPr id="7" name="Shape 5"/>
          <p:cNvSpPr/>
          <p:nvPr/>
        </p:nvSpPr>
        <p:spPr>
          <a:xfrm>
            <a:off x="777240" y="2496312"/>
            <a:ext cx="457200" cy="457200"/>
          </a:xfrm>
          <a:prstGeom prst="ellipse">
            <a:avLst/>
          </a:prstGeom>
          <a:solidFill>
            <a:srgbClr val="B8853B"/>
          </a:solidFill>
          <a:ln w="12700">
            <a:solidFill>
              <a:srgbClr val="B8853B"/>
            </a:solidFill>
            <a:prstDash val="solid"/>
          </a:ln>
        </p:spPr>
        <p:txBody>
          <a:bodyPr/>
          <a:lstStyle/>
          <a:p>
            <a:endParaRPr lang="en-US"/>
          </a:p>
        </p:txBody>
      </p:sp>
      <p:sp>
        <p:nvSpPr>
          <p:cNvPr id="8" name="Text 6"/>
          <p:cNvSpPr/>
          <p:nvPr/>
        </p:nvSpPr>
        <p:spPr>
          <a:xfrm>
            <a:off x="777240" y="2496312"/>
            <a:ext cx="457200" cy="457200"/>
          </a:xfrm>
          <a:prstGeom prst="rect">
            <a:avLst/>
          </a:prstGeom>
          <a:noFill/>
          <a:ln/>
        </p:spPr>
        <p:txBody>
          <a:bodyPr wrap="square" lIns="0" tIns="0" rIns="0" bIns="0" rtlCol="0" anchor="ctr"/>
          <a:lstStyle/>
          <a:p>
            <a:pPr marL="0" indent="0" algn="ctr">
              <a:buNone/>
            </a:pPr>
            <a:r>
              <a:rPr lang="en-US" sz="1400" b="1" dirty="0">
                <a:solidFill>
                  <a:srgbClr val="FFFFFF"/>
                </a:solidFill>
                <a:latin typeface="Georgia" pitchFamily="34" charset="0"/>
                <a:ea typeface="Georgia" pitchFamily="34" charset="-122"/>
                <a:cs typeface="Georgia" pitchFamily="34" charset="-120"/>
              </a:rPr>
              <a:t>1</a:t>
            </a:r>
            <a:endParaRPr lang="en-US" sz="1400" dirty="0"/>
          </a:p>
        </p:txBody>
      </p:sp>
      <p:sp>
        <p:nvSpPr>
          <p:cNvPr id="9" name="Text 7"/>
          <p:cNvSpPr/>
          <p:nvPr/>
        </p:nvSpPr>
        <p:spPr>
          <a:xfrm>
            <a:off x="1417320" y="2423160"/>
            <a:ext cx="6126480" cy="640080"/>
          </a:xfrm>
          <a:prstGeom prst="rect">
            <a:avLst/>
          </a:prstGeom>
          <a:noFill/>
          <a:ln/>
        </p:spPr>
        <p:txBody>
          <a:bodyPr wrap="square" lIns="0" tIns="0" rIns="0" bIns="0" rtlCol="0" anchor="ctr"/>
          <a:lstStyle/>
          <a:p>
            <a:pPr marL="0" indent="0">
              <a:buNone/>
            </a:pPr>
            <a:r>
              <a:rPr lang="en-US" sz="1150" dirty="0">
                <a:solidFill>
                  <a:srgbClr val="1A1A2E"/>
                </a:solidFill>
                <a:latin typeface="Calibri" pitchFamily="34" charset="0"/>
                <a:ea typeface="Calibri" pitchFamily="34" charset="-122"/>
                <a:cs typeface="Calibri" pitchFamily="34" charset="-120"/>
              </a:rPr>
              <a:t>Adult son with traumatic brain injury; mother makes all decisions; bank refuses to honor old POA.</a:t>
            </a:r>
            <a:endParaRPr lang="en-US" sz="1150" dirty="0"/>
          </a:p>
        </p:txBody>
      </p:sp>
      <p:sp>
        <p:nvSpPr>
          <p:cNvPr id="10" name="Text 8"/>
          <p:cNvSpPr/>
          <p:nvPr/>
        </p:nvSpPr>
        <p:spPr>
          <a:xfrm>
            <a:off x="7680960" y="2423160"/>
            <a:ext cx="3931920" cy="640080"/>
          </a:xfrm>
          <a:prstGeom prst="rect">
            <a:avLst/>
          </a:prstGeom>
          <a:noFill/>
          <a:ln/>
        </p:spPr>
        <p:txBody>
          <a:bodyPr wrap="square" lIns="0" tIns="0" rIns="0" bIns="0" rtlCol="0" anchor="ctr"/>
          <a:lstStyle/>
          <a:p>
            <a:pPr marL="0" indent="0">
              <a:buNone/>
            </a:pPr>
            <a:r>
              <a:rPr lang="en-US" sz="1150" i="1" dirty="0">
                <a:solidFill>
                  <a:srgbClr val="1E2761"/>
                </a:solidFill>
                <a:latin typeface="Calibri" pitchFamily="34" charset="0"/>
                <a:ea typeface="Calibri" pitchFamily="34" charset="-122"/>
                <a:cs typeface="Calibri" pitchFamily="34" charset="-120"/>
              </a:rPr>
              <a:t>Plenary guardian + conservator (NMSA 45-5-303 / 45-5-401 et seq.).</a:t>
            </a:r>
            <a:endParaRPr lang="en-US" sz="1150" dirty="0"/>
          </a:p>
        </p:txBody>
      </p:sp>
      <p:sp>
        <p:nvSpPr>
          <p:cNvPr id="11" name="Shape 9"/>
          <p:cNvSpPr/>
          <p:nvPr/>
        </p:nvSpPr>
        <p:spPr>
          <a:xfrm>
            <a:off x="548640" y="3182112"/>
            <a:ext cx="11109960" cy="731520"/>
          </a:xfrm>
          <a:prstGeom prst="rect">
            <a:avLst/>
          </a:prstGeom>
          <a:solidFill>
            <a:srgbClr val="F6F2EA"/>
          </a:solidFill>
          <a:ln w="6350">
            <a:solidFill>
              <a:srgbClr val="D9D9E5"/>
            </a:solidFill>
            <a:prstDash val="solid"/>
          </a:ln>
        </p:spPr>
        <p:txBody>
          <a:bodyPr/>
          <a:lstStyle/>
          <a:p>
            <a:endParaRPr lang="en-US"/>
          </a:p>
        </p:txBody>
      </p:sp>
      <p:sp>
        <p:nvSpPr>
          <p:cNvPr id="12" name="Shape 10"/>
          <p:cNvSpPr/>
          <p:nvPr/>
        </p:nvSpPr>
        <p:spPr>
          <a:xfrm>
            <a:off x="777240" y="3300984"/>
            <a:ext cx="457200" cy="457200"/>
          </a:xfrm>
          <a:prstGeom prst="ellipse">
            <a:avLst/>
          </a:prstGeom>
          <a:solidFill>
            <a:srgbClr val="B8853B"/>
          </a:solidFill>
          <a:ln w="12700">
            <a:solidFill>
              <a:srgbClr val="B8853B"/>
            </a:solidFill>
            <a:prstDash val="solid"/>
          </a:ln>
        </p:spPr>
        <p:txBody>
          <a:bodyPr/>
          <a:lstStyle/>
          <a:p>
            <a:endParaRPr lang="en-US"/>
          </a:p>
        </p:txBody>
      </p:sp>
      <p:sp>
        <p:nvSpPr>
          <p:cNvPr id="13" name="Text 11"/>
          <p:cNvSpPr/>
          <p:nvPr/>
        </p:nvSpPr>
        <p:spPr>
          <a:xfrm>
            <a:off x="777240" y="3300984"/>
            <a:ext cx="457200" cy="457200"/>
          </a:xfrm>
          <a:prstGeom prst="rect">
            <a:avLst/>
          </a:prstGeom>
          <a:noFill/>
          <a:ln/>
        </p:spPr>
        <p:txBody>
          <a:bodyPr wrap="square" lIns="0" tIns="0" rIns="0" bIns="0" rtlCol="0" anchor="ctr"/>
          <a:lstStyle/>
          <a:p>
            <a:pPr marL="0" indent="0" algn="ctr">
              <a:buNone/>
            </a:pPr>
            <a:r>
              <a:rPr lang="en-US" sz="1400" b="1" dirty="0">
                <a:solidFill>
                  <a:srgbClr val="FFFFFF"/>
                </a:solidFill>
                <a:latin typeface="Georgia" pitchFamily="34" charset="0"/>
                <a:ea typeface="Georgia" pitchFamily="34" charset="-122"/>
                <a:cs typeface="Georgia" pitchFamily="34" charset="-120"/>
              </a:rPr>
              <a:t>2</a:t>
            </a:r>
            <a:endParaRPr lang="en-US" sz="1400" dirty="0"/>
          </a:p>
        </p:txBody>
      </p:sp>
      <p:sp>
        <p:nvSpPr>
          <p:cNvPr id="14" name="Text 12"/>
          <p:cNvSpPr/>
          <p:nvPr/>
        </p:nvSpPr>
        <p:spPr>
          <a:xfrm>
            <a:off x="1417320" y="3227832"/>
            <a:ext cx="6126480" cy="640080"/>
          </a:xfrm>
          <a:prstGeom prst="rect">
            <a:avLst/>
          </a:prstGeom>
          <a:noFill/>
          <a:ln/>
        </p:spPr>
        <p:txBody>
          <a:bodyPr wrap="square" lIns="0" tIns="0" rIns="0" bIns="0" rtlCol="0" anchor="ctr"/>
          <a:lstStyle/>
          <a:p>
            <a:pPr marL="0" indent="0">
              <a:buNone/>
            </a:pPr>
            <a:r>
              <a:rPr lang="en-US" sz="1150" dirty="0">
                <a:solidFill>
                  <a:srgbClr val="1A1A2E"/>
                </a:solidFill>
                <a:latin typeface="Calibri" pitchFamily="34" charset="0"/>
                <a:ea typeface="Calibri" pitchFamily="34" charset="-122"/>
                <a:cs typeface="Calibri" pitchFamily="34" charset="-120"/>
              </a:rPr>
              <a:t>Aunt admitted to inpatient psychiatric unit; refuses antipsychotics; staff petitions to medicate.</a:t>
            </a:r>
            <a:endParaRPr lang="en-US" sz="1150" dirty="0"/>
          </a:p>
        </p:txBody>
      </p:sp>
      <p:sp>
        <p:nvSpPr>
          <p:cNvPr id="15" name="Text 13"/>
          <p:cNvSpPr/>
          <p:nvPr/>
        </p:nvSpPr>
        <p:spPr>
          <a:xfrm>
            <a:off x="7680960" y="3227832"/>
            <a:ext cx="3931920" cy="640080"/>
          </a:xfrm>
          <a:prstGeom prst="rect">
            <a:avLst/>
          </a:prstGeom>
          <a:noFill/>
          <a:ln/>
        </p:spPr>
        <p:txBody>
          <a:bodyPr wrap="square" lIns="0" tIns="0" rIns="0" bIns="0" rtlCol="0" anchor="ctr"/>
          <a:lstStyle/>
          <a:p>
            <a:pPr marL="0" indent="0">
              <a:buNone/>
            </a:pPr>
            <a:r>
              <a:rPr lang="en-US" sz="1150" i="1" dirty="0">
                <a:solidFill>
                  <a:srgbClr val="1E2761"/>
                </a:solidFill>
                <a:latin typeface="Calibri" pitchFamily="34" charset="0"/>
                <a:ea typeface="Calibri" pitchFamily="34" charset="-122"/>
                <a:cs typeface="Calibri" pitchFamily="34" charset="-120"/>
              </a:rPr>
              <a:t>Treatment guardian (NMSA 43-1-15).</a:t>
            </a:r>
            <a:endParaRPr lang="en-US" sz="1150" dirty="0"/>
          </a:p>
        </p:txBody>
      </p:sp>
      <p:sp>
        <p:nvSpPr>
          <p:cNvPr id="16" name="Shape 14"/>
          <p:cNvSpPr/>
          <p:nvPr/>
        </p:nvSpPr>
        <p:spPr>
          <a:xfrm>
            <a:off x="548640" y="3986784"/>
            <a:ext cx="11109960" cy="731520"/>
          </a:xfrm>
          <a:prstGeom prst="rect">
            <a:avLst/>
          </a:prstGeom>
          <a:solidFill>
            <a:srgbClr val="FFFFFF"/>
          </a:solidFill>
          <a:ln w="6350">
            <a:solidFill>
              <a:srgbClr val="D9D9E5"/>
            </a:solidFill>
            <a:prstDash val="solid"/>
          </a:ln>
        </p:spPr>
        <p:txBody>
          <a:bodyPr/>
          <a:lstStyle/>
          <a:p>
            <a:endParaRPr lang="en-US"/>
          </a:p>
        </p:txBody>
      </p:sp>
      <p:sp>
        <p:nvSpPr>
          <p:cNvPr id="17" name="Shape 15"/>
          <p:cNvSpPr/>
          <p:nvPr/>
        </p:nvSpPr>
        <p:spPr>
          <a:xfrm>
            <a:off x="777240" y="4105656"/>
            <a:ext cx="457200" cy="457200"/>
          </a:xfrm>
          <a:prstGeom prst="ellipse">
            <a:avLst/>
          </a:prstGeom>
          <a:solidFill>
            <a:srgbClr val="B8853B"/>
          </a:solidFill>
          <a:ln w="12700">
            <a:solidFill>
              <a:srgbClr val="B8853B"/>
            </a:solidFill>
            <a:prstDash val="solid"/>
          </a:ln>
        </p:spPr>
        <p:txBody>
          <a:bodyPr/>
          <a:lstStyle/>
          <a:p>
            <a:endParaRPr lang="en-US"/>
          </a:p>
        </p:txBody>
      </p:sp>
      <p:sp>
        <p:nvSpPr>
          <p:cNvPr id="18" name="Text 16"/>
          <p:cNvSpPr/>
          <p:nvPr/>
        </p:nvSpPr>
        <p:spPr>
          <a:xfrm>
            <a:off x="777240" y="4105656"/>
            <a:ext cx="457200" cy="457200"/>
          </a:xfrm>
          <a:prstGeom prst="rect">
            <a:avLst/>
          </a:prstGeom>
          <a:noFill/>
          <a:ln/>
        </p:spPr>
        <p:txBody>
          <a:bodyPr wrap="square" lIns="0" tIns="0" rIns="0" bIns="0" rtlCol="0" anchor="ctr"/>
          <a:lstStyle/>
          <a:p>
            <a:pPr marL="0" indent="0" algn="ctr">
              <a:buNone/>
            </a:pPr>
            <a:r>
              <a:rPr lang="en-US" sz="1400" b="1" dirty="0">
                <a:solidFill>
                  <a:srgbClr val="FFFFFF"/>
                </a:solidFill>
                <a:latin typeface="Georgia" pitchFamily="34" charset="0"/>
                <a:ea typeface="Georgia" pitchFamily="34" charset="-122"/>
                <a:cs typeface="Georgia" pitchFamily="34" charset="-120"/>
              </a:rPr>
              <a:t>3</a:t>
            </a:r>
            <a:endParaRPr lang="en-US" sz="1400" dirty="0"/>
          </a:p>
        </p:txBody>
      </p:sp>
      <p:sp>
        <p:nvSpPr>
          <p:cNvPr id="19" name="Text 17"/>
          <p:cNvSpPr/>
          <p:nvPr/>
        </p:nvSpPr>
        <p:spPr>
          <a:xfrm>
            <a:off x="1417320" y="4032504"/>
            <a:ext cx="6126480" cy="640080"/>
          </a:xfrm>
          <a:prstGeom prst="rect">
            <a:avLst/>
          </a:prstGeom>
          <a:noFill/>
          <a:ln/>
        </p:spPr>
        <p:txBody>
          <a:bodyPr wrap="square" lIns="0" tIns="0" rIns="0" bIns="0" rtlCol="0" anchor="ctr"/>
          <a:lstStyle/>
          <a:p>
            <a:pPr marL="0" indent="0">
              <a:buNone/>
            </a:pPr>
            <a:r>
              <a:rPr lang="en-US" sz="1150" dirty="0">
                <a:solidFill>
                  <a:srgbClr val="1A1A2E"/>
                </a:solidFill>
                <a:latin typeface="Calibri" pitchFamily="34" charset="0"/>
                <a:ea typeface="Calibri" pitchFamily="34" charset="-122"/>
                <a:cs typeface="Calibri" pitchFamily="34" charset="-120"/>
              </a:rPr>
              <a:t>Father in late-stage dementia; daughter wants to sell his home to pay for memory care.</a:t>
            </a:r>
            <a:endParaRPr lang="en-US" sz="1150" dirty="0"/>
          </a:p>
        </p:txBody>
      </p:sp>
      <p:sp>
        <p:nvSpPr>
          <p:cNvPr id="20" name="Text 18"/>
          <p:cNvSpPr/>
          <p:nvPr/>
        </p:nvSpPr>
        <p:spPr>
          <a:xfrm>
            <a:off x="7680960" y="4032504"/>
            <a:ext cx="3931920" cy="640080"/>
          </a:xfrm>
          <a:prstGeom prst="rect">
            <a:avLst/>
          </a:prstGeom>
          <a:noFill/>
          <a:ln/>
        </p:spPr>
        <p:txBody>
          <a:bodyPr wrap="square" lIns="0" tIns="0" rIns="0" bIns="0" rtlCol="0" anchor="ctr"/>
          <a:lstStyle/>
          <a:p>
            <a:pPr marL="0" indent="0">
              <a:buNone/>
            </a:pPr>
            <a:r>
              <a:rPr lang="en-US" sz="1150" i="1" dirty="0">
                <a:solidFill>
                  <a:srgbClr val="1E2761"/>
                </a:solidFill>
                <a:latin typeface="Calibri" pitchFamily="34" charset="0"/>
                <a:ea typeface="Calibri" pitchFamily="34" charset="-122"/>
                <a:cs typeface="Calibri" pitchFamily="34" charset="-120"/>
              </a:rPr>
              <a:t>Plenary or limited guardian + conservator (Probate Code).</a:t>
            </a:r>
            <a:endParaRPr lang="en-US" sz="1150" dirty="0"/>
          </a:p>
        </p:txBody>
      </p:sp>
      <p:sp>
        <p:nvSpPr>
          <p:cNvPr id="21" name="Shape 19"/>
          <p:cNvSpPr/>
          <p:nvPr/>
        </p:nvSpPr>
        <p:spPr>
          <a:xfrm>
            <a:off x="548640" y="4791456"/>
            <a:ext cx="11109960" cy="731520"/>
          </a:xfrm>
          <a:prstGeom prst="rect">
            <a:avLst/>
          </a:prstGeom>
          <a:solidFill>
            <a:srgbClr val="F6F2EA"/>
          </a:solidFill>
          <a:ln w="6350">
            <a:solidFill>
              <a:srgbClr val="D9D9E5"/>
            </a:solidFill>
            <a:prstDash val="solid"/>
          </a:ln>
        </p:spPr>
        <p:txBody>
          <a:bodyPr/>
          <a:lstStyle/>
          <a:p>
            <a:endParaRPr lang="en-US"/>
          </a:p>
        </p:txBody>
      </p:sp>
      <p:sp>
        <p:nvSpPr>
          <p:cNvPr id="22" name="Shape 20"/>
          <p:cNvSpPr/>
          <p:nvPr/>
        </p:nvSpPr>
        <p:spPr>
          <a:xfrm>
            <a:off x="777240" y="4910328"/>
            <a:ext cx="457200" cy="457200"/>
          </a:xfrm>
          <a:prstGeom prst="ellipse">
            <a:avLst/>
          </a:prstGeom>
          <a:solidFill>
            <a:srgbClr val="B8853B"/>
          </a:solidFill>
          <a:ln w="12700">
            <a:solidFill>
              <a:srgbClr val="B8853B"/>
            </a:solidFill>
            <a:prstDash val="solid"/>
          </a:ln>
        </p:spPr>
        <p:txBody>
          <a:bodyPr/>
          <a:lstStyle/>
          <a:p>
            <a:endParaRPr lang="en-US"/>
          </a:p>
        </p:txBody>
      </p:sp>
      <p:sp>
        <p:nvSpPr>
          <p:cNvPr id="23" name="Text 21"/>
          <p:cNvSpPr/>
          <p:nvPr/>
        </p:nvSpPr>
        <p:spPr>
          <a:xfrm>
            <a:off x="777240" y="4910328"/>
            <a:ext cx="457200" cy="457200"/>
          </a:xfrm>
          <a:prstGeom prst="rect">
            <a:avLst/>
          </a:prstGeom>
          <a:noFill/>
          <a:ln/>
        </p:spPr>
        <p:txBody>
          <a:bodyPr wrap="square" lIns="0" tIns="0" rIns="0" bIns="0" rtlCol="0" anchor="ctr"/>
          <a:lstStyle/>
          <a:p>
            <a:pPr marL="0" indent="0" algn="ctr">
              <a:buNone/>
            </a:pPr>
            <a:r>
              <a:rPr lang="en-US" sz="1400" b="1" dirty="0">
                <a:solidFill>
                  <a:srgbClr val="FFFFFF"/>
                </a:solidFill>
                <a:latin typeface="Georgia" pitchFamily="34" charset="0"/>
                <a:ea typeface="Georgia" pitchFamily="34" charset="-122"/>
                <a:cs typeface="Georgia" pitchFamily="34" charset="-120"/>
              </a:rPr>
              <a:t>4</a:t>
            </a:r>
            <a:endParaRPr lang="en-US" sz="1400" dirty="0"/>
          </a:p>
        </p:txBody>
      </p:sp>
      <p:sp>
        <p:nvSpPr>
          <p:cNvPr id="24" name="Text 22"/>
          <p:cNvSpPr/>
          <p:nvPr/>
        </p:nvSpPr>
        <p:spPr>
          <a:xfrm>
            <a:off x="1417320" y="4837176"/>
            <a:ext cx="6126480" cy="640080"/>
          </a:xfrm>
          <a:prstGeom prst="rect">
            <a:avLst/>
          </a:prstGeom>
          <a:noFill/>
          <a:ln/>
        </p:spPr>
        <p:txBody>
          <a:bodyPr wrap="square" lIns="0" tIns="0" rIns="0" bIns="0" rtlCol="0" anchor="ctr"/>
          <a:lstStyle/>
          <a:p>
            <a:pPr marL="0" indent="0">
              <a:buNone/>
            </a:pPr>
            <a:r>
              <a:rPr lang="en-US" sz="1150" dirty="0">
                <a:solidFill>
                  <a:srgbClr val="1A1A2E"/>
                </a:solidFill>
                <a:latin typeface="Calibri" pitchFamily="34" charset="0"/>
                <a:ea typeface="Calibri" pitchFamily="34" charset="-122"/>
                <a:cs typeface="Calibri" pitchFamily="34" charset="-120"/>
              </a:rPr>
              <a:t>Twelve-year-old in CYFD custody; placement disrupted; needs MH consent.</a:t>
            </a:r>
            <a:endParaRPr lang="en-US" sz="1150" dirty="0"/>
          </a:p>
        </p:txBody>
      </p:sp>
      <p:sp>
        <p:nvSpPr>
          <p:cNvPr id="25" name="Text 23"/>
          <p:cNvSpPr/>
          <p:nvPr/>
        </p:nvSpPr>
        <p:spPr>
          <a:xfrm>
            <a:off x="7680960" y="4837176"/>
            <a:ext cx="3931920" cy="640080"/>
          </a:xfrm>
          <a:prstGeom prst="rect">
            <a:avLst/>
          </a:prstGeom>
          <a:noFill/>
          <a:ln/>
        </p:spPr>
        <p:txBody>
          <a:bodyPr wrap="square" lIns="0" tIns="0" rIns="0" bIns="0" rtlCol="0" anchor="ctr"/>
          <a:lstStyle/>
          <a:p>
            <a:pPr marL="0" indent="0">
              <a:buNone/>
            </a:pPr>
            <a:r>
              <a:rPr lang="en-US" sz="1150" i="1" dirty="0">
                <a:solidFill>
                  <a:srgbClr val="1E2761"/>
                </a:solidFill>
                <a:latin typeface="Calibri" pitchFamily="34" charset="0"/>
                <a:ea typeface="Calibri" pitchFamily="34" charset="-122"/>
                <a:cs typeface="Calibri" pitchFamily="34" charset="-120"/>
              </a:rPr>
              <a:t>Children's court has jurisdiction; CYFD has consent authority. Not a treatment guardian — not an adult.</a:t>
            </a:r>
            <a:endParaRPr lang="en-US" sz="1150" dirty="0"/>
          </a:p>
        </p:txBody>
      </p:sp>
      <p:sp>
        <p:nvSpPr>
          <p:cNvPr id="26" name="Shape 24"/>
          <p:cNvSpPr/>
          <p:nvPr/>
        </p:nvSpPr>
        <p:spPr>
          <a:xfrm>
            <a:off x="548640" y="5596128"/>
            <a:ext cx="11109960" cy="731520"/>
          </a:xfrm>
          <a:prstGeom prst="rect">
            <a:avLst/>
          </a:prstGeom>
          <a:solidFill>
            <a:srgbClr val="FFFFFF"/>
          </a:solidFill>
          <a:ln w="6350">
            <a:solidFill>
              <a:srgbClr val="D9D9E5"/>
            </a:solidFill>
            <a:prstDash val="solid"/>
          </a:ln>
        </p:spPr>
        <p:txBody>
          <a:bodyPr/>
          <a:lstStyle/>
          <a:p>
            <a:endParaRPr lang="en-US"/>
          </a:p>
        </p:txBody>
      </p:sp>
      <p:sp>
        <p:nvSpPr>
          <p:cNvPr id="27" name="Shape 25"/>
          <p:cNvSpPr/>
          <p:nvPr/>
        </p:nvSpPr>
        <p:spPr>
          <a:xfrm>
            <a:off x="777240" y="5715000"/>
            <a:ext cx="457200" cy="457200"/>
          </a:xfrm>
          <a:prstGeom prst="ellipse">
            <a:avLst/>
          </a:prstGeom>
          <a:solidFill>
            <a:srgbClr val="B8853B"/>
          </a:solidFill>
          <a:ln w="12700">
            <a:solidFill>
              <a:srgbClr val="B8853B"/>
            </a:solidFill>
            <a:prstDash val="solid"/>
          </a:ln>
        </p:spPr>
        <p:txBody>
          <a:bodyPr/>
          <a:lstStyle/>
          <a:p>
            <a:endParaRPr lang="en-US"/>
          </a:p>
        </p:txBody>
      </p:sp>
      <p:sp>
        <p:nvSpPr>
          <p:cNvPr id="28" name="Text 26"/>
          <p:cNvSpPr/>
          <p:nvPr/>
        </p:nvSpPr>
        <p:spPr>
          <a:xfrm>
            <a:off x="777240" y="5715000"/>
            <a:ext cx="457200" cy="457200"/>
          </a:xfrm>
          <a:prstGeom prst="rect">
            <a:avLst/>
          </a:prstGeom>
          <a:noFill/>
          <a:ln/>
        </p:spPr>
        <p:txBody>
          <a:bodyPr wrap="square" lIns="0" tIns="0" rIns="0" bIns="0" rtlCol="0" anchor="ctr"/>
          <a:lstStyle/>
          <a:p>
            <a:pPr marL="0" indent="0" algn="ctr">
              <a:buNone/>
            </a:pPr>
            <a:r>
              <a:rPr lang="en-US" sz="1400" b="1" dirty="0">
                <a:solidFill>
                  <a:srgbClr val="FFFFFF"/>
                </a:solidFill>
                <a:latin typeface="Georgia" pitchFamily="34" charset="0"/>
                <a:ea typeface="Georgia" pitchFamily="34" charset="-122"/>
                <a:cs typeface="Georgia" pitchFamily="34" charset="-120"/>
              </a:rPr>
              <a:t>5</a:t>
            </a:r>
            <a:endParaRPr lang="en-US" sz="1400" dirty="0"/>
          </a:p>
        </p:txBody>
      </p:sp>
      <p:sp>
        <p:nvSpPr>
          <p:cNvPr id="29" name="Text 27"/>
          <p:cNvSpPr/>
          <p:nvPr/>
        </p:nvSpPr>
        <p:spPr>
          <a:xfrm>
            <a:off x="1417320" y="5641848"/>
            <a:ext cx="6126480" cy="640080"/>
          </a:xfrm>
          <a:prstGeom prst="rect">
            <a:avLst/>
          </a:prstGeom>
          <a:noFill/>
          <a:ln/>
        </p:spPr>
        <p:txBody>
          <a:bodyPr wrap="square" lIns="0" tIns="0" rIns="0" bIns="0" rtlCol="0" anchor="ctr"/>
          <a:lstStyle/>
          <a:p>
            <a:pPr marL="0" indent="0">
              <a:buNone/>
            </a:pPr>
            <a:r>
              <a:rPr lang="en-US" sz="1150" dirty="0">
                <a:solidFill>
                  <a:srgbClr val="1A1A2E"/>
                </a:solidFill>
                <a:latin typeface="Calibri" pitchFamily="34" charset="0"/>
                <a:ea typeface="Calibri" pitchFamily="34" charset="-122"/>
                <a:cs typeface="Calibri" pitchFamily="34" charset="-120"/>
              </a:rPr>
              <a:t>Grandmother enters new memory-care facility; current plan needs medication adjustments she can't consent to.</a:t>
            </a:r>
            <a:endParaRPr lang="en-US" sz="1150" dirty="0"/>
          </a:p>
        </p:txBody>
      </p:sp>
      <p:sp>
        <p:nvSpPr>
          <p:cNvPr id="30" name="Text 28"/>
          <p:cNvSpPr/>
          <p:nvPr/>
        </p:nvSpPr>
        <p:spPr>
          <a:xfrm>
            <a:off x="7680960" y="5641848"/>
            <a:ext cx="3931920" cy="640080"/>
          </a:xfrm>
          <a:prstGeom prst="rect">
            <a:avLst/>
          </a:prstGeom>
          <a:noFill/>
          <a:ln/>
        </p:spPr>
        <p:txBody>
          <a:bodyPr wrap="square" lIns="0" tIns="0" rIns="0" bIns="0" rtlCol="0" anchor="ctr"/>
          <a:lstStyle/>
          <a:p>
            <a:pPr marL="0" indent="0">
              <a:buNone/>
            </a:pPr>
            <a:r>
              <a:rPr lang="en-US" sz="1150" i="1" dirty="0">
                <a:solidFill>
                  <a:srgbClr val="1E2761"/>
                </a:solidFill>
                <a:latin typeface="Calibri" pitchFamily="34" charset="0"/>
                <a:ea typeface="Calibri" pitchFamily="34" charset="-122"/>
                <a:cs typeface="Calibri" pitchFamily="34" charset="-120"/>
              </a:rPr>
              <a:t>Often treatment guardian (43-1-15) for the meds plus a probate guardian for everything else.</a:t>
            </a:r>
            <a:endParaRPr lang="en-US" sz="1150" dirty="0"/>
          </a:p>
        </p:txBody>
      </p:sp>
      <p:sp>
        <p:nvSpPr>
          <p:cNvPr id="32" name="Shape 29"/>
          <p:cNvSpPr/>
          <p:nvPr/>
        </p:nvSpPr>
        <p:spPr>
          <a:xfrm>
            <a:off x="0" y="6537960"/>
            <a:ext cx="12191695" cy="320040"/>
          </a:xfrm>
          <a:prstGeom prst="rect">
            <a:avLst/>
          </a:prstGeom>
          <a:solidFill>
            <a:srgbClr val="1E2761"/>
          </a:solidFill>
          <a:ln w="12700">
            <a:solidFill>
              <a:srgbClr val="1E2761"/>
            </a:solidFill>
            <a:prstDash val="solid"/>
          </a:ln>
        </p:spPr>
        <p:txBody>
          <a:bodyPr/>
          <a:lstStyle/>
          <a:p>
            <a:endParaRPr lang="en-US"/>
          </a:p>
        </p:txBody>
      </p:sp>
      <p:sp>
        <p:nvSpPr>
          <p:cNvPr id="33" name="Text 30"/>
          <p:cNvSpPr/>
          <p:nvPr/>
        </p:nvSpPr>
        <p:spPr>
          <a:xfrm>
            <a:off x="457200" y="6565392"/>
            <a:ext cx="7315200" cy="274320"/>
          </a:xfrm>
          <a:prstGeom prst="rect">
            <a:avLst/>
          </a:prstGeom>
          <a:noFill/>
          <a:ln/>
        </p:spPr>
        <p:txBody>
          <a:bodyPr wrap="square" lIns="0" tIns="0" rIns="0" bIns="0" rtlCol="0" anchor="ctr"/>
          <a:lstStyle/>
          <a:p>
            <a:pPr marL="0" indent="0" algn="l">
              <a:buNone/>
            </a:pPr>
            <a:r>
              <a:rPr lang="en-US" sz="1000" dirty="0">
                <a:solidFill>
                  <a:srgbClr val="CADCFC"/>
                </a:solidFill>
                <a:latin typeface="Calibri" pitchFamily="34" charset="0"/>
                <a:ea typeface="Calibri" pitchFamily="34" charset="-122"/>
                <a:cs typeface="Calibri" pitchFamily="34" charset="-120"/>
              </a:rPr>
              <a:t>Guardians ad Litem in New Mexico  |  McBryde Law</a:t>
            </a:r>
            <a:endParaRPr lang="en-US" sz="1000" dirty="0"/>
          </a:p>
        </p:txBody>
      </p:sp>
      <p:sp>
        <p:nvSpPr>
          <p:cNvPr id="34" name="Text 31"/>
          <p:cNvSpPr/>
          <p:nvPr/>
        </p:nvSpPr>
        <p:spPr>
          <a:xfrm>
            <a:off x="10820095" y="6565392"/>
            <a:ext cx="914400" cy="274320"/>
          </a:xfrm>
          <a:prstGeom prst="rect">
            <a:avLst/>
          </a:prstGeom>
          <a:noFill/>
          <a:ln/>
        </p:spPr>
        <p:txBody>
          <a:bodyPr wrap="square" lIns="0" tIns="0" rIns="0" bIns="0" rtlCol="0" anchor="ctr"/>
          <a:lstStyle/>
          <a:p>
            <a:pPr marL="0" indent="0" algn="r">
              <a:buNone/>
            </a:pPr>
            <a:endParaRPr lang="en-US" sz="1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5"/>
                                        </p:tgtEl>
                                        <p:attrNameLst>
                                          <p:attrName>style.visibility</p:attrName>
                                        </p:attrNameLst>
                                      </p:cBhvr>
                                      <p:to>
                                        <p:strVal val="visible"/>
                                      </p:to>
                                    </p:set>
                                    <p:anim calcmode="lin" valueType="num">
                                      <p:cBhvr additive="base">
                                        <p:cTn id="13" dur="500" fill="hold"/>
                                        <p:tgtEl>
                                          <p:spTgt spid="15"/>
                                        </p:tgtEl>
                                        <p:attrNameLst>
                                          <p:attrName>ppt_x</p:attrName>
                                        </p:attrNameLst>
                                      </p:cBhvr>
                                      <p:tavLst>
                                        <p:tav tm="0">
                                          <p:val>
                                            <p:strVal val="#ppt_x"/>
                                          </p:val>
                                        </p:tav>
                                        <p:tav tm="100000">
                                          <p:val>
                                            <p:strVal val="#ppt_x"/>
                                          </p:val>
                                        </p:tav>
                                      </p:tavLst>
                                    </p:anim>
                                    <p:anim calcmode="lin" valueType="num">
                                      <p:cBhvr additive="base">
                                        <p:cTn id="14"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0"/>
                                        </p:tgtEl>
                                        <p:attrNameLst>
                                          <p:attrName>style.visibility</p:attrName>
                                        </p:attrNameLst>
                                      </p:cBhvr>
                                      <p:to>
                                        <p:strVal val="visible"/>
                                      </p:to>
                                    </p:set>
                                    <p:anim calcmode="lin" valueType="num">
                                      <p:cBhvr additive="base">
                                        <p:cTn id="19" dur="500" fill="hold"/>
                                        <p:tgtEl>
                                          <p:spTgt spid="20"/>
                                        </p:tgtEl>
                                        <p:attrNameLst>
                                          <p:attrName>ppt_x</p:attrName>
                                        </p:attrNameLst>
                                      </p:cBhvr>
                                      <p:tavLst>
                                        <p:tav tm="0">
                                          <p:val>
                                            <p:strVal val="#ppt_x"/>
                                          </p:val>
                                        </p:tav>
                                        <p:tav tm="100000">
                                          <p:val>
                                            <p:strVal val="#ppt_x"/>
                                          </p:val>
                                        </p:tav>
                                      </p:tavLst>
                                    </p:anim>
                                    <p:anim calcmode="lin" valueType="num">
                                      <p:cBhvr additive="base">
                                        <p:cTn id="20"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5"/>
                                        </p:tgtEl>
                                        <p:attrNameLst>
                                          <p:attrName>style.visibility</p:attrName>
                                        </p:attrNameLst>
                                      </p:cBhvr>
                                      <p:to>
                                        <p:strVal val="visible"/>
                                      </p:to>
                                    </p:set>
                                    <p:anim calcmode="lin" valueType="num">
                                      <p:cBhvr additive="base">
                                        <p:cTn id="25" dur="500" fill="hold"/>
                                        <p:tgtEl>
                                          <p:spTgt spid="25"/>
                                        </p:tgtEl>
                                        <p:attrNameLst>
                                          <p:attrName>ppt_x</p:attrName>
                                        </p:attrNameLst>
                                      </p:cBhvr>
                                      <p:tavLst>
                                        <p:tav tm="0">
                                          <p:val>
                                            <p:strVal val="#ppt_x"/>
                                          </p:val>
                                        </p:tav>
                                        <p:tav tm="100000">
                                          <p:val>
                                            <p:strVal val="#ppt_x"/>
                                          </p:val>
                                        </p:tav>
                                      </p:tavLst>
                                    </p:anim>
                                    <p:anim calcmode="lin" valueType="num">
                                      <p:cBhvr additive="base">
                                        <p:cTn id="26"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0"/>
                                        </p:tgtEl>
                                        <p:attrNameLst>
                                          <p:attrName>style.visibility</p:attrName>
                                        </p:attrNameLst>
                                      </p:cBhvr>
                                      <p:to>
                                        <p:strVal val="visible"/>
                                      </p:to>
                                    </p:set>
                                    <p:anim calcmode="lin" valueType="num">
                                      <p:cBhvr additive="base">
                                        <p:cTn id="31" dur="500" fill="hold"/>
                                        <p:tgtEl>
                                          <p:spTgt spid="30"/>
                                        </p:tgtEl>
                                        <p:attrNameLst>
                                          <p:attrName>ppt_x</p:attrName>
                                        </p:attrNameLst>
                                      </p:cBhvr>
                                      <p:tavLst>
                                        <p:tav tm="0">
                                          <p:val>
                                            <p:strVal val="#ppt_x"/>
                                          </p:val>
                                        </p:tav>
                                        <p:tav tm="100000">
                                          <p:val>
                                            <p:strVal val="#ppt_x"/>
                                          </p:val>
                                        </p:tav>
                                      </p:tavLst>
                                    </p:anim>
                                    <p:anim calcmode="lin" valueType="num">
                                      <p:cBhvr additive="base">
                                        <p:cTn id="32" dur="500" fill="hold"/>
                                        <p:tgtEl>
                                          <p:spTgt spid="3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5" grpId="0" animBg="1"/>
      <p:bldP spid="20" grpId="0" animBg="1"/>
      <p:bldP spid="25" grpId="0" animBg="1"/>
      <p:bldP spid="30"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name="Slide 28">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2191695" cy="164592"/>
          </a:xfrm>
          <a:prstGeom prst="rect">
            <a:avLst/>
          </a:prstGeom>
          <a:solidFill>
            <a:srgbClr val="B8853B"/>
          </a:solidFill>
          <a:ln w="12700">
            <a:solidFill>
              <a:srgbClr val="B8853B"/>
            </a:solidFill>
            <a:prstDash val="solid"/>
          </a:ln>
        </p:spPr>
        <p:txBody>
          <a:bodyPr/>
          <a:lstStyle/>
          <a:p>
            <a:endParaRPr lang="en-US"/>
          </a:p>
        </p:txBody>
      </p:sp>
      <p:sp>
        <p:nvSpPr>
          <p:cNvPr id="3" name="Text 1"/>
          <p:cNvSpPr/>
          <p:nvPr/>
        </p:nvSpPr>
        <p:spPr>
          <a:xfrm>
            <a:off x="548640" y="320040"/>
            <a:ext cx="10972800" cy="320040"/>
          </a:xfrm>
          <a:prstGeom prst="rect">
            <a:avLst/>
          </a:prstGeom>
          <a:noFill/>
          <a:ln/>
        </p:spPr>
        <p:txBody>
          <a:bodyPr wrap="square" lIns="0" tIns="0" rIns="0" bIns="0" rtlCol="0" anchor="ctr"/>
          <a:lstStyle/>
          <a:p>
            <a:pPr marL="0" indent="0">
              <a:buNone/>
            </a:pPr>
            <a:r>
              <a:rPr lang="en-US" sz="1200" b="1" kern="0" spc="600" dirty="0">
                <a:solidFill>
                  <a:srgbClr val="B8853B"/>
                </a:solidFill>
                <a:latin typeface="Calibri" pitchFamily="34" charset="0"/>
                <a:ea typeface="Calibri" pitchFamily="34" charset="-122"/>
                <a:cs typeface="Calibri" pitchFamily="34" charset="-120"/>
              </a:rPr>
              <a:t>BUFFER  ·  OPTIONAL</a:t>
            </a:r>
            <a:endParaRPr lang="en-US" sz="1200" dirty="0"/>
          </a:p>
        </p:txBody>
      </p:sp>
      <p:sp>
        <p:nvSpPr>
          <p:cNvPr id="4" name="Text 2"/>
          <p:cNvSpPr/>
          <p:nvPr/>
        </p:nvSpPr>
        <p:spPr>
          <a:xfrm>
            <a:off x="548640" y="640080"/>
            <a:ext cx="10972800" cy="914400"/>
          </a:xfrm>
          <a:prstGeom prst="rect">
            <a:avLst/>
          </a:prstGeom>
          <a:noFill/>
          <a:ln/>
        </p:spPr>
        <p:txBody>
          <a:bodyPr wrap="square" lIns="0" tIns="0" rIns="0" bIns="0" rtlCol="0" anchor="ctr"/>
          <a:lstStyle/>
          <a:p>
            <a:pPr marL="0" indent="0">
              <a:buNone/>
            </a:pPr>
            <a:r>
              <a:rPr lang="en-US" sz="3000" b="1" dirty="0">
                <a:solidFill>
                  <a:srgbClr val="1E2761"/>
                </a:solidFill>
                <a:latin typeface="Georgia" pitchFamily="34" charset="0"/>
                <a:ea typeface="Georgia" pitchFamily="34" charset="-122"/>
                <a:cs typeface="Georgia" pitchFamily="34" charset="-120"/>
              </a:rPr>
              <a:t>Glossary — speak fluent GAL.</a:t>
            </a:r>
            <a:endParaRPr lang="en-US" sz="3000" dirty="0"/>
          </a:p>
        </p:txBody>
      </p:sp>
      <p:sp>
        <p:nvSpPr>
          <p:cNvPr id="5" name="Shape 3"/>
          <p:cNvSpPr/>
          <p:nvPr/>
        </p:nvSpPr>
        <p:spPr>
          <a:xfrm>
            <a:off x="548640" y="1828800"/>
            <a:ext cx="5486400" cy="594360"/>
          </a:xfrm>
          <a:prstGeom prst="rect">
            <a:avLst/>
          </a:prstGeom>
          <a:solidFill>
            <a:srgbClr val="FFFFFF"/>
          </a:solidFill>
          <a:ln w="6350">
            <a:solidFill>
              <a:srgbClr val="D9D9E5"/>
            </a:solidFill>
            <a:prstDash val="solid"/>
          </a:ln>
        </p:spPr>
        <p:txBody>
          <a:bodyPr/>
          <a:lstStyle/>
          <a:p>
            <a:endParaRPr lang="en-US"/>
          </a:p>
        </p:txBody>
      </p:sp>
      <p:sp>
        <p:nvSpPr>
          <p:cNvPr id="6" name="Shape 4"/>
          <p:cNvSpPr/>
          <p:nvPr/>
        </p:nvSpPr>
        <p:spPr>
          <a:xfrm>
            <a:off x="548640" y="1828800"/>
            <a:ext cx="73152" cy="594360"/>
          </a:xfrm>
          <a:prstGeom prst="rect">
            <a:avLst/>
          </a:prstGeom>
          <a:solidFill>
            <a:srgbClr val="B8853B"/>
          </a:solidFill>
          <a:ln w="12700">
            <a:solidFill>
              <a:srgbClr val="B8853B"/>
            </a:solidFill>
            <a:prstDash val="solid"/>
          </a:ln>
        </p:spPr>
        <p:txBody>
          <a:bodyPr/>
          <a:lstStyle/>
          <a:p>
            <a:endParaRPr lang="en-US"/>
          </a:p>
        </p:txBody>
      </p:sp>
      <p:sp>
        <p:nvSpPr>
          <p:cNvPr id="7" name="Text 5"/>
          <p:cNvSpPr/>
          <p:nvPr/>
        </p:nvSpPr>
        <p:spPr>
          <a:xfrm>
            <a:off x="731520" y="1828800"/>
            <a:ext cx="1280160" cy="594360"/>
          </a:xfrm>
          <a:prstGeom prst="rect">
            <a:avLst/>
          </a:prstGeom>
          <a:noFill/>
          <a:ln/>
        </p:spPr>
        <p:txBody>
          <a:bodyPr wrap="square" lIns="0" tIns="0" rIns="0" bIns="0" rtlCol="0" anchor="ctr"/>
          <a:lstStyle/>
          <a:p>
            <a:pPr marL="0" indent="0">
              <a:buNone/>
            </a:pPr>
            <a:r>
              <a:rPr lang="en-US" sz="1400" b="1" dirty="0">
                <a:solidFill>
                  <a:srgbClr val="1E2761"/>
                </a:solidFill>
                <a:latin typeface="Georgia" pitchFamily="34" charset="0"/>
                <a:ea typeface="Georgia" pitchFamily="34" charset="-122"/>
                <a:cs typeface="Georgia" pitchFamily="34" charset="-120"/>
              </a:rPr>
              <a:t>AIP</a:t>
            </a:r>
            <a:endParaRPr lang="en-US" sz="1400" dirty="0"/>
          </a:p>
        </p:txBody>
      </p:sp>
      <p:sp>
        <p:nvSpPr>
          <p:cNvPr id="8" name="Text 6"/>
          <p:cNvSpPr/>
          <p:nvPr/>
        </p:nvSpPr>
        <p:spPr>
          <a:xfrm>
            <a:off x="2057400" y="1828800"/>
            <a:ext cx="3794760" cy="594360"/>
          </a:xfrm>
          <a:prstGeom prst="rect">
            <a:avLst/>
          </a:prstGeom>
          <a:noFill/>
          <a:ln/>
        </p:spPr>
        <p:txBody>
          <a:bodyPr wrap="square" lIns="0" tIns="0" rIns="0" bIns="0" rtlCol="0" anchor="ctr"/>
          <a:lstStyle/>
          <a:p>
            <a:pPr marL="0" indent="0">
              <a:buNone/>
            </a:pPr>
            <a:r>
              <a:rPr lang="en-US" sz="1150" dirty="0">
                <a:solidFill>
                  <a:srgbClr val="1A1A2E"/>
                </a:solidFill>
                <a:latin typeface="Calibri" pitchFamily="34" charset="0"/>
                <a:ea typeface="Calibri" pitchFamily="34" charset="-122"/>
                <a:cs typeface="Calibri" pitchFamily="34" charset="-120"/>
              </a:rPr>
              <a:t>Alleged incapacitated person.</a:t>
            </a:r>
            <a:endParaRPr lang="en-US" sz="1150" dirty="0"/>
          </a:p>
        </p:txBody>
      </p:sp>
      <p:sp>
        <p:nvSpPr>
          <p:cNvPr id="9" name="Shape 7"/>
          <p:cNvSpPr/>
          <p:nvPr/>
        </p:nvSpPr>
        <p:spPr>
          <a:xfrm>
            <a:off x="548640" y="2468880"/>
            <a:ext cx="5486400" cy="594360"/>
          </a:xfrm>
          <a:prstGeom prst="rect">
            <a:avLst/>
          </a:prstGeom>
          <a:solidFill>
            <a:srgbClr val="F6F2EA"/>
          </a:solidFill>
          <a:ln w="6350">
            <a:solidFill>
              <a:srgbClr val="D9D9E5"/>
            </a:solidFill>
            <a:prstDash val="solid"/>
          </a:ln>
        </p:spPr>
        <p:txBody>
          <a:bodyPr/>
          <a:lstStyle/>
          <a:p>
            <a:endParaRPr lang="en-US"/>
          </a:p>
        </p:txBody>
      </p:sp>
      <p:sp>
        <p:nvSpPr>
          <p:cNvPr id="10" name="Shape 8"/>
          <p:cNvSpPr/>
          <p:nvPr/>
        </p:nvSpPr>
        <p:spPr>
          <a:xfrm>
            <a:off x="548640" y="2468880"/>
            <a:ext cx="73152" cy="594360"/>
          </a:xfrm>
          <a:prstGeom prst="rect">
            <a:avLst/>
          </a:prstGeom>
          <a:solidFill>
            <a:srgbClr val="B8853B"/>
          </a:solidFill>
          <a:ln w="12700">
            <a:solidFill>
              <a:srgbClr val="B8853B"/>
            </a:solidFill>
            <a:prstDash val="solid"/>
          </a:ln>
        </p:spPr>
        <p:txBody>
          <a:bodyPr/>
          <a:lstStyle/>
          <a:p>
            <a:endParaRPr lang="en-US"/>
          </a:p>
        </p:txBody>
      </p:sp>
      <p:sp>
        <p:nvSpPr>
          <p:cNvPr id="11" name="Text 9"/>
          <p:cNvSpPr/>
          <p:nvPr/>
        </p:nvSpPr>
        <p:spPr>
          <a:xfrm>
            <a:off x="731520" y="2468880"/>
            <a:ext cx="1280160" cy="594360"/>
          </a:xfrm>
          <a:prstGeom prst="rect">
            <a:avLst/>
          </a:prstGeom>
          <a:noFill/>
          <a:ln/>
        </p:spPr>
        <p:txBody>
          <a:bodyPr wrap="square" lIns="0" tIns="0" rIns="0" bIns="0" rtlCol="0" anchor="ctr"/>
          <a:lstStyle/>
          <a:p>
            <a:pPr marL="0" indent="0">
              <a:buNone/>
            </a:pPr>
            <a:r>
              <a:rPr lang="en-US" sz="1400" b="1" dirty="0">
                <a:solidFill>
                  <a:srgbClr val="1E2761"/>
                </a:solidFill>
                <a:latin typeface="Georgia" pitchFamily="34" charset="0"/>
                <a:ea typeface="Georgia" pitchFamily="34" charset="-122"/>
                <a:cs typeface="Georgia" pitchFamily="34" charset="-120"/>
              </a:rPr>
              <a:t>CASA</a:t>
            </a:r>
            <a:endParaRPr lang="en-US" sz="1400" dirty="0"/>
          </a:p>
        </p:txBody>
      </p:sp>
      <p:sp>
        <p:nvSpPr>
          <p:cNvPr id="12" name="Text 10"/>
          <p:cNvSpPr/>
          <p:nvPr/>
        </p:nvSpPr>
        <p:spPr>
          <a:xfrm>
            <a:off x="2057400" y="2468880"/>
            <a:ext cx="3794760" cy="594360"/>
          </a:xfrm>
          <a:prstGeom prst="rect">
            <a:avLst/>
          </a:prstGeom>
          <a:noFill/>
          <a:ln/>
        </p:spPr>
        <p:txBody>
          <a:bodyPr wrap="square" lIns="0" tIns="0" rIns="0" bIns="0" rtlCol="0" anchor="ctr"/>
          <a:lstStyle/>
          <a:p>
            <a:pPr marL="0" indent="0">
              <a:buNone/>
            </a:pPr>
            <a:r>
              <a:rPr lang="en-US" sz="1150" dirty="0">
                <a:solidFill>
                  <a:srgbClr val="1A1A2E"/>
                </a:solidFill>
                <a:latin typeface="Calibri" pitchFamily="34" charset="0"/>
                <a:ea typeface="Calibri" pitchFamily="34" charset="-122"/>
                <a:cs typeface="Calibri" pitchFamily="34" charset="-120"/>
              </a:rPr>
              <a:t>Court-Appointed Special Advocate; lay volunteer in 32A. Not a GAL.</a:t>
            </a:r>
            <a:endParaRPr lang="en-US" sz="1150" dirty="0"/>
          </a:p>
        </p:txBody>
      </p:sp>
      <p:sp>
        <p:nvSpPr>
          <p:cNvPr id="13" name="Shape 11"/>
          <p:cNvSpPr/>
          <p:nvPr/>
        </p:nvSpPr>
        <p:spPr>
          <a:xfrm>
            <a:off x="548640" y="3108960"/>
            <a:ext cx="5486400" cy="594360"/>
          </a:xfrm>
          <a:prstGeom prst="rect">
            <a:avLst/>
          </a:prstGeom>
          <a:solidFill>
            <a:srgbClr val="FFFFFF"/>
          </a:solidFill>
          <a:ln w="6350">
            <a:solidFill>
              <a:srgbClr val="D9D9E5"/>
            </a:solidFill>
            <a:prstDash val="solid"/>
          </a:ln>
        </p:spPr>
        <p:txBody>
          <a:bodyPr/>
          <a:lstStyle/>
          <a:p>
            <a:endParaRPr lang="en-US"/>
          </a:p>
        </p:txBody>
      </p:sp>
      <p:sp>
        <p:nvSpPr>
          <p:cNvPr id="14" name="Shape 12"/>
          <p:cNvSpPr/>
          <p:nvPr/>
        </p:nvSpPr>
        <p:spPr>
          <a:xfrm>
            <a:off x="548640" y="3108960"/>
            <a:ext cx="73152" cy="594360"/>
          </a:xfrm>
          <a:prstGeom prst="rect">
            <a:avLst/>
          </a:prstGeom>
          <a:solidFill>
            <a:srgbClr val="B8853B"/>
          </a:solidFill>
          <a:ln w="12700">
            <a:solidFill>
              <a:srgbClr val="B8853B"/>
            </a:solidFill>
            <a:prstDash val="solid"/>
          </a:ln>
        </p:spPr>
        <p:txBody>
          <a:bodyPr/>
          <a:lstStyle/>
          <a:p>
            <a:endParaRPr lang="en-US"/>
          </a:p>
        </p:txBody>
      </p:sp>
      <p:sp>
        <p:nvSpPr>
          <p:cNvPr id="15" name="Text 13"/>
          <p:cNvSpPr/>
          <p:nvPr/>
        </p:nvSpPr>
        <p:spPr>
          <a:xfrm>
            <a:off x="731520" y="3108960"/>
            <a:ext cx="1280160" cy="594360"/>
          </a:xfrm>
          <a:prstGeom prst="rect">
            <a:avLst/>
          </a:prstGeom>
          <a:noFill/>
          <a:ln/>
        </p:spPr>
        <p:txBody>
          <a:bodyPr wrap="square" lIns="0" tIns="0" rIns="0" bIns="0" rtlCol="0" anchor="ctr"/>
          <a:lstStyle/>
          <a:p>
            <a:pPr marL="0" indent="0">
              <a:buNone/>
            </a:pPr>
            <a:r>
              <a:rPr lang="en-US" sz="1400" b="1" dirty="0">
                <a:solidFill>
                  <a:srgbClr val="1E2761"/>
                </a:solidFill>
                <a:latin typeface="Georgia" pitchFamily="34" charset="0"/>
                <a:ea typeface="Georgia" pitchFamily="34" charset="-122"/>
                <a:cs typeface="Georgia" pitchFamily="34" charset="-120"/>
              </a:rPr>
              <a:t>CYFD</a:t>
            </a:r>
            <a:endParaRPr lang="en-US" sz="1400" dirty="0"/>
          </a:p>
        </p:txBody>
      </p:sp>
      <p:sp>
        <p:nvSpPr>
          <p:cNvPr id="16" name="Text 14"/>
          <p:cNvSpPr/>
          <p:nvPr/>
        </p:nvSpPr>
        <p:spPr>
          <a:xfrm>
            <a:off x="2057400" y="3108960"/>
            <a:ext cx="3794760" cy="594360"/>
          </a:xfrm>
          <a:prstGeom prst="rect">
            <a:avLst/>
          </a:prstGeom>
          <a:noFill/>
          <a:ln/>
        </p:spPr>
        <p:txBody>
          <a:bodyPr wrap="square" lIns="0" tIns="0" rIns="0" bIns="0" rtlCol="0" anchor="ctr"/>
          <a:lstStyle/>
          <a:p>
            <a:pPr marL="0" indent="0">
              <a:buNone/>
            </a:pPr>
            <a:r>
              <a:rPr lang="en-US" sz="1150" dirty="0">
                <a:solidFill>
                  <a:srgbClr val="1A1A2E"/>
                </a:solidFill>
                <a:latin typeface="Calibri" pitchFamily="34" charset="0"/>
                <a:ea typeface="Calibri" pitchFamily="34" charset="-122"/>
                <a:cs typeface="Calibri" pitchFamily="34" charset="-120"/>
              </a:rPr>
              <a:t>Children, Youth and Families Department.</a:t>
            </a:r>
            <a:endParaRPr lang="en-US" sz="1150" dirty="0"/>
          </a:p>
        </p:txBody>
      </p:sp>
      <p:sp>
        <p:nvSpPr>
          <p:cNvPr id="17" name="Shape 15"/>
          <p:cNvSpPr/>
          <p:nvPr/>
        </p:nvSpPr>
        <p:spPr>
          <a:xfrm>
            <a:off x="548640" y="3749040"/>
            <a:ext cx="5486400" cy="594360"/>
          </a:xfrm>
          <a:prstGeom prst="rect">
            <a:avLst/>
          </a:prstGeom>
          <a:solidFill>
            <a:srgbClr val="F6F2EA"/>
          </a:solidFill>
          <a:ln w="6350">
            <a:solidFill>
              <a:srgbClr val="D9D9E5"/>
            </a:solidFill>
            <a:prstDash val="solid"/>
          </a:ln>
        </p:spPr>
        <p:txBody>
          <a:bodyPr/>
          <a:lstStyle/>
          <a:p>
            <a:endParaRPr lang="en-US"/>
          </a:p>
        </p:txBody>
      </p:sp>
      <p:sp>
        <p:nvSpPr>
          <p:cNvPr id="18" name="Shape 16"/>
          <p:cNvSpPr/>
          <p:nvPr/>
        </p:nvSpPr>
        <p:spPr>
          <a:xfrm>
            <a:off x="548640" y="3749040"/>
            <a:ext cx="73152" cy="594360"/>
          </a:xfrm>
          <a:prstGeom prst="rect">
            <a:avLst/>
          </a:prstGeom>
          <a:solidFill>
            <a:srgbClr val="B8853B"/>
          </a:solidFill>
          <a:ln w="12700">
            <a:solidFill>
              <a:srgbClr val="B8853B"/>
            </a:solidFill>
            <a:prstDash val="solid"/>
          </a:ln>
        </p:spPr>
        <p:txBody>
          <a:bodyPr/>
          <a:lstStyle/>
          <a:p>
            <a:endParaRPr lang="en-US"/>
          </a:p>
        </p:txBody>
      </p:sp>
      <p:sp>
        <p:nvSpPr>
          <p:cNvPr id="19" name="Text 17"/>
          <p:cNvSpPr/>
          <p:nvPr/>
        </p:nvSpPr>
        <p:spPr>
          <a:xfrm>
            <a:off x="731520" y="3749040"/>
            <a:ext cx="1280160" cy="594360"/>
          </a:xfrm>
          <a:prstGeom prst="rect">
            <a:avLst/>
          </a:prstGeom>
          <a:noFill/>
          <a:ln/>
        </p:spPr>
        <p:txBody>
          <a:bodyPr wrap="square" lIns="0" tIns="0" rIns="0" bIns="0" rtlCol="0" anchor="ctr"/>
          <a:lstStyle/>
          <a:p>
            <a:pPr marL="0" indent="0">
              <a:buNone/>
            </a:pPr>
            <a:r>
              <a:rPr lang="en-US" sz="1400" b="1" dirty="0">
                <a:solidFill>
                  <a:srgbClr val="1E2761"/>
                </a:solidFill>
                <a:latin typeface="Georgia" pitchFamily="34" charset="0"/>
                <a:ea typeface="Georgia" pitchFamily="34" charset="-122"/>
                <a:cs typeface="Georgia" pitchFamily="34" charset="-120"/>
              </a:rPr>
              <a:t>GAL</a:t>
            </a:r>
            <a:endParaRPr lang="en-US" sz="1400" dirty="0"/>
          </a:p>
        </p:txBody>
      </p:sp>
      <p:sp>
        <p:nvSpPr>
          <p:cNvPr id="20" name="Text 18"/>
          <p:cNvSpPr/>
          <p:nvPr/>
        </p:nvSpPr>
        <p:spPr>
          <a:xfrm>
            <a:off x="2057400" y="3749040"/>
            <a:ext cx="3794760" cy="594360"/>
          </a:xfrm>
          <a:prstGeom prst="rect">
            <a:avLst/>
          </a:prstGeom>
          <a:noFill/>
          <a:ln/>
        </p:spPr>
        <p:txBody>
          <a:bodyPr wrap="square" lIns="0" tIns="0" rIns="0" bIns="0" rtlCol="0" anchor="ctr"/>
          <a:lstStyle/>
          <a:p>
            <a:pPr marL="0" indent="0">
              <a:buNone/>
            </a:pPr>
            <a:r>
              <a:rPr lang="en-US" sz="1150" dirty="0">
                <a:solidFill>
                  <a:srgbClr val="1A1A2E"/>
                </a:solidFill>
                <a:latin typeface="Calibri" pitchFamily="34" charset="0"/>
                <a:ea typeface="Calibri" pitchFamily="34" charset="-122"/>
                <a:cs typeface="Calibri" pitchFamily="34" charset="-120"/>
              </a:rPr>
              <a:t>Guardian ad litem.</a:t>
            </a:r>
            <a:endParaRPr lang="en-US" sz="1150" dirty="0"/>
          </a:p>
        </p:txBody>
      </p:sp>
      <p:sp>
        <p:nvSpPr>
          <p:cNvPr id="21" name="Shape 19"/>
          <p:cNvSpPr/>
          <p:nvPr/>
        </p:nvSpPr>
        <p:spPr>
          <a:xfrm>
            <a:off x="548640" y="4389120"/>
            <a:ext cx="5486400" cy="594360"/>
          </a:xfrm>
          <a:prstGeom prst="rect">
            <a:avLst/>
          </a:prstGeom>
          <a:solidFill>
            <a:srgbClr val="FFFFFF"/>
          </a:solidFill>
          <a:ln w="6350">
            <a:solidFill>
              <a:srgbClr val="D9D9E5"/>
            </a:solidFill>
            <a:prstDash val="solid"/>
          </a:ln>
        </p:spPr>
        <p:txBody>
          <a:bodyPr/>
          <a:lstStyle/>
          <a:p>
            <a:endParaRPr lang="en-US"/>
          </a:p>
        </p:txBody>
      </p:sp>
      <p:sp>
        <p:nvSpPr>
          <p:cNvPr id="22" name="Shape 20"/>
          <p:cNvSpPr/>
          <p:nvPr/>
        </p:nvSpPr>
        <p:spPr>
          <a:xfrm>
            <a:off x="548640" y="4389120"/>
            <a:ext cx="73152" cy="594360"/>
          </a:xfrm>
          <a:prstGeom prst="rect">
            <a:avLst/>
          </a:prstGeom>
          <a:solidFill>
            <a:srgbClr val="B8853B"/>
          </a:solidFill>
          <a:ln w="12700">
            <a:solidFill>
              <a:srgbClr val="B8853B"/>
            </a:solidFill>
            <a:prstDash val="solid"/>
          </a:ln>
        </p:spPr>
        <p:txBody>
          <a:bodyPr/>
          <a:lstStyle/>
          <a:p>
            <a:endParaRPr lang="en-US"/>
          </a:p>
        </p:txBody>
      </p:sp>
      <p:sp>
        <p:nvSpPr>
          <p:cNvPr id="23" name="Text 21"/>
          <p:cNvSpPr/>
          <p:nvPr/>
        </p:nvSpPr>
        <p:spPr>
          <a:xfrm>
            <a:off x="731520" y="4389120"/>
            <a:ext cx="1280160" cy="594360"/>
          </a:xfrm>
          <a:prstGeom prst="rect">
            <a:avLst/>
          </a:prstGeom>
          <a:noFill/>
          <a:ln/>
        </p:spPr>
        <p:txBody>
          <a:bodyPr wrap="square" lIns="0" tIns="0" rIns="0" bIns="0" rtlCol="0" anchor="ctr"/>
          <a:lstStyle/>
          <a:p>
            <a:pPr marL="0" indent="0">
              <a:buNone/>
            </a:pPr>
            <a:r>
              <a:rPr lang="en-US" sz="1400" b="1" dirty="0">
                <a:solidFill>
                  <a:srgbClr val="1E2761"/>
                </a:solidFill>
                <a:latin typeface="Georgia" pitchFamily="34" charset="0"/>
                <a:ea typeface="Georgia" pitchFamily="34" charset="-122"/>
                <a:cs typeface="Georgia" pitchFamily="34" charset="-120"/>
              </a:rPr>
              <a:t>ICPC</a:t>
            </a:r>
            <a:endParaRPr lang="en-US" sz="1400" dirty="0"/>
          </a:p>
        </p:txBody>
      </p:sp>
      <p:sp>
        <p:nvSpPr>
          <p:cNvPr id="24" name="Text 22"/>
          <p:cNvSpPr/>
          <p:nvPr/>
        </p:nvSpPr>
        <p:spPr>
          <a:xfrm>
            <a:off x="2057400" y="4389120"/>
            <a:ext cx="3794760" cy="594360"/>
          </a:xfrm>
          <a:prstGeom prst="rect">
            <a:avLst/>
          </a:prstGeom>
          <a:noFill/>
          <a:ln/>
        </p:spPr>
        <p:txBody>
          <a:bodyPr wrap="square" lIns="0" tIns="0" rIns="0" bIns="0" rtlCol="0" anchor="ctr"/>
          <a:lstStyle/>
          <a:p>
            <a:pPr marL="0" indent="0">
              <a:buNone/>
            </a:pPr>
            <a:r>
              <a:rPr lang="en-US" sz="1150" dirty="0">
                <a:solidFill>
                  <a:srgbClr val="1A1A2E"/>
                </a:solidFill>
                <a:latin typeface="Calibri" pitchFamily="34" charset="0"/>
                <a:ea typeface="Calibri" pitchFamily="34" charset="-122"/>
                <a:cs typeface="Calibri" pitchFamily="34" charset="-120"/>
              </a:rPr>
              <a:t>Interstate Compact on the Placement of Children.</a:t>
            </a:r>
            <a:endParaRPr lang="en-US" sz="1150" dirty="0"/>
          </a:p>
        </p:txBody>
      </p:sp>
      <p:sp>
        <p:nvSpPr>
          <p:cNvPr id="25" name="Shape 23"/>
          <p:cNvSpPr/>
          <p:nvPr/>
        </p:nvSpPr>
        <p:spPr>
          <a:xfrm>
            <a:off x="548640" y="5029200"/>
            <a:ext cx="5486400" cy="594360"/>
          </a:xfrm>
          <a:prstGeom prst="rect">
            <a:avLst/>
          </a:prstGeom>
          <a:solidFill>
            <a:srgbClr val="F6F2EA"/>
          </a:solidFill>
          <a:ln w="6350">
            <a:solidFill>
              <a:srgbClr val="D9D9E5"/>
            </a:solidFill>
            <a:prstDash val="solid"/>
          </a:ln>
        </p:spPr>
        <p:txBody>
          <a:bodyPr/>
          <a:lstStyle/>
          <a:p>
            <a:endParaRPr lang="en-US"/>
          </a:p>
        </p:txBody>
      </p:sp>
      <p:sp>
        <p:nvSpPr>
          <p:cNvPr id="26" name="Shape 24"/>
          <p:cNvSpPr/>
          <p:nvPr/>
        </p:nvSpPr>
        <p:spPr>
          <a:xfrm>
            <a:off x="548640" y="5029200"/>
            <a:ext cx="73152" cy="594360"/>
          </a:xfrm>
          <a:prstGeom prst="rect">
            <a:avLst/>
          </a:prstGeom>
          <a:solidFill>
            <a:srgbClr val="B8853B"/>
          </a:solidFill>
          <a:ln w="12700">
            <a:solidFill>
              <a:srgbClr val="B8853B"/>
            </a:solidFill>
            <a:prstDash val="solid"/>
          </a:ln>
        </p:spPr>
        <p:txBody>
          <a:bodyPr/>
          <a:lstStyle/>
          <a:p>
            <a:endParaRPr lang="en-US"/>
          </a:p>
        </p:txBody>
      </p:sp>
      <p:sp>
        <p:nvSpPr>
          <p:cNvPr id="27" name="Text 25"/>
          <p:cNvSpPr/>
          <p:nvPr/>
        </p:nvSpPr>
        <p:spPr>
          <a:xfrm>
            <a:off x="731520" y="5029200"/>
            <a:ext cx="1280160" cy="594360"/>
          </a:xfrm>
          <a:prstGeom prst="rect">
            <a:avLst/>
          </a:prstGeom>
          <a:noFill/>
          <a:ln/>
        </p:spPr>
        <p:txBody>
          <a:bodyPr wrap="square" lIns="0" tIns="0" rIns="0" bIns="0" rtlCol="0" anchor="ctr"/>
          <a:lstStyle/>
          <a:p>
            <a:pPr marL="0" indent="0">
              <a:buNone/>
            </a:pPr>
            <a:r>
              <a:rPr lang="en-US" sz="1400" b="1" dirty="0">
                <a:solidFill>
                  <a:srgbClr val="1E2761"/>
                </a:solidFill>
                <a:latin typeface="Georgia" pitchFamily="34" charset="0"/>
                <a:ea typeface="Georgia" pitchFamily="34" charset="-122"/>
                <a:cs typeface="Georgia" pitchFamily="34" charset="-120"/>
              </a:rPr>
              <a:t>ICWA</a:t>
            </a:r>
            <a:endParaRPr lang="en-US" sz="1400" dirty="0"/>
          </a:p>
        </p:txBody>
      </p:sp>
      <p:sp>
        <p:nvSpPr>
          <p:cNvPr id="28" name="Text 26"/>
          <p:cNvSpPr/>
          <p:nvPr/>
        </p:nvSpPr>
        <p:spPr>
          <a:xfrm>
            <a:off x="2057400" y="5029200"/>
            <a:ext cx="3794760" cy="594360"/>
          </a:xfrm>
          <a:prstGeom prst="rect">
            <a:avLst/>
          </a:prstGeom>
          <a:noFill/>
          <a:ln/>
        </p:spPr>
        <p:txBody>
          <a:bodyPr wrap="square" lIns="0" tIns="0" rIns="0" bIns="0" rtlCol="0" anchor="ctr"/>
          <a:lstStyle/>
          <a:p>
            <a:pPr marL="0" indent="0">
              <a:buNone/>
            </a:pPr>
            <a:r>
              <a:rPr lang="en-US" sz="1150" dirty="0">
                <a:solidFill>
                  <a:srgbClr val="1A1A2E"/>
                </a:solidFill>
                <a:latin typeface="Calibri" pitchFamily="34" charset="0"/>
                <a:ea typeface="Calibri" pitchFamily="34" charset="-122"/>
                <a:cs typeface="Calibri" pitchFamily="34" charset="-120"/>
              </a:rPr>
              <a:t>Indian Child Welfare Act, 25 U.S.C. §§ 1901-1963.</a:t>
            </a:r>
            <a:endParaRPr lang="en-US" sz="1150" dirty="0"/>
          </a:p>
        </p:txBody>
      </p:sp>
      <p:sp>
        <p:nvSpPr>
          <p:cNvPr id="29" name="Shape 27"/>
          <p:cNvSpPr/>
          <p:nvPr/>
        </p:nvSpPr>
        <p:spPr>
          <a:xfrm>
            <a:off x="548640" y="5669280"/>
            <a:ext cx="5486400" cy="594360"/>
          </a:xfrm>
          <a:prstGeom prst="rect">
            <a:avLst/>
          </a:prstGeom>
          <a:solidFill>
            <a:srgbClr val="FFFFFF"/>
          </a:solidFill>
          <a:ln w="6350">
            <a:solidFill>
              <a:srgbClr val="D9D9E5"/>
            </a:solidFill>
            <a:prstDash val="solid"/>
          </a:ln>
        </p:spPr>
        <p:txBody>
          <a:bodyPr/>
          <a:lstStyle/>
          <a:p>
            <a:endParaRPr lang="en-US"/>
          </a:p>
        </p:txBody>
      </p:sp>
      <p:sp>
        <p:nvSpPr>
          <p:cNvPr id="30" name="Shape 28"/>
          <p:cNvSpPr/>
          <p:nvPr/>
        </p:nvSpPr>
        <p:spPr>
          <a:xfrm>
            <a:off x="548640" y="5669280"/>
            <a:ext cx="73152" cy="594360"/>
          </a:xfrm>
          <a:prstGeom prst="rect">
            <a:avLst/>
          </a:prstGeom>
          <a:solidFill>
            <a:srgbClr val="B8853B"/>
          </a:solidFill>
          <a:ln w="12700">
            <a:solidFill>
              <a:srgbClr val="B8853B"/>
            </a:solidFill>
            <a:prstDash val="solid"/>
          </a:ln>
        </p:spPr>
        <p:txBody>
          <a:bodyPr/>
          <a:lstStyle/>
          <a:p>
            <a:endParaRPr lang="en-US"/>
          </a:p>
        </p:txBody>
      </p:sp>
      <p:sp>
        <p:nvSpPr>
          <p:cNvPr id="31" name="Text 29"/>
          <p:cNvSpPr/>
          <p:nvPr/>
        </p:nvSpPr>
        <p:spPr>
          <a:xfrm>
            <a:off x="731520" y="5669280"/>
            <a:ext cx="1280160" cy="594360"/>
          </a:xfrm>
          <a:prstGeom prst="rect">
            <a:avLst/>
          </a:prstGeom>
          <a:noFill/>
          <a:ln/>
        </p:spPr>
        <p:txBody>
          <a:bodyPr wrap="square" lIns="0" tIns="0" rIns="0" bIns="0" rtlCol="0" anchor="ctr"/>
          <a:lstStyle/>
          <a:p>
            <a:pPr marL="0" indent="0">
              <a:buNone/>
            </a:pPr>
            <a:r>
              <a:rPr lang="en-US" sz="1400" b="1" dirty="0">
                <a:solidFill>
                  <a:srgbClr val="1E2761"/>
                </a:solidFill>
                <a:latin typeface="Georgia" pitchFamily="34" charset="0"/>
                <a:ea typeface="Georgia" pitchFamily="34" charset="-122"/>
                <a:cs typeface="Georgia" pitchFamily="34" charset="-120"/>
              </a:rPr>
              <a:t>IEP</a:t>
            </a:r>
            <a:endParaRPr lang="en-US" sz="1400" dirty="0"/>
          </a:p>
        </p:txBody>
      </p:sp>
      <p:sp>
        <p:nvSpPr>
          <p:cNvPr id="32" name="Text 30"/>
          <p:cNvSpPr/>
          <p:nvPr/>
        </p:nvSpPr>
        <p:spPr>
          <a:xfrm>
            <a:off x="2057400" y="5669280"/>
            <a:ext cx="3794760" cy="594360"/>
          </a:xfrm>
          <a:prstGeom prst="rect">
            <a:avLst/>
          </a:prstGeom>
          <a:noFill/>
          <a:ln/>
        </p:spPr>
        <p:txBody>
          <a:bodyPr wrap="square" lIns="0" tIns="0" rIns="0" bIns="0" rtlCol="0" anchor="ctr"/>
          <a:lstStyle/>
          <a:p>
            <a:pPr marL="0" indent="0">
              <a:buNone/>
            </a:pPr>
            <a:r>
              <a:rPr lang="en-US" sz="1150" dirty="0">
                <a:solidFill>
                  <a:srgbClr val="1A1A2E"/>
                </a:solidFill>
                <a:latin typeface="Calibri" pitchFamily="34" charset="0"/>
                <a:ea typeface="Calibri" pitchFamily="34" charset="-122"/>
                <a:cs typeface="Calibri" pitchFamily="34" charset="-120"/>
              </a:rPr>
              <a:t>Individualized Education Program.</a:t>
            </a:r>
            <a:endParaRPr lang="en-US" sz="1150" dirty="0"/>
          </a:p>
        </p:txBody>
      </p:sp>
      <p:sp>
        <p:nvSpPr>
          <p:cNvPr id="33" name="Shape 31"/>
          <p:cNvSpPr/>
          <p:nvPr/>
        </p:nvSpPr>
        <p:spPr>
          <a:xfrm>
            <a:off x="6240780" y="1828800"/>
            <a:ext cx="5486400" cy="594360"/>
          </a:xfrm>
          <a:prstGeom prst="rect">
            <a:avLst/>
          </a:prstGeom>
          <a:solidFill>
            <a:srgbClr val="FFFFFF"/>
          </a:solidFill>
          <a:ln w="6350">
            <a:solidFill>
              <a:srgbClr val="D9D9E5"/>
            </a:solidFill>
            <a:prstDash val="solid"/>
          </a:ln>
        </p:spPr>
        <p:txBody>
          <a:bodyPr/>
          <a:lstStyle/>
          <a:p>
            <a:endParaRPr lang="en-US"/>
          </a:p>
        </p:txBody>
      </p:sp>
      <p:sp>
        <p:nvSpPr>
          <p:cNvPr id="34" name="Shape 32"/>
          <p:cNvSpPr/>
          <p:nvPr/>
        </p:nvSpPr>
        <p:spPr>
          <a:xfrm>
            <a:off x="6240780" y="1828800"/>
            <a:ext cx="73152" cy="594360"/>
          </a:xfrm>
          <a:prstGeom prst="rect">
            <a:avLst/>
          </a:prstGeom>
          <a:solidFill>
            <a:srgbClr val="B8853B"/>
          </a:solidFill>
          <a:ln w="12700">
            <a:solidFill>
              <a:srgbClr val="B8853B"/>
            </a:solidFill>
            <a:prstDash val="solid"/>
          </a:ln>
        </p:spPr>
        <p:txBody>
          <a:bodyPr/>
          <a:lstStyle/>
          <a:p>
            <a:endParaRPr lang="en-US"/>
          </a:p>
        </p:txBody>
      </p:sp>
      <p:sp>
        <p:nvSpPr>
          <p:cNvPr id="35" name="Text 33"/>
          <p:cNvSpPr/>
          <p:nvPr/>
        </p:nvSpPr>
        <p:spPr>
          <a:xfrm>
            <a:off x="6423660" y="1828800"/>
            <a:ext cx="1280160" cy="594360"/>
          </a:xfrm>
          <a:prstGeom prst="rect">
            <a:avLst/>
          </a:prstGeom>
          <a:noFill/>
          <a:ln/>
        </p:spPr>
        <p:txBody>
          <a:bodyPr wrap="square" lIns="0" tIns="0" rIns="0" bIns="0" rtlCol="0" anchor="ctr"/>
          <a:lstStyle/>
          <a:p>
            <a:pPr marL="0" indent="0">
              <a:buNone/>
            </a:pPr>
            <a:r>
              <a:rPr lang="en-US" sz="1400" b="1" dirty="0">
                <a:solidFill>
                  <a:srgbClr val="1E2761"/>
                </a:solidFill>
                <a:latin typeface="Georgia" pitchFamily="34" charset="0"/>
                <a:ea typeface="Georgia" pitchFamily="34" charset="-122"/>
                <a:cs typeface="Georgia" pitchFamily="34" charset="-120"/>
              </a:rPr>
              <a:t>Letters</a:t>
            </a:r>
            <a:endParaRPr lang="en-US" sz="1400" dirty="0"/>
          </a:p>
        </p:txBody>
      </p:sp>
      <p:sp>
        <p:nvSpPr>
          <p:cNvPr id="36" name="Text 34"/>
          <p:cNvSpPr/>
          <p:nvPr/>
        </p:nvSpPr>
        <p:spPr>
          <a:xfrm>
            <a:off x="7749540" y="1828800"/>
            <a:ext cx="3794760" cy="594360"/>
          </a:xfrm>
          <a:prstGeom prst="rect">
            <a:avLst/>
          </a:prstGeom>
          <a:noFill/>
          <a:ln/>
        </p:spPr>
        <p:txBody>
          <a:bodyPr wrap="square" lIns="0" tIns="0" rIns="0" bIns="0" rtlCol="0" anchor="ctr"/>
          <a:lstStyle/>
          <a:p>
            <a:pPr marL="0" indent="0">
              <a:buNone/>
            </a:pPr>
            <a:r>
              <a:rPr lang="en-US" sz="1150" dirty="0">
                <a:solidFill>
                  <a:srgbClr val="1A1A2E"/>
                </a:solidFill>
                <a:latin typeface="Calibri" pitchFamily="34" charset="0"/>
                <a:ea typeface="Calibri" pitchFamily="34" charset="-122"/>
                <a:cs typeface="Calibri" pitchFamily="34" charset="-120"/>
              </a:rPr>
              <a:t>Letters of guardianship/conservatorship; the appointment evidence.</a:t>
            </a:r>
            <a:endParaRPr lang="en-US" sz="1150" dirty="0"/>
          </a:p>
        </p:txBody>
      </p:sp>
      <p:sp>
        <p:nvSpPr>
          <p:cNvPr id="37" name="Shape 35"/>
          <p:cNvSpPr/>
          <p:nvPr/>
        </p:nvSpPr>
        <p:spPr>
          <a:xfrm>
            <a:off x="6240780" y="2468880"/>
            <a:ext cx="5486400" cy="594360"/>
          </a:xfrm>
          <a:prstGeom prst="rect">
            <a:avLst/>
          </a:prstGeom>
          <a:solidFill>
            <a:srgbClr val="F6F2EA"/>
          </a:solidFill>
          <a:ln w="6350">
            <a:solidFill>
              <a:srgbClr val="D9D9E5"/>
            </a:solidFill>
            <a:prstDash val="solid"/>
          </a:ln>
        </p:spPr>
        <p:txBody>
          <a:bodyPr/>
          <a:lstStyle/>
          <a:p>
            <a:endParaRPr lang="en-US"/>
          </a:p>
        </p:txBody>
      </p:sp>
      <p:sp>
        <p:nvSpPr>
          <p:cNvPr id="38" name="Shape 36"/>
          <p:cNvSpPr/>
          <p:nvPr/>
        </p:nvSpPr>
        <p:spPr>
          <a:xfrm>
            <a:off x="6240780" y="2468880"/>
            <a:ext cx="73152" cy="594360"/>
          </a:xfrm>
          <a:prstGeom prst="rect">
            <a:avLst/>
          </a:prstGeom>
          <a:solidFill>
            <a:srgbClr val="B8853B"/>
          </a:solidFill>
          <a:ln w="12700">
            <a:solidFill>
              <a:srgbClr val="B8853B"/>
            </a:solidFill>
            <a:prstDash val="solid"/>
          </a:ln>
        </p:spPr>
        <p:txBody>
          <a:bodyPr/>
          <a:lstStyle/>
          <a:p>
            <a:endParaRPr lang="en-US"/>
          </a:p>
        </p:txBody>
      </p:sp>
      <p:sp>
        <p:nvSpPr>
          <p:cNvPr id="39" name="Text 37"/>
          <p:cNvSpPr/>
          <p:nvPr/>
        </p:nvSpPr>
        <p:spPr>
          <a:xfrm>
            <a:off x="6423660" y="2468880"/>
            <a:ext cx="1280160" cy="594360"/>
          </a:xfrm>
          <a:prstGeom prst="rect">
            <a:avLst/>
          </a:prstGeom>
          <a:noFill/>
          <a:ln/>
        </p:spPr>
        <p:txBody>
          <a:bodyPr wrap="square" lIns="0" tIns="0" rIns="0" bIns="0" rtlCol="0" anchor="ctr"/>
          <a:lstStyle/>
          <a:p>
            <a:pPr marL="0" indent="0">
              <a:buNone/>
            </a:pPr>
            <a:r>
              <a:rPr lang="en-US" sz="1400" b="1" dirty="0">
                <a:solidFill>
                  <a:srgbClr val="1E2761"/>
                </a:solidFill>
                <a:latin typeface="Georgia" pitchFamily="34" charset="0"/>
                <a:ea typeface="Georgia" pitchFamily="34" charset="-122"/>
                <a:cs typeface="Georgia" pitchFamily="34" charset="-120"/>
              </a:rPr>
              <a:t>MOC</a:t>
            </a:r>
            <a:endParaRPr lang="en-US" sz="1400" dirty="0"/>
          </a:p>
        </p:txBody>
      </p:sp>
      <p:sp>
        <p:nvSpPr>
          <p:cNvPr id="40" name="Text 38"/>
          <p:cNvSpPr/>
          <p:nvPr/>
        </p:nvSpPr>
        <p:spPr>
          <a:xfrm>
            <a:off x="7749540" y="2468880"/>
            <a:ext cx="3794760" cy="594360"/>
          </a:xfrm>
          <a:prstGeom prst="rect">
            <a:avLst/>
          </a:prstGeom>
          <a:noFill/>
          <a:ln/>
        </p:spPr>
        <p:txBody>
          <a:bodyPr wrap="square" lIns="0" tIns="0" rIns="0" bIns="0" rtlCol="0" anchor="ctr"/>
          <a:lstStyle/>
          <a:p>
            <a:pPr marL="0" indent="0">
              <a:buNone/>
            </a:pPr>
            <a:r>
              <a:rPr lang="en-US" sz="1150" dirty="0">
                <a:solidFill>
                  <a:srgbClr val="1A1A2E"/>
                </a:solidFill>
                <a:latin typeface="Calibri" pitchFamily="34" charset="0"/>
                <a:ea typeface="Calibri" pitchFamily="34" charset="-122"/>
                <a:cs typeface="Calibri" pitchFamily="34" charset="-120"/>
              </a:rPr>
              <a:t>Memorandum of contact (paralegal log).</a:t>
            </a:r>
            <a:endParaRPr lang="en-US" sz="1150" dirty="0"/>
          </a:p>
        </p:txBody>
      </p:sp>
      <p:sp>
        <p:nvSpPr>
          <p:cNvPr id="41" name="Shape 39"/>
          <p:cNvSpPr/>
          <p:nvPr/>
        </p:nvSpPr>
        <p:spPr>
          <a:xfrm>
            <a:off x="6240780" y="3108960"/>
            <a:ext cx="5486400" cy="594360"/>
          </a:xfrm>
          <a:prstGeom prst="rect">
            <a:avLst/>
          </a:prstGeom>
          <a:solidFill>
            <a:srgbClr val="FFFFFF"/>
          </a:solidFill>
          <a:ln w="6350">
            <a:solidFill>
              <a:srgbClr val="D9D9E5"/>
            </a:solidFill>
            <a:prstDash val="solid"/>
          </a:ln>
        </p:spPr>
        <p:txBody>
          <a:bodyPr/>
          <a:lstStyle/>
          <a:p>
            <a:endParaRPr lang="en-US"/>
          </a:p>
        </p:txBody>
      </p:sp>
      <p:sp>
        <p:nvSpPr>
          <p:cNvPr id="42" name="Shape 40"/>
          <p:cNvSpPr/>
          <p:nvPr/>
        </p:nvSpPr>
        <p:spPr>
          <a:xfrm>
            <a:off x="6240780" y="3108960"/>
            <a:ext cx="73152" cy="594360"/>
          </a:xfrm>
          <a:prstGeom prst="rect">
            <a:avLst/>
          </a:prstGeom>
          <a:solidFill>
            <a:srgbClr val="B8853B"/>
          </a:solidFill>
          <a:ln w="12700">
            <a:solidFill>
              <a:srgbClr val="B8853B"/>
            </a:solidFill>
            <a:prstDash val="solid"/>
          </a:ln>
        </p:spPr>
        <p:txBody>
          <a:bodyPr/>
          <a:lstStyle/>
          <a:p>
            <a:endParaRPr lang="en-US"/>
          </a:p>
        </p:txBody>
      </p:sp>
      <p:sp>
        <p:nvSpPr>
          <p:cNvPr id="43" name="Text 41"/>
          <p:cNvSpPr/>
          <p:nvPr/>
        </p:nvSpPr>
        <p:spPr>
          <a:xfrm>
            <a:off x="6423660" y="3108960"/>
            <a:ext cx="1280160" cy="594360"/>
          </a:xfrm>
          <a:prstGeom prst="rect">
            <a:avLst/>
          </a:prstGeom>
          <a:noFill/>
          <a:ln/>
        </p:spPr>
        <p:txBody>
          <a:bodyPr wrap="square" lIns="0" tIns="0" rIns="0" bIns="0" rtlCol="0" anchor="ctr"/>
          <a:lstStyle/>
          <a:p>
            <a:pPr marL="0" indent="0">
              <a:buNone/>
            </a:pPr>
            <a:r>
              <a:rPr lang="en-US" sz="1400" b="1" dirty="0">
                <a:solidFill>
                  <a:srgbClr val="1E2761"/>
                </a:solidFill>
                <a:latin typeface="Georgia" pitchFamily="34" charset="0"/>
                <a:ea typeface="Georgia" pitchFamily="34" charset="-122"/>
                <a:cs typeface="Georgia" pitchFamily="34" charset="-120"/>
              </a:rPr>
              <a:t>NMSA</a:t>
            </a:r>
            <a:endParaRPr lang="en-US" sz="1400" dirty="0"/>
          </a:p>
        </p:txBody>
      </p:sp>
      <p:sp>
        <p:nvSpPr>
          <p:cNvPr id="44" name="Text 42"/>
          <p:cNvSpPr/>
          <p:nvPr/>
        </p:nvSpPr>
        <p:spPr>
          <a:xfrm>
            <a:off x="7749540" y="3108960"/>
            <a:ext cx="3794760" cy="594360"/>
          </a:xfrm>
          <a:prstGeom prst="rect">
            <a:avLst/>
          </a:prstGeom>
          <a:noFill/>
          <a:ln/>
        </p:spPr>
        <p:txBody>
          <a:bodyPr wrap="square" lIns="0" tIns="0" rIns="0" bIns="0" rtlCol="0" anchor="ctr"/>
          <a:lstStyle/>
          <a:p>
            <a:pPr marL="0" indent="0">
              <a:buNone/>
            </a:pPr>
            <a:r>
              <a:rPr lang="en-US" sz="1150" dirty="0">
                <a:solidFill>
                  <a:srgbClr val="1A1A2E"/>
                </a:solidFill>
                <a:latin typeface="Calibri" pitchFamily="34" charset="0"/>
                <a:ea typeface="Calibri" pitchFamily="34" charset="-122"/>
                <a:cs typeface="Calibri" pitchFamily="34" charset="-120"/>
              </a:rPr>
              <a:t>New Mexico Statutes Annotated.</a:t>
            </a:r>
            <a:endParaRPr lang="en-US" sz="1150" dirty="0"/>
          </a:p>
        </p:txBody>
      </p:sp>
      <p:sp>
        <p:nvSpPr>
          <p:cNvPr id="45" name="Shape 43"/>
          <p:cNvSpPr/>
          <p:nvPr/>
        </p:nvSpPr>
        <p:spPr>
          <a:xfrm>
            <a:off x="6240780" y="3749040"/>
            <a:ext cx="5486400" cy="594360"/>
          </a:xfrm>
          <a:prstGeom prst="rect">
            <a:avLst/>
          </a:prstGeom>
          <a:solidFill>
            <a:srgbClr val="F6F2EA"/>
          </a:solidFill>
          <a:ln w="6350">
            <a:solidFill>
              <a:srgbClr val="D9D9E5"/>
            </a:solidFill>
            <a:prstDash val="solid"/>
          </a:ln>
        </p:spPr>
        <p:txBody>
          <a:bodyPr/>
          <a:lstStyle/>
          <a:p>
            <a:endParaRPr lang="en-US"/>
          </a:p>
        </p:txBody>
      </p:sp>
      <p:sp>
        <p:nvSpPr>
          <p:cNvPr id="46" name="Shape 44"/>
          <p:cNvSpPr/>
          <p:nvPr/>
        </p:nvSpPr>
        <p:spPr>
          <a:xfrm>
            <a:off x="6240780" y="3749040"/>
            <a:ext cx="73152" cy="594360"/>
          </a:xfrm>
          <a:prstGeom prst="rect">
            <a:avLst/>
          </a:prstGeom>
          <a:solidFill>
            <a:srgbClr val="B8853B"/>
          </a:solidFill>
          <a:ln w="12700">
            <a:solidFill>
              <a:srgbClr val="B8853B"/>
            </a:solidFill>
            <a:prstDash val="solid"/>
          </a:ln>
        </p:spPr>
        <p:txBody>
          <a:bodyPr/>
          <a:lstStyle/>
          <a:p>
            <a:endParaRPr lang="en-US"/>
          </a:p>
        </p:txBody>
      </p:sp>
      <p:sp>
        <p:nvSpPr>
          <p:cNvPr id="47" name="Text 45"/>
          <p:cNvSpPr/>
          <p:nvPr/>
        </p:nvSpPr>
        <p:spPr>
          <a:xfrm>
            <a:off x="6423660" y="3749040"/>
            <a:ext cx="1280160" cy="594360"/>
          </a:xfrm>
          <a:prstGeom prst="rect">
            <a:avLst/>
          </a:prstGeom>
          <a:noFill/>
          <a:ln/>
        </p:spPr>
        <p:txBody>
          <a:bodyPr wrap="square" lIns="0" tIns="0" rIns="0" bIns="0" rtlCol="0" anchor="ctr"/>
          <a:lstStyle/>
          <a:p>
            <a:pPr marL="0" indent="0">
              <a:buNone/>
            </a:pPr>
            <a:r>
              <a:rPr lang="en-US" sz="1400" b="1" dirty="0">
                <a:solidFill>
                  <a:srgbClr val="1E2761"/>
                </a:solidFill>
                <a:latin typeface="Georgia" pitchFamily="34" charset="0"/>
                <a:ea typeface="Georgia" pitchFamily="34" charset="-122"/>
                <a:cs typeface="Georgia" pitchFamily="34" charset="-120"/>
              </a:rPr>
              <a:t>POA</a:t>
            </a:r>
            <a:endParaRPr lang="en-US" sz="1400" dirty="0"/>
          </a:p>
        </p:txBody>
      </p:sp>
      <p:sp>
        <p:nvSpPr>
          <p:cNvPr id="48" name="Text 46"/>
          <p:cNvSpPr/>
          <p:nvPr/>
        </p:nvSpPr>
        <p:spPr>
          <a:xfrm>
            <a:off x="7749540" y="3749040"/>
            <a:ext cx="3794760" cy="594360"/>
          </a:xfrm>
          <a:prstGeom prst="rect">
            <a:avLst/>
          </a:prstGeom>
          <a:noFill/>
          <a:ln/>
        </p:spPr>
        <p:txBody>
          <a:bodyPr wrap="square" lIns="0" tIns="0" rIns="0" bIns="0" rtlCol="0" anchor="ctr"/>
          <a:lstStyle/>
          <a:p>
            <a:pPr marL="0" indent="0">
              <a:buNone/>
            </a:pPr>
            <a:r>
              <a:rPr lang="en-US" sz="1150" dirty="0">
                <a:solidFill>
                  <a:srgbClr val="1A1A2E"/>
                </a:solidFill>
                <a:latin typeface="Calibri" pitchFamily="34" charset="0"/>
                <a:ea typeface="Calibri" pitchFamily="34" charset="-122"/>
                <a:cs typeface="Calibri" pitchFamily="34" charset="-120"/>
              </a:rPr>
              <a:t>Power of attorney; less restrictive alternative.</a:t>
            </a:r>
            <a:endParaRPr lang="en-US" sz="1150" dirty="0"/>
          </a:p>
        </p:txBody>
      </p:sp>
      <p:sp>
        <p:nvSpPr>
          <p:cNvPr id="49" name="Shape 47"/>
          <p:cNvSpPr/>
          <p:nvPr/>
        </p:nvSpPr>
        <p:spPr>
          <a:xfrm>
            <a:off x="6240780" y="4389120"/>
            <a:ext cx="5486400" cy="594360"/>
          </a:xfrm>
          <a:prstGeom prst="rect">
            <a:avLst/>
          </a:prstGeom>
          <a:solidFill>
            <a:srgbClr val="FFFFFF"/>
          </a:solidFill>
          <a:ln w="6350">
            <a:solidFill>
              <a:srgbClr val="D9D9E5"/>
            </a:solidFill>
            <a:prstDash val="solid"/>
          </a:ln>
        </p:spPr>
        <p:txBody>
          <a:bodyPr/>
          <a:lstStyle/>
          <a:p>
            <a:endParaRPr lang="en-US"/>
          </a:p>
        </p:txBody>
      </p:sp>
      <p:sp>
        <p:nvSpPr>
          <p:cNvPr id="50" name="Shape 48"/>
          <p:cNvSpPr/>
          <p:nvPr/>
        </p:nvSpPr>
        <p:spPr>
          <a:xfrm>
            <a:off x="6240780" y="4389120"/>
            <a:ext cx="73152" cy="594360"/>
          </a:xfrm>
          <a:prstGeom prst="rect">
            <a:avLst/>
          </a:prstGeom>
          <a:solidFill>
            <a:srgbClr val="B8853B"/>
          </a:solidFill>
          <a:ln w="12700">
            <a:solidFill>
              <a:srgbClr val="B8853B"/>
            </a:solidFill>
            <a:prstDash val="solid"/>
          </a:ln>
        </p:spPr>
        <p:txBody>
          <a:bodyPr/>
          <a:lstStyle/>
          <a:p>
            <a:endParaRPr lang="en-US"/>
          </a:p>
        </p:txBody>
      </p:sp>
      <p:sp>
        <p:nvSpPr>
          <p:cNvPr id="51" name="Text 49"/>
          <p:cNvSpPr/>
          <p:nvPr/>
        </p:nvSpPr>
        <p:spPr>
          <a:xfrm>
            <a:off x="6423660" y="4389120"/>
            <a:ext cx="1280160" cy="594360"/>
          </a:xfrm>
          <a:prstGeom prst="rect">
            <a:avLst/>
          </a:prstGeom>
          <a:noFill/>
          <a:ln/>
        </p:spPr>
        <p:txBody>
          <a:bodyPr wrap="square" lIns="0" tIns="0" rIns="0" bIns="0" rtlCol="0" anchor="ctr"/>
          <a:lstStyle/>
          <a:p>
            <a:pPr marL="0" indent="0">
              <a:buNone/>
            </a:pPr>
            <a:r>
              <a:rPr lang="en-US" sz="1400" b="1" dirty="0">
                <a:solidFill>
                  <a:srgbClr val="1E2761"/>
                </a:solidFill>
                <a:latin typeface="Georgia" pitchFamily="34" charset="0"/>
                <a:ea typeface="Georgia" pitchFamily="34" charset="-122"/>
                <a:cs typeface="Georgia" pitchFamily="34" charset="-120"/>
              </a:rPr>
              <a:t>PSD</a:t>
            </a:r>
            <a:endParaRPr lang="en-US" sz="1400" dirty="0"/>
          </a:p>
        </p:txBody>
      </p:sp>
      <p:sp>
        <p:nvSpPr>
          <p:cNvPr id="52" name="Text 50"/>
          <p:cNvSpPr/>
          <p:nvPr/>
        </p:nvSpPr>
        <p:spPr>
          <a:xfrm>
            <a:off x="7749540" y="4389120"/>
            <a:ext cx="3794760" cy="594360"/>
          </a:xfrm>
          <a:prstGeom prst="rect">
            <a:avLst/>
          </a:prstGeom>
          <a:noFill/>
          <a:ln/>
        </p:spPr>
        <p:txBody>
          <a:bodyPr wrap="square" lIns="0" tIns="0" rIns="0" bIns="0" rtlCol="0" anchor="ctr"/>
          <a:lstStyle/>
          <a:p>
            <a:pPr marL="0" indent="0">
              <a:buNone/>
            </a:pPr>
            <a:r>
              <a:rPr lang="en-US" sz="1150" dirty="0">
                <a:solidFill>
                  <a:srgbClr val="1A1A2E"/>
                </a:solidFill>
                <a:latin typeface="Calibri" pitchFamily="34" charset="0"/>
                <a:ea typeface="Calibri" pitchFamily="34" charset="-122"/>
                <a:cs typeface="Calibri" pitchFamily="34" charset="-120"/>
              </a:rPr>
              <a:t>Protective Services Division of CYFD.</a:t>
            </a:r>
            <a:endParaRPr lang="en-US" sz="1150" dirty="0"/>
          </a:p>
        </p:txBody>
      </p:sp>
      <p:sp>
        <p:nvSpPr>
          <p:cNvPr id="53" name="Shape 51"/>
          <p:cNvSpPr/>
          <p:nvPr/>
        </p:nvSpPr>
        <p:spPr>
          <a:xfrm>
            <a:off x="6240780" y="5029200"/>
            <a:ext cx="5486400" cy="594360"/>
          </a:xfrm>
          <a:prstGeom prst="rect">
            <a:avLst/>
          </a:prstGeom>
          <a:solidFill>
            <a:srgbClr val="F6F2EA"/>
          </a:solidFill>
          <a:ln w="6350">
            <a:solidFill>
              <a:srgbClr val="D9D9E5"/>
            </a:solidFill>
            <a:prstDash val="solid"/>
          </a:ln>
        </p:spPr>
        <p:txBody>
          <a:bodyPr/>
          <a:lstStyle/>
          <a:p>
            <a:endParaRPr lang="en-US"/>
          </a:p>
        </p:txBody>
      </p:sp>
      <p:sp>
        <p:nvSpPr>
          <p:cNvPr id="54" name="Shape 52"/>
          <p:cNvSpPr/>
          <p:nvPr/>
        </p:nvSpPr>
        <p:spPr>
          <a:xfrm>
            <a:off x="6240780" y="5029200"/>
            <a:ext cx="73152" cy="594360"/>
          </a:xfrm>
          <a:prstGeom prst="rect">
            <a:avLst/>
          </a:prstGeom>
          <a:solidFill>
            <a:srgbClr val="B8853B"/>
          </a:solidFill>
          <a:ln w="12700">
            <a:solidFill>
              <a:srgbClr val="B8853B"/>
            </a:solidFill>
            <a:prstDash val="solid"/>
          </a:ln>
        </p:spPr>
        <p:txBody>
          <a:bodyPr/>
          <a:lstStyle/>
          <a:p>
            <a:endParaRPr lang="en-US"/>
          </a:p>
        </p:txBody>
      </p:sp>
      <p:sp>
        <p:nvSpPr>
          <p:cNvPr id="55" name="Text 53"/>
          <p:cNvSpPr/>
          <p:nvPr/>
        </p:nvSpPr>
        <p:spPr>
          <a:xfrm>
            <a:off x="6423660" y="5029200"/>
            <a:ext cx="1280160" cy="594360"/>
          </a:xfrm>
          <a:prstGeom prst="rect">
            <a:avLst/>
          </a:prstGeom>
          <a:noFill/>
          <a:ln/>
        </p:spPr>
        <p:txBody>
          <a:bodyPr wrap="square" lIns="0" tIns="0" rIns="0" bIns="0" rtlCol="0" anchor="ctr"/>
          <a:lstStyle/>
          <a:p>
            <a:pPr marL="0" indent="0">
              <a:buNone/>
            </a:pPr>
            <a:r>
              <a:rPr lang="en-US" sz="1400" b="1" dirty="0">
                <a:solidFill>
                  <a:srgbClr val="1E2761"/>
                </a:solidFill>
                <a:latin typeface="Georgia" pitchFamily="34" charset="0"/>
                <a:ea typeface="Georgia" pitchFamily="34" charset="-122"/>
                <a:cs typeface="Georgia" pitchFamily="34" charset="-120"/>
              </a:rPr>
              <a:t>QHCP</a:t>
            </a:r>
            <a:endParaRPr lang="en-US" sz="1400" dirty="0"/>
          </a:p>
        </p:txBody>
      </p:sp>
      <p:sp>
        <p:nvSpPr>
          <p:cNvPr id="56" name="Text 54"/>
          <p:cNvSpPr/>
          <p:nvPr/>
        </p:nvSpPr>
        <p:spPr>
          <a:xfrm>
            <a:off x="7749540" y="5029200"/>
            <a:ext cx="3794760" cy="594360"/>
          </a:xfrm>
          <a:prstGeom prst="rect">
            <a:avLst/>
          </a:prstGeom>
          <a:noFill/>
          <a:ln/>
        </p:spPr>
        <p:txBody>
          <a:bodyPr wrap="square" lIns="0" tIns="0" rIns="0" bIns="0" rtlCol="0" anchor="ctr"/>
          <a:lstStyle/>
          <a:p>
            <a:pPr marL="0" indent="0">
              <a:buNone/>
            </a:pPr>
            <a:r>
              <a:rPr lang="en-US" sz="1150" dirty="0">
                <a:solidFill>
                  <a:srgbClr val="1A1A2E"/>
                </a:solidFill>
                <a:latin typeface="Calibri" pitchFamily="34" charset="0"/>
                <a:ea typeface="Calibri" pitchFamily="34" charset="-122"/>
                <a:cs typeface="Calibri" pitchFamily="34" charset="-120"/>
              </a:rPr>
              <a:t>Qualified health care professional in Probate cases.</a:t>
            </a:r>
            <a:endParaRPr lang="en-US" sz="1150" dirty="0"/>
          </a:p>
        </p:txBody>
      </p:sp>
      <p:sp>
        <p:nvSpPr>
          <p:cNvPr id="57" name="Shape 55"/>
          <p:cNvSpPr/>
          <p:nvPr/>
        </p:nvSpPr>
        <p:spPr>
          <a:xfrm>
            <a:off x="6240780" y="5669280"/>
            <a:ext cx="5486400" cy="594360"/>
          </a:xfrm>
          <a:prstGeom prst="rect">
            <a:avLst/>
          </a:prstGeom>
          <a:solidFill>
            <a:srgbClr val="FFFFFF"/>
          </a:solidFill>
          <a:ln w="6350">
            <a:solidFill>
              <a:srgbClr val="D9D9E5"/>
            </a:solidFill>
            <a:prstDash val="solid"/>
          </a:ln>
        </p:spPr>
        <p:txBody>
          <a:bodyPr/>
          <a:lstStyle/>
          <a:p>
            <a:endParaRPr lang="en-US"/>
          </a:p>
        </p:txBody>
      </p:sp>
      <p:sp>
        <p:nvSpPr>
          <p:cNvPr id="58" name="Shape 56"/>
          <p:cNvSpPr/>
          <p:nvPr/>
        </p:nvSpPr>
        <p:spPr>
          <a:xfrm>
            <a:off x="6240780" y="5669280"/>
            <a:ext cx="73152" cy="594360"/>
          </a:xfrm>
          <a:prstGeom prst="rect">
            <a:avLst/>
          </a:prstGeom>
          <a:solidFill>
            <a:srgbClr val="B8853B"/>
          </a:solidFill>
          <a:ln w="12700">
            <a:solidFill>
              <a:srgbClr val="B8853B"/>
            </a:solidFill>
            <a:prstDash val="solid"/>
          </a:ln>
        </p:spPr>
        <p:txBody>
          <a:bodyPr/>
          <a:lstStyle/>
          <a:p>
            <a:endParaRPr lang="en-US"/>
          </a:p>
        </p:txBody>
      </p:sp>
      <p:sp>
        <p:nvSpPr>
          <p:cNvPr id="59" name="Text 57"/>
          <p:cNvSpPr/>
          <p:nvPr/>
        </p:nvSpPr>
        <p:spPr>
          <a:xfrm>
            <a:off x="6423660" y="5669280"/>
            <a:ext cx="1280160" cy="594360"/>
          </a:xfrm>
          <a:prstGeom prst="rect">
            <a:avLst/>
          </a:prstGeom>
          <a:noFill/>
          <a:ln/>
        </p:spPr>
        <p:txBody>
          <a:bodyPr wrap="square" lIns="0" tIns="0" rIns="0" bIns="0" rtlCol="0" anchor="ctr"/>
          <a:lstStyle/>
          <a:p>
            <a:pPr marL="0" indent="0">
              <a:buNone/>
            </a:pPr>
            <a:r>
              <a:rPr lang="en-US" sz="1400" b="1" dirty="0">
                <a:solidFill>
                  <a:srgbClr val="1E2761"/>
                </a:solidFill>
                <a:latin typeface="Georgia" pitchFamily="34" charset="0"/>
                <a:ea typeface="Georgia" pitchFamily="34" charset="-122"/>
                <a:cs typeface="Georgia" pitchFamily="34" charset="-120"/>
              </a:rPr>
              <a:t>TPR</a:t>
            </a:r>
            <a:endParaRPr lang="en-US" sz="1400" dirty="0"/>
          </a:p>
        </p:txBody>
      </p:sp>
      <p:sp>
        <p:nvSpPr>
          <p:cNvPr id="60" name="Text 58"/>
          <p:cNvSpPr/>
          <p:nvPr/>
        </p:nvSpPr>
        <p:spPr>
          <a:xfrm>
            <a:off x="7749540" y="5669280"/>
            <a:ext cx="3794760" cy="594360"/>
          </a:xfrm>
          <a:prstGeom prst="rect">
            <a:avLst/>
          </a:prstGeom>
          <a:noFill/>
          <a:ln/>
        </p:spPr>
        <p:txBody>
          <a:bodyPr wrap="square" lIns="0" tIns="0" rIns="0" bIns="0" rtlCol="0" anchor="ctr"/>
          <a:lstStyle/>
          <a:p>
            <a:pPr marL="0" indent="0">
              <a:buNone/>
            </a:pPr>
            <a:r>
              <a:rPr lang="en-US" sz="1150" dirty="0">
                <a:solidFill>
                  <a:srgbClr val="1A1A2E"/>
                </a:solidFill>
                <a:latin typeface="Calibri" pitchFamily="34" charset="0"/>
                <a:ea typeface="Calibri" pitchFamily="34" charset="-122"/>
                <a:cs typeface="Calibri" pitchFamily="34" charset="-120"/>
              </a:rPr>
              <a:t>Termination of parental rights.</a:t>
            </a:r>
            <a:endParaRPr lang="en-US" sz="1150" dirty="0"/>
          </a:p>
        </p:txBody>
      </p:sp>
      <p:sp>
        <p:nvSpPr>
          <p:cNvPr id="62" name="Shape 59"/>
          <p:cNvSpPr/>
          <p:nvPr/>
        </p:nvSpPr>
        <p:spPr>
          <a:xfrm>
            <a:off x="0" y="6537960"/>
            <a:ext cx="12191695" cy="320040"/>
          </a:xfrm>
          <a:prstGeom prst="rect">
            <a:avLst/>
          </a:prstGeom>
          <a:solidFill>
            <a:srgbClr val="1E2761"/>
          </a:solidFill>
          <a:ln w="12700">
            <a:solidFill>
              <a:srgbClr val="1E2761"/>
            </a:solidFill>
            <a:prstDash val="solid"/>
          </a:ln>
        </p:spPr>
        <p:txBody>
          <a:bodyPr/>
          <a:lstStyle/>
          <a:p>
            <a:endParaRPr lang="en-US"/>
          </a:p>
        </p:txBody>
      </p:sp>
      <p:sp>
        <p:nvSpPr>
          <p:cNvPr id="63" name="Text 60"/>
          <p:cNvSpPr/>
          <p:nvPr/>
        </p:nvSpPr>
        <p:spPr>
          <a:xfrm>
            <a:off x="457200" y="6565392"/>
            <a:ext cx="7315200" cy="274320"/>
          </a:xfrm>
          <a:prstGeom prst="rect">
            <a:avLst/>
          </a:prstGeom>
          <a:noFill/>
          <a:ln/>
        </p:spPr>
        <p:txBody>
          <a:bodyPr wrap="square" lIns="0" tIns="0" rIns="0" bIns="0" rtlCol="0" anchor="ctr"/>
          <a:lstStyle/>
          <a:p>
            <a:pPr marL="0" indent="0" algn="l">
              <a:buNone/>
            </a:pPr>
            <a:r>
              <a:rPr lang="en-US" sz="1000" dirty="0">
                <a:solidFill>
                  <a:srgbClr val="CADCFC"/>
                </a:solidFill>
                <a:latin typeface="Calibri" pitchFamily="34" charset="0"/>
                <a:ea typeface="Calibri" pitchFamily="34" charset="-122"/>
                <a:cs typeface="Calibri" pitchFamily="34" charset="-120"/>
              </a:rPr>
              <a:t>Guardians ad Litem in New Mexico  |  McBryde Law</a:t>
            </a:r>
            <a:endParaRPr lang="en-US" sz="1000" dirty="0"/>
          </a:p>
        </p:txBody>
      </p:sp>
      <p:sp>
        <p:nvSpPr>
          <p:cNvPr id="64" name="Text 61"/>
          <p:cNvSpPr/>
          <p:nvPr/>
        </p:nvSpPr>
        <p:spPr>
          <a:xfrm>
            <a:off x="10820095" y="6565392"/>
            <a:ext cx="914400" cy="274320"/>
          </a:xfrm>
          <a:prstGeom prst="rect">
            <a:avLst/>
          </a:prstGeom>
          <a:noFill/>
          <a:ln/>
        </p:spPr>
        <p:txBody>
          <a:bodyPr wrap="square" lIns="0" tIns="0" rIns="0" bIns="0" rtlCol="0" anchor="ctr"/>
          <a:lstStyle/>
          <a:p>
            <a:pPr marL="0" indent="0" algn="r">
              <a:buNone/>
            </a:pPr>
            <a:endParaRPr lang="en-US" sz="1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2"/>
                                        </p:tgtEl>
                                        <p:attrNameLst>
                                          <p:attrName>style.visibility</p:attrName>
                                        </p:attrNameLst>
                                      </p:cBhvr>
                                      <p:to>
                                        <p:strVal val="visible"/>
                                      </p:to>
                                    </p:set>
                                    <p:anim calcmode="lin" valueType="num">
                                      <p:cBhvr additive="base">
                                        <p:cTn id="13" dur="500" fill="hold"/>
                                        <p:tgtEl>
                                          <p:spTgt spid="12"/>
                                        </p:tgtEl>
                                        <p:attrNameLst>
                                          <p:attrName>ppt_x</p:attrName>
                                        </p:attrNameLst>
                                      </p:cBhvr>
                                      <p:tavLst>
                                        <p:tav tm="0">
                                          <p:val>
                                            <p:strVal val="#ppt_x"/>
                                          </p:val>
                                        </p:tav>
                                        <p:tav tm="100000">
                                          <p:val>
                                            <p:strVal val="#ppt_x"/>
                                          </p:val>
                                        </p:tav>
                                      </p:tavLst>
                                    </p:anim>
                                    <p:anim calcmode="lin" valueType="num">
                                      <p:cBhvr additive="base">
                                        <p:cTn id="1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6"/>
                                        </p:tgtEl>
                                        <p:attrNameLst>
                                          <p:attrName>style.visibility</p:attrName>
                                        </p:attrNameLst>
                                      </p:cBhvr>
                                      <p:to>
                                        <p:strVal val="visible"/>
                                      </p:to>
                                    </p:set>
                                    <p:anim calcmode="lin" valueType="num">
                                      <p:cBhvr additive="base">
                                        <p:cTn id="19" dur="500" fill="hold"/>
                                        <p:tgtEl>
                                          <p:spTgt spid="16"/>
                                        </p:tgtEl>
                                        <p:attrNameLst>
                                          <p:attrName>ppt_x</p:attrName>
                                        </p:attrNameLst>
                                      </p:cBhvr>
                                      <p:tavLst>
                                        <p:tav tm="0">
                                          <p:val>
                                            <p:strVal val="#ppt_x"/>
                                          </p:val>
                                        </p:tav>
                                        <p:tav tm="100000">
                                          <p:val>
                                            <p:strVal val="#ppt_x"/>
                                          </p:val>
                                        </p:tav>
                                      </p:tavLst>
                                    </p:anim>
                                    <p:anim calcmode="lin" valueType="num">
                                      <p:cBhvr additive="base">
                                        <p:cTn id="20"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0"/>
                                        </p:tgtEl>
                                        <p:attrNameLst>
                                          <p:attrName>style.visibility</p:attrName>
                                        </p:attrNameLst>
                                      </p:cBhvr>
                                      <p:to>
                                        <p:strVal val="visible"/>
                                      </p:to>
                                    </p:set>
                                    <p:anim calcmode="lin" valueType="num">
                                      <p:cBhvr additive="base">
                                        <p:cTn id="25" dur="500" fill="hold"/>
                                        <p:tgtEl>
                                          <p:spTgt spid="20"/>
                                        </p:tgtEl>
                                        <p:attrNameLst>
                                          <p:attrName>ppt_x</p:attrName>
                                        </p:attrNameLst>
                                      </p:cBhvr>
                                      <p:tavLst>
                                        <p:tav tm="0">
                                          <p:val>
                                            <p:strVal val="#ppt_x"/>
                                          </p:val>
                                        </p:tav>
                                        <p:tav tm="100000">
                                          <p:val>
                                            <p:strVal val="#ppt_x"/>
                                          </p:val>
                                        </p:tav>
                                      </p:tavLst>
                                    </p:anim>
                                    <p:anim calcmode="lin" valueType="num">
                                      <p:cBhvr additive="base">
                                        <p:cTn id="26"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4"/>
                                        </p:tgtEl>
                                        <p:attrNameLst>
                                          <p:attrName>style.visibility</p:attrName>
                                        </p:attrNameLst>
                                      </p:cBhvr>
                                      <p:to>
                                        <p:strVal val="visible"/>
                                      </p:to>
                                    </p:set>
                                    <p:anim calcmode="lin" valueType="num">
                                      <p:cBhvr additive="base">
                                        <p:cTn id="31" dur="500" fill="hold"/>
                                        <p:tgtEl>
                                          <p:spTgt spid="24"/>
                                        </p:tgtEl>
                                        <p:attrNameLst>
                                          <p:attrName>ppt_x</p:attrName>
                                        </p:attrNameLst>
                                      </p:cBhvr>
                                      <p:tavLst>
                                        <p:tav tm="0">
                                          <p:val>
                                            <p:strVal val="#ppt_x"/>
                                          </p:val>
                                        </p:tav>
                                        <p:tav tm="100000">
                                          <p:val>
                                            <p:strVal val="#ppt_x"/>
                                          </p:val>
                                        </p:tav>
                                      </p:tavLst>
                                    </p:anim>
                                    <p:anim calcmode="lin" valueType="num">
                                      <p:cBhvr additive="base">
                                        <p:cTn id="32"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8"/>
                                        </p:tgtEl>
                                        <p:attrNameLst>
                                          <p:attrName>style.visibility</p:attrName>
                                        </p:attrNameLst>
                                      </p:cBhvr>
                                      <p:to>
                                        <p:strVal val="visible"/>
                                      </p:to>
                                    </p:set>
                                    <p:anim calcmode="lin" valueType="num">
                                      <p:cBhvr additive="base">
                                        <p:cTn id="37" dur="500" fill="hold"/>
                                        <p:tgtEl>
                                          <p:spTgt spid="28"/>
                                        </p:tgtEl>
                                        <p:attrNameLst>
                                          <p:attrName>ppt_x</p:attrName>
                                        </p:attrNameLst>
                                      </p:cBhvr>
                                      <p:tavLst>
                                        <p:tav tm="0">
                                          <p:val>
                                            <p:strVal val="#ppt_x"/>
                                          </p:val>
                                        </p:tav>
                                        <p:tav tm="100000">
                                          <p:val>
                                            <p:strVal val="#ppt_x"/>
                                          </p:val>
                                        </p:tav>
                                      </p:tavLst>
                                    </p:anim>
                                    <p:anim calcmode="lin" valueType="num">
                                      <p:cBhvr additive="base">
                                        <p:cTn id="38" dur="500" fill="hold"/>
                                        <p:tgtEl>
                                          <p:spTgt spid="28"/>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2"/>
                                        </p:tgtEl>
                                        <p:attrNameLst>
                                          <p:attrName>style.visibility</p:attrName>
                                        </p:attrNameLst>
                                      </p:cBhvr>
                                      <p:to>
                                        <p:strVal val="visible"/>
                                      </p:to>
                                    </p:set>
                                    <p:anim calcmode="lin" valueType="num">
                                      <p:cBhvr additive="base">
                                        <p:cTn id="43" dur="500" fill="hold"/>
                                        <p:tgtEl>
                                          <p:spTgt spid="32"/>
                                        </p:tgtEl>
                                        <p:attrNameLst>
                                          <p:attrName>ppt_x</p:attrName>
                                        </p:attrNameLst>
                                      </p:cBhvr>
                                      <p:tavLst>
                                        <p:tav tm="0">
                                          <p:val>
                                            <p:strVal val="#ppt_x"/>
                                          </p:val>
                                        </p:tav>
                                        <p:tav tm="100000">
                                          <p:val>
                                            <p:strVal val="#ppt_x"/>
                                          </p:val>
                                        </p:tav>
                                      </p:tavLst>
                                    </p:anim>
                                    <p:anim calcmode="lin" valueType="num">
                                      <p:cBhvr additive="base">
                                        <p:cTn id="44" dur="500" fill="hold"/>
                                        <p:tgtEl>
                                          <p:spTgt spid="32"/>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6"/>
                                        </p:tgtEl>
                                        <p:attrNameLst>
                                          <p:attrName>style.visibility</p:attrName>
                                        </p:attrNameLst>
                                      </p:cBhvr>
                                      <p:to>
                                        <p:strVal val="visible"/>
                                      </p:to>
                                    </p:set>
                                    <p:anim calcmode="lin" valueType="num">
                                      <p:cBhvr additive="base">
                                        <p:cTn id="49" dur="500" fill="hold"/>
                                        <p:tgtEl>
                                          <p:spTgt spid="36"/>
                                        </p:tgtEl>
                                        <p:attrNameLst>
                                          <p:attrName>ppt_x</p:attrName>
                                        </p:attrNameLst>
                                      </p:cBhvr>
                                      <p:tavLst>
                                        <p:tav tm="0">
                                          <p:val>
                                            <p:strVal val="#ppt_x"/>
                                          </p:val>
                                        </p:tav>
                                        <p:tav tm="100000">
                                          <p:val>
                                            <p:strVal val="#ppt_x"/>
                                          </p:val>
                                        </p:tav>
                                      </p:tavLst>
                                    </p:anim>
                                    <p:anim calcmode="lin" valueType="num">
                                      <p:cBhvr additive="base">
                                        <p:cTn id="50" dur="500" fill="hold"/>
                                        <p:tgtEl>
                                          <p:spTgt spid="36"/>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40"/>
                                        </p:tgtEl>
                                        <p:attrNameLst>
                                          <p:attrName>style.visibility</p:attrName>
                                        </p:attrNameLst>
                                      </p:cBhvr>
                                      <p:to>
                                        <p:strVal val="visible"/>
                                      </p:to>
                                    </p:set>
                                    <p:anim calcmode="lin" valueType="num">
                                      <p:cBhvr additive="base">
                                        <p:cTn id="55" dur="500" fill="hold"/>
                                        <p:tgtEl>
                                          <p:spTgt spid="40"/>
                                        </p:tgtEl>
                                        <p:attrNameLst>
                                          <p:attrName>ppt_x</p:attrName>
                                        </p:attrNameLst>
                                      </p:cBhvr>
                                      <p:tavLst>
                                        <p:tav tm="0">
                                          <p:val>
                                            <p:strVal val="#ppt_x"/>
                                          </p:val>
                                        </p:tav>
                                        <p:tav tm="100000">
                                          <p:val>
                                            <p:strVal val="#ppt_x"/>
                                          </p:val>
                                        </p:tav>
                                      </p:tavLst>
                                    </p:anim>
                                    <p:anim calcmode="lin" valueType="num">
                                      <p:cBhvr additive="base">
                                        <p:cTn id="56" dur="500" fill="hold"/>
                                        <p:tgtEl>
                                          <p:spTgt spid="40"/>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44"/>
                                        </p:tgtEl>
                                        <p:attrNameLst>
                                          <p:attrName>style.visibility</p:attrName>
                                        </p:attrNameLst>
                                      </p:cBhvr>
                                      <p:to>
                                        <p:strVal val="visible"/>
                                      </p:to>
                                    </p:set>
                                    <p:anim calcmode="lin" valueType="num">
                                      <p:cBhvr additive="base">
                                        <p:cTn id="61" dur="500" fill="hold"/>
                                        <p:tgtEl>
                                          <p:spTgt spid="44"/>
                                        </p:tgtEl>
                                        <p:attrNameLst>
                                          <p:attrName>ppt_x</p:attrName>
                                        </p:attrNameLst>
                                      </p:cBhvr>
                                      <p:tavLst>
                                        <p:tav tm="0">
                                          <p:val>
                                            <p:strVal val="#ppt_x"/>
                                          </p:val>
                                        </p:tav>
                                        <p:tav tm="100000">
                                          <p:val>
                                            <p:strVal val="#ppt_x"/>
                                          </p:val>
                                        </p:tav>
                                      </p:tavLst>
                                    </p:anim>
                                    <p:anim calcmode="lin" valueType="num">
                                      <p:cBhvr additive="base">
                                        <p:cTn id="62" dur="500" fill="hold"/>
                                        <p:tgtEl>
                                          <p:spTgt spid="44"/>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48"/>
                                        </p:tgtEl>
                                        <p:attrNameLst>
                                          <p:attrName>style.visibility</p:attrName>
                                        </p:attrNameLst>
                                      </p:cBhvr>
                                      <p:to>
                                        <p:strVal val="visible"/>
                                      </p:to>
                                    </p:set>
                                    <p:anim calcmode="lin" valueType="num">
                                      <p:cBhvr additive="base">
                                        <p:cTn id="67" dur="500" fill="hold"/>
                                        <p:tgtEl>
                                          <p:spTgt spid="48"/>
                                        </p:tgtEl>
                                        <p:attrNameLst>
                                          <p:attrName>ppt_x</p:attrName>
                                        </p:attrNameLst>
                                      </p:cBhvr>
                                      <p:tavLst>
                                        <p:tav tm="0">
                                          <p:val>
                                            <p:strVal val="#ppt_x"/>
                                          </p:val>
                                        </p:tav>
                                        <p:tav tm="100000">
                                          <p:val>
                                            <p:strVal val="#ppt_x"/>
                                          </p:val>
                                        </p:tav>
                                      </p:tavLst>
                                    </p:anim>
                                    <p:anim calcmode="lin" valueType="num">
                                      <p:cBhvr additive="base">
                                        <p:cTn id="68" dur="500" fill="hold"/>
                                        <p:tgtEl>
                                          <p:spTgt spid="48"/>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52"/>
                                        </p:tgtEl>
                                        <p:attrNameLst>
                                          <p:attrName>style.visibility</p:attrName>
                                        </p:attrNameLst>
                                      </p:cBhvr>
                                      <p:to>
                                        <p:strVal val="visible"/>
                                      </p:to>
                                    </p:set>
                                    <p:anim calcmode="lin" valueType="num">
                                      <p:cBhvr additive="base">
                                        <p:cTn id="73" dur="500" fill="hold"/>
                                        <p:tgtEl>
                                          <p:spTgt spid="52"/>
                                        </p:tgtEl>
                                        <p:attrNameLst>
                                          <p:attrName>ppt_x</p:attrName>
                                        </p:attrNameLst>
                                      </p:cBhvr>
                                      <p:tavLst>
                                        <p:tav tm="0">
                                          <p:val>
                                            <p:strVal val="#ppt_x"/>
                                          </p:val>
                                        </p:tav>
                                        <p:tav tm="100000">
                                          <p:val>
                                            <p:strVal val="#ppt_x"/>
                                          </p:val>
                                        </p:tav>
                                      </p:tavLst>
                                    </p:anim>
                                    <p:anim calcmode="lin" valueType="num">
                                      <p:cBhvr additive="base">
                                        <p:cTn id="74" dur="500" fill="hold"/>
                                        <p:tgtEl>
                                          <p:spTgt spid="52"/>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56"/>
                                        </p:tgtEl>
                                        <p:attrNameLst>
                                          <p:attrName>style.visibility</p:attrName>
                                        </p:attrNameLst>
                                      </p:cBhvr>
                                      <p:to>
                                        <p:strVal val="visible"/>
                                      </p:to>
                                    </p:set>
                                    <p:anim calcmode="lin" valueType="num">
                                      <p:cBhvr additive="base">
                                        <p:cTn id="79" dur="500" fill="hold"/>
                                        <p:tgtEl>
                                          <p:spTgt spid="56"/>
                                        </p:tgtEl>
                                        <p:attrNameLst>
                                          <p:attrName>ppt_x</p:attrName>
                                        </p:attrNameLst>
                                      </p:cBhvr>
                                      <p:tavLst>
                                        <p:tav tm="0">
                                          <p:val>
                                            <p:strVal val="#ppt_x"/>
                                          </p:val>
                                        </p:tav>
                                        <p:tav tm="100000">
                                          <p:val>
                                            <p:strVal val="#ppt_x"/>
                                          </p:val>
                                        </p:tav>
                                      </p:tavLst>
                                    </p:anim>
                                    <p:anim calcmode="lin" valueType="num">
                                      <p:cBhvr additive="base">
                                        <p:cTn id="80" dur="500" fill="hold"/>
                                        <p:tgtEl>
                                          <p:spTgt spid="56"/>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60"/>
                                        </p:tgtEl>
                                        <p:attrNameLst>
                                          <p:attrName>style.visibility</p:attrName>
                                        </p:attrNameLst>
                                      </p:cBhvr>
                                      <p:to>
                                        <p:strVal val="visible"/>
                                      </p:to>
                                    </p:set>
                                    <p:anim calcmode="lin" valueType="num">
                                      <p:cBhvr additive="base">
                                        <p:cTn id="85" dur="500" fill="hold"/>
                                        <p:tgtEl>
                                          <p:spTgt spid="60"/>
                                        </p:tgtEl>
                                        <p:attrNameLst>
                                          <p:attrName>ppt_x</p:attrName>
                                        </p:attrNameLst>
                                      </p:cBhvr>
                                      <p:tavLst>
                                        <p:tav tm="0">
                                          <p:val>
                                            <p:strVal val="#ppt_x"/>
                                          </p:val>
                                        </p:tav>
                                        <p:tav tm="100000">
                                          <p:val>
                                            <p:strVal val="#ppt_x"/>
                                          </p:val>
                                        </p:tav>
                                      </p:tavLst>
                                    </p:anim>
                                    <p:anim calcmode="lin" valueType="num">
                                      <p:cBhvr additive="base">
                                        <p:cTn id="86" dur="500" fill="hold"/>
                                        <p:tgtEl>
                                          <p:spTgt spid="6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2" grpId="0" animBg="1"/>
      <p:bldP spid="16" grpId="0" animBg="1"/>
      <p:bldP spid="20" grpId="0" animBg="1"/>
      <p:bldP spid="24" grpId="0" animBg="1"/>
      <p:bldP spid="28" grpId="0" animBg="1"/>
      <p:bldP spid="32" grpId="0" animBg="1"/>
      <p:bldP spid="36" grpId="0" animBg="1"/>
      <p:bldP spid="40" grpId="0" animBg="1"/>
      <p:bldP spid="44" grpId="0" animBg="1"/>
      <p:bldP spid="48" grpId="0" animBg="1"/>
      <p:bldP spid="52" grpId="0" animBg="1"/>
      <p:bldP spid="56" grpId="0" animBg="1"/>
      <p:bldP spid="60"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2191695" cy="164592"/>
          </a:xfrm>
          <a:prstGeom prst="rect">
            <a:avLst/>
          </a:prstGeom>
          <a:solidFill>
            <a:srgbClr val="B8853B"/>
          </a:solidFill>
          <a:ln w="12700">
            <a:solidFill>
              <a:srgbClr val="B8853B"/>
            </a:solidFill>
            <a:prstDash val="solid"/>
          </a:ln>
        </p:spPr>
        <p:txBody>
          <a:bodyPr/>
          <a:lstStyle/>
          <a:p>
            <a:endParaRPr lang="en-US"/>
          </a:p>
        </p:txBody>
      </p:sp>
      <p:sp>
        <p:nvSpPr>
          <p:cNvPr id="3" name="Text 1"/>
          <p:cNvSpPr/>
          <p:nvPr/>
        </p:nvSpPr>
        <p:spPr>
          <a:xfrm>
            <a:off x="548640" y="320040"/>
            <a:ext cx="10972800" cy="320040"/>
          </a:xfrm>
          <a:prstGeom prst="rect">
            <a:avLst/>
          </a:prstGeom>
          <a:noFill/>
          <a:ln/>
        </p:spPr>
        <p:txBody>
          <a:bodyPr wrap="square" lIns="0" tIns="0" rIns="0" bIns="0" rtlCol="0" anchor="ctr"/>
          <a:lstStyle/>
          <a:p>
            <a:pPr marL="0" indent="0">
              <a:buNone/>
            </a:pPr>
            <a:r>
              <a:rPr lang="en-US" sz="1200" b="1" kern="0" spc="600" dirty="0">
                <a:solidFill>
                  <a:srgbClr val="B8853B"/>
                </a:solidFill>
                <a:latin typeface="Calibri" pitchFamily="34" charset="0"/>
                <a:ea typeface="Calibri" pitchFamily="34" charset="-122"/>
                <a:cs typeface="Calibri" pitchFamily="34" charset="-120"/>
              </a:rPr>
              <a:t>FOUNDATIONS</a:t>
            </a:r>
            <a:endParaRPr lang="en-US" sz="1200" dirty="0"/>
          </a:p>
        </p:txBody>
      </p:sp>
      <p:sp>
        <p:nvSpPr>
          <p:cNvPr id="4" name="Text 2"/>
          <p:cNvSpPr/>
          <p:nvPr/>
        </p:nvSpPr>
        <p:spPr>
          <a:xfrm>
            <a:off x="548640" y="640080"/>
            <a:ext cx="10972800" cy="914400"/>
          </a:xfrm>
          <a:prstGeom prst="rect">
            <a:avLst/>
          </a:prstGeom>
          <a:noFill/>
          <a:ln/>
        </p:spPr>
        <p:txBody>
          <a:bodyPr wrap="square" lIns="0" tIns="0" rIns="0" bIns="0" rtlCol="0" anchor="ctr"/>
          <a:lstStyle/>
          <a:p>
            <a:pPr marL="0" indent="0">
              <a:buNone/>
            </a:pPr>
            <a:r>
              <a:rPr lang="en-US" sz="3000" b="1" dirty="0">
                <a:solidFill>
                  <a:srgbClr val="1E2761"/>
                </a:solidFill>
                <a:latin typeface="Georgia" pitchFamily="34" charset="0"/>
                <a:ea typeface="Georgia" pitchFamily="34" charset="-122"/>
                <a:cs typeface="Georgia" pitchFamily="34" charset="-120"/>
              </a:rPr>
              <a:t>What a Guardian ad Litem is — and isn't.</a:t>
            </a:r>
            <a:endParaRPr lang="en-US" sz="3000" dirty="0"/>
          </a:p>
        </p:txBody>
      </p:sp>
      <p:sp>
        <p:nvSpPr>
          <p:cNvPr id="5" name="Shape 3"/>
          <p:cNvSpPr/>
          <p:nvPr/>
        </p:nvSpPr>
        <p:spPr>
          <a:xfrm>
            <a:off x="548640" y="1783080"/>
            <a:ext cx="5212080" cy="4434840"/>
          </a:xfrm>
          <a:prstGeom prst="rect">
            <a:avLst/>
          </a:prstGeom>
          <a:solidFill>
            <a:srgbClr val="F6F2EA"/>
          </a:solidFill>
          <a:ln w="12700">
            <a:solidFill>
              <a:srgbClr val="B8853B"/>
            </a:solidFill>
            <a:prstDash val="solid"/>
          </a:ln>
        </p:spPr>
        <p:txBody>
          <a:bodyPr/>
          <a:lstStyle/>
          <a:p>
            <a:endParaRPr lang="en-US"/>
          </a:p>
        </p:txBody>
      </p:sp>
      <p:sp>
        <p:nvSpPr>
          <p:cNvPr id="6" name="Shape 4"/>
          <p:cNvSpPr/>
          <p:nvPr/>
        </p:nvSpPr>
        <p:spPr>
          <a:xfrm>
            <a:off x="548640" y="1783080"/>
            <a:ext cx="109728" cy="4434840"/>
          </a:xfrm>
          <a:prstGeom prst="rect">
            <a:avLst/>
          </a:prstGeom>
          <a:solidFill>
            <a:srgbClr val="B8853B"/>
          </a:solidFill>
          <a:ln w="12700">
            <a:solidFill>
              <a:srgbClr val="B8853B"/>
            </a:solidFill>
            <a:prstDash val="solid"/>
          </a:ln>
        </p:spPr>
        <p:txBody>
          <a:bodyPr/>
          <a:lstStyle/>
          <a:p>
            <a:endParaRPr lang="en-US"/>
          </a:p>
        </p:txBody>
      </p:sp>
      <p:sp>
        <p:nvSpPr>
          <p:cNvPr id="7" name="Text 5"/>
          <p:cNvSpPr/>
          <p:nvPr/>
        </p:nvSpPr>
        <p:spPr>
          <a:xfrm>
            <a:off x="914400" y="2011680"/>
            <a:ext cx="4663440" cy="365760"/>
          </a:xfrm>
          <a:prstGeom prst="rect">
            <a:avLst/>
          </a:prstGeom>
          <a:noFill/>
          <a:ln/>
        </p:spPr>
        <p:txBody>
          <a:bodyPr wrap="square" lIns="0" tIns="0" rIns="0" bIns="0" rtlCol="0" anchor="ctr"/>
          <a:lstStyle/>
          <a:p>
            <a:pPr marL="0" indent="0">
              <a:buNone/>
            </a:pPr>
            <a:r>
              <a:rPr lang="en-US" sz="1300" b="1" kern="0" spc="400" dirty="0">
                <a:solidFill>
                  <a:srgbClr val="8C6324"/>
                </a:solidFill>
                <a:latin typeface="Calibri" pitchFamily="34" charset="0"/>
                <a:ea typeface="Calibri" pitchFamily="34" charset="-122"/>
                <a:cs typeface="Calibri" pitchFamily="34" charset="-120"/>
              </a:rPr>
              <a:t>Working definition</a:t>
            </a:r>
            <a:endParaRPr lang="en-US" sz="1300" dirty="0"/>
          </a:p>
        </p:txBody>
      </p:sp>
      <p:sp>
        <p:nvSpPr>
          <p:cNvPr id="8" name="Text 6"/>
          <p:cNvSpPr/>
          <p:nvPr/>
        </p:nvSpPr>
        <p:spPr>
          <a:xfrm>
            <a:off x="914400" y="2423160"/>
            <a:ext cx="4663440" cy="1463040"/>
          </a:xfrm>
          <a:prstGeom prst="rect">
            <a:avLst/>
          </a:prstGeom>
          <a:noFill/>
          <a:ln/>
        </p:spPr>
        <p:txBody>
          <a:bodyPr wrap="square" lIns="0" tIns="0" rIns="0" bIns="0" rtlCol="0" anchor="ctr"/>
          <a:lstStyle/>
          <a:p>
            <a:pPr marL="0" indent="0">
              <a:buNone/>
            </a:pPr>
            <a:r>
              <a:rPr lang="en-US" sz="1400" dirty="0">
                <a:solidFill>
                  <a:srgbClr val="1A1A2E"/>
                </a:solidFill>
                <a:latin typeface="Calibri" pitchFamily="34" charset="0"/>
                <a:ea typeface="Calibri" pitchFamily="34" charset="-122"/>
                <a:cs typeface="Calibri" pitchFamily="34" charset="-120"/>
              </a:rPr>
              <a:t>“Guardian ad litem” — Latin for “guardian for the suit”. A person, almost always a licensed attorney in New Mexico, appointed by the court to represent or speak for someone whom the court believes cannot fully advocate for themselves in that particular case.</a:t>
            </a:r>
            <a:endParaRPr lang="en-US" sz="1400" dirty="0"/>
          </a:p>
        </p:txBody>
      </p:sp>
      <p:sp>
        <p:nvSpPr>
          <p:cNvPr id="9" name="Text 7"/>
          <p:cNvSpPr/>
          <p:nvPr/>
        </p:nvSpPr>
        <p:spPr>
          <a:xfrm>
            <a:off x="914400" y="3886200"/>
            <a:ext cx="4663440" cy="365760"/>
          </a:xfrm>
          <a:prstGeom prst="rect">
            <a:avLst/>
          </a:prstGeom>
          <a:noFill/>
          <a:ln/>
        </p:spPr>
        <p:txBody>
          <a:bodyPr wrap="square" lIns="0" tIns="0" rIns="0" bIns="0" rtlCol="0" anchor="ctr"/>
          <a:lstStyle/>
          <a:p>
            <a:pPr marL="0" indent="0">
              <a:buNone/>
            </a:pPr>
            <a:r>
              <a:rPr lang="en-US" sz="1400" b="1" dirty="0">
                <a:solidFill>
                  <a:srgbClr val="1E2761"/>
                </a:solidFill>
                <a:latin typeface="Georgia" pitchFamily="34" charset="0"/>
                <a:ea typeface="Georgia" pitchFamily="34" charset="-122"/>
                <a:cs typeface="Georgia" pitchFamily="34" charset="-120"/>
              </a:rPr>
              <a:t>Three constants across all three flavors</a:t>
            </a:r>
            <a:endParaRPr lang="en-US" sz="1400" dirty="0"/>
          </a:p>
        </p:txBody>
      </p:sp>
      <p:sp>
        <p:nvSpPr>
          <p:cNvPr id="10" name="Text 8"/>
          <p:cNvSpPr/>
          <p:nvPr/>
        </p:nvSpPr>
        <p:spPr>
          <a:xfrm>
            <a:off x="914400" y="4251960"/>
            <a:ext cx="4663440" cy="1828800"/>
          </a:xfrm>
          <a:prstGeom prst="rect">
            <a:avLst/>
          </a:prstGeom>
          <a:noFill/>
          <a:ln/>
        </p:spPr>
        <p:txBody>
          <a:bodyPr wrap="square" lIns="0" tIns="0" rIns="0" bIns="0" rtlCol="0" anchor="t"/>
          <a:lstStyle/>
          <a:p>
            <a:pPr marL="342900" indent="-342900">
              <a:spcAft>
                <a:spcPts val="400"/>
              </a:spcAft>
              <a:buSzPct val="100000"/>
              <a:buChar char="•"/>
            </a:pPr>
            <a:r>
              <a:rPr lang="en-US" sz="1200" b="1" dirty="0">
                <a:solidFill>
                  <a:srgbClr val="1A1A2E"/>
                </a:solidFill>
                <a:latin typeface="Calibri" pitchFamily="34" charset="0"/>
                <a:ea typeface="Calibri" pitchFamily="34" charset="-122"/>
                <a:cs typeface="Calibri" pitchFamily="34" charset="-120"/>
              </a:rPr>
              <a:t>Court-appointed, not party-retained.</a:t>
            </a:r>
            <a:endParaRPr lang="en-US" sz="1200" dirty="0"/>
          </a:p>
          <a:p>
            <a:pPr marL="0" indent="0">
              <a:spcAft>
                <a:spcPts val="400"/>
              </a:spcAft>
              <a:buNone/>
            </a:pPr>
            <a:r>
              <a:rPr lang="en-US" sz="1200" dirty="0">
                <a:solidFill>
                  <a:srgbClr val="1A1A2E"/>
                </a:solidFill>
                <a:latin typeface="Calibri" pitchFamily="34" charset="0"/>
                <a:ea typeface="Calibri" pitchFamily="34" charset="-122"/>
                <a:cs typeface="Calibri" pitchFamily="34" charset="-120"/>
              </a:rPr>
              <a:t> The judge picks the GAL. The parties don't get to fire one mid-case.</a:t>
            </a:r>
            <a:endParaRPr lang="en-US" sz="1200" dirty="0"/>
          </a:p>
          <a:p>
            <a:pPr marL="342900" indent="-342900">
              <a:spcAft>
                <a:spcPts val="400"/>
              </a:spcAft>
              <a:buSzPct val="100000"/>
              <a:buChar char="•"/>
            </a:pPr>
            <a:r>
              <a:rPr lang="en-US" sz="1200" b="1" dirty="0">
                <a:solidFill>
                  <a:srgbClr val="1A1A2E"/>
                </a:solidFill>
                <a:latin typeface="Calibri" pitchFamily="34" charset="0"/>
                <a:ea typeface="Calibri" pitchFamily="34" charset="-122"/>
                <a:cs typeface="Calibri" pitchFamily="34" charset="-120"/>
              </a:rPr>
              <a:t>Limited mandate.</a:t>
            </a:r>
            <a:endParaRPr lang="en-US" sz="1200" dirty="0"/>
          </a:p>
          <a:p>
            <a:pPr marL="0" indent="0">
              <a:spcAft>
                <a:spcPts val="400"/>
              </a:spcAft>
              <a:buNone/>
            </a:pPr>
            <a:r>
              <a:rPr lang="en-US" sz="1200" dirty="0">
                <a:solidFill>
                  <a:srgbClr val="1A1A2E"/>
                </a:solidFill>
                <a:latin typeface="Calibri" pitchFamily="34" charset="0"/>
                <a:ea typeface="Calibri" pitchFamily="34" charset="-122"/>
                <a:cs typeface="Calibri" pitchFamily="34" charset="-120"/>
              </a:rPr>
              <a:t> The GAL's job is defined by the statute and order of appointment, not by general agency law.</a:t>
            </a:r>
            <a:endParaRPr lang="en-US" sz="1200" dirty="0"/>
          </a:p>
          <a:p>
            <a:pPr marL="342900" indent="-342900">
              <a:spcAft>
                <a:spcPts val="400"/>
              </a:spcAft>
              <a:buSzPct val="100000"/>
              <a:buChar char="•"/>
            </a:pPr>
            <a:r>
              <a:rPr lang="en-US" sz="1200" b="1" dirty="0">
                <a:solidFill>
                  <a:srgbClr val="1A1A2E"/>
                </a:solidFill>
                <a:latin typeface="Calibri" pitchFamily="34" charset="0"/>
                <a:ea typeface="Calibri" pitchFamily="34" charset="-122"/>
                <a:cs typeface="Calibri" pitchFamily="34" charset="-120"/>
              </a:rPr>
              <a:t>Quasi-judicial role.</a:t>
            </a:r>
            <a:endParaRPr lang="en-US" sz="1200" dirty="0"/>
          </a:p>
          <a:p>
            <a:pPr marL="0" indent="0">
              <a:spcAft>
                <a:spcPts val="400"/>
              </a:spcAft>
              <a:buNone/>
            </a:pPr>
            <a:r>
              <a:rPr lang="en-US" sz="1200" dirty="0">
                <a:solidFill>
                  <a:srgbClr val="1A1A2E"/>
                </a:solidFill>
                <a:latin typeface="Calibri" pitchFamily="34" charset="0"/>
                <a:ea typeface="Calibri" pitchFamily="34" charset="-122"/>
                <a:cs typeface="Calibri" pitchFamily="34" charset="-120"/>
              </a:rPr>
              <a:t> GALs serve as an arm of the court and enjoy quasi-judicial immunity for acts within scope.</a:t>
            </a:r>
            <a:endParaRPr lang="en-US" sz="1200" dirty="0"/>
          </a:p>
        </p:txBody>
      </p:sp>
      <p:sp>
        <p:nvSpPr>
          <p:cNvPr id="11" name="Text 9"/>
          <p:cNvSpPr/>
          <p:nvPr/>
        </p:nvSpPr>
        <p:spPr>
          <a:xfrm>
            <a:off x="6035040" y="1783080"/>
            <a:ext cx="5623560" cy="365760"/>
          </a:xfrm>
          <a:prstGeom prst="rect">
            <a:avLst/>
          </a:prstGeom>
          <a:noFill/>
          <a:ln/>
        </p:spPr>
        <p:txBody>
          <a:bodyPr wrap="square" lIns="0" tIns="0" rIns="0" bIns="0" rtlCol="0" anchor="ctr"/>
          <a:lstStyle/>
          <a:p>
            <a:pPr marL="0" indent="0">
              <a:buNone/>
            </a:pPr>
            <a:r>
              <a:rPr lang="en-US" sz="1600" b="1" dirty="0">
                <a:solidFill>
                  <a:srgbClr val="1E2761"/>
                </a:solidFill>
                <a:latin typeface="Georgia" pitchFamily="34" charset="0"/>
                <a:ea typeface="Georgia" pitchFamily="34" charset="-122"/>
                <a:cs typeface="Georgia" pitchFamily="34" charset="-120"/>
              </a:rPr>
              <a:t>Don't confuse a GAL with …</a:t>
            </a:r>
            <a:endParaRPr lang="en-US" sz="1600" dirty="0"/>
          </a:p>
        </p:txBody>
      </p:sp>
      <p:sp>
        <p:nvSpPr>
          <p:cNvPr id="12" name="Shape 10"/>
          <p:cNvSpPr/>
          <p:nvPr/>
        </p:nvSpPr>
        <p:spPr>
          <a:xfrm>
            <a:off x="6035040" y="2240280"/>
            <a:ext cx="5623560" cy="713232"/>
          </a:xfrm>
          <a:prstGeom prst="rect">
            <a:avLst/>
          </a:prstGeom>
          <a:solidFill>
            <a:srgbClr val="FFFFFF"/>
          </a:solidFill>
          <a:ln w="6350">
            <a:solidFill>
              <a:srgbClr val="D9D9E5"/>
            </a:solidFill>
            <a:prstDash val="solid"/>
          </a:ln>
        </p:spPr>
        <p:txBody>
          <a:bodyPr/>
          <a:lstStyle/>
          <a:p>
            <a:endParaRPr lang="en-US"/>
          </a:p>
        </p:txBody>
      </p:sp>
      <p:sp>
        <p:nvSpPr>
          <p:cNvPr id="13" name="Text 11"/>
          <p:cNvSpPr/>
          <p:nvPr/>
        </p:nvSpPr>
        <p:spPr>
          <a:xfrm>
            <a:off x="6217920" y="2295144"/>
            <a:ext cx="1554480" cy="640080"/>
          </a:xfrm>
          <a:prstGeom prst="rect">
            <a:avLst/>
          </a:prstGeom>
          <a:noFill/>
          <a:ln/>
        </p:spPr>
        <p:txBody>
          <a:bodyPr wrap="square" lIns="0" tIns="0" rIns="0" bIns="0" rtlCol="0" anchor="ctr"/>
          <a:lstStyle/>
          <a:p>
            <a:pPr marL="0" indent="0">
              <a:buNone/>
            </a:pPr>
            <a:r>
              <a:rPr lang="en-US" sz="1200" b="1" dirty="0">
                <a:solidFill>
                  <a:srgbClr val="1E2761"/>
                </a:solidFill>
                <a:latin typeface="Georgia" pitchFamily="34" charset="0"/>
                <a:ea typeface="Georgia" pitchFamily="34" charset="-122"/>
                <a:cs typeface="Georgia" pitchFamily="34" charset="-120"/>
              </a:rPr>
              <a:t>Plenary guardian</a:t>
            </a:r>
            <a:endParaRPr lang="en-US" sz="1200" dirty="0"/>
          </a:p>
        </p:txBody>
      </p:sp>
      <p:sp>
        <p:nvSpPr>
          <p:cNvPr id="14" name="Text 12"/>
          <p:cNvSpPr/>
          <p:nvPr/>
        </p:nvSpPr>
        <p:spPr>
          <a:xfrm>
            <a:off x="7818120" y="2295144"/>
            <a:ext cx="3657600" cy="640080"/>
          </a:xfrm>
          <a:prstGeom prst="rect">
            <a:avLst/>
          </a:prstGeom>
          <a:noFill/>
          <a:ln/>
        </p:spPr>
        <p:txBody>
          <a:bodyPr wrap="square" lIns="0" tIns="0" rIns="0" bIns="0" rtlCol="0" anchor="ctr"/>
          <a:lstStyle/>
          <a:p>
            <a:pPr marL="0" indent="0">
              <a:buNone/>
            </a:pPr>
            <a:r>
              <a:rPr lang="en-US" sz="1100" dirty="0">
                <a:solidFill>
                  <a:srgbClr val="4A4A5C"/>
                </a:solidFill>
                <a:latin typeface="Calibri" pitchFamily="34" charset="0"/>
                <a:ea typeface="Calibri" pitchFamily="34" charset="-122"/>
                <a:cs typeface="Calibri" pitchFamily="34" charset="-120"/>
              </a:rPr>
              <a:t>Appointed under Probate Code to make ongoing personal/medical decisions for an incapacitated adult. Permanent role; not case-specific.</a:t>
            </a:r>
            <a:endParaRPr lang="en-US" sz="1100" dirty="0"/>
          </a:p>
        </p:txBody>
      </p:sp>
      <p:sp>
        <p:nvSpPr>
          <p:cNvPr id="15" name="Shape 13"/>
          <p:cNvSpPr/>
          <p:nvPr/>
        </p:nvSpPr>
        <p:spPr>
          <a:xfrm>
            <a:off x="6035040" y="2990088"/>
            <a:ext cx="5623560" cy="713232"/>
          </a:xfrm>
          <a:prstGeom prst="rect">
            <a:avLst/>
          </a:prstGeom>
          <a:solidFill>
            <a:srgbClr val="F6F2EA"/>
          </a:solidFill>
          <a:ln w="6350">
            <a:solidFill>
              <a:srgbClr val="D9D9E5"/>
            </a:solidFill>
            <a:prstDash val="solid"/>
          </a:ln>
        </p:spPr>
        <p:txBody>
          <a:bodyPr/>
          <a:lstStyle/>
          <a:p>
            <a:endParaRPr lang="en-US"/>
          </a:p>
        </p:txBody>
      </p:sp>
      <p:sp>
        <p:nvSpPr>
          <p:cNvPr id="16" name="Text 14"/>
          <p:cNvSpPr/>
          <p:nvPr/>
        </p:nvSpPr>
        <p:spPr>
          <a:xfrm>
            <a:off x="6217920" y="3044952"/>
            <a:ext cx="1554480" cy="640080"/>
          </a:xfrm>
          <a:prstGeom prst="rect">
            <a:avLst/>
          </a:prstGeom>
          <a:noFill/>
          <a:ln/>
        </p:spPr>
        <p:txBody>
          <a:bodyPr wrap="square" lIns="0" tIns="0" rIns="0" bIns="0" rtlCol="0" anchor="ctr"/>
          <a:lstStyle/>
          <a:p>
            <a:pPr marL="0" indent="0">
              <a:buNone/>
            </a:pPr>
            <a:r>
              <a:rPr lang="en-US" sz="1200" b="1" dirty="0">
                <a:solidFill>
                  <a:srgbClr val="1E2761"/>
                </a:solidFill>
                <a:latin typeface="Georgia" pitchFamily="34" charset="0"/>
                <a:ea typeface="Georgia" pitchFamily="34" charset="-122"/>
                <a:cs typeface="Georgia" pitchFamily="34" charset="-120"/>
              </a:rPr>
              <a:t>Conservator</a:t>
            </a:r>
            <a:endParaRPr lang="en-US" sz="1200" dirty="0"/>
          </a:p>
        </p:txBody>
      </p:sp>
      <p:sp>
        <p:nvSpPr>
          <p:cNvPr id="17" name="Text 15"/>
          <p:cNvSpPr/>
          <p:nvPr/>
        </p:nvSpPr>
        <p:spPr>
          <a:xfrm>
            <a:off x="7818120" y="3044952"/>
            <a:ext cx="3657600" cy="640080"/>
          </a:xfrm>
          <a:prstGeom prst="rect">
            <a:avLst/>
          </a:prstGeom>
          <a:noFill/>
          <a:ln/>
        </p:spPr>
        <p:txBody>
          <a:bodyPr wrap="square" lIns="0" tIns="0" rIns="0" bIns="0" rtlCol="0" anchor="ctr"/>
          <a:lstStyle/>
          <a:p>
            <a:pPr marL="0" indent="0">
              <a:buNone/>
            </a:pPr>
            <a:r>
              <a:rPr lang="en-US" sz="1100" dirty="0">
                <a:solidFill>
                  <a:srgbClr val="4A4A5C"/>
                </a:solidFill>
                <a:latin typeface="Calibri" pitchFamily="34" charset="0"/>
                <a:ea typeface="Calibri" pitchFamily="34" charset="-122"/>
                <a:cs typeface="Calibri" pitchFamily="34" charset="-120"/>
              </a:rPr>
              <a:t>Manages property and finances of a protected person. NMSA 45-5-401 et seq. Often appointed alongside a guardian.</a:t>
            </a:r>
            <a:endParaRPr lang="en-US" sz="1100" dirty="0"/>
          </a:p>
        </p:txBody>
      </p:sp>
      <p:sp>
        <p:nvSpPr>
          <p:cNvPr id="18" name="Shape 16"/>
          <p:cNvSpPr/>
          <p:nvPr/>
        </p:nvSpPr>
        <p:spPr>
          <a:xfrm>
            <a:off x="6035040" y="3739896"/>
            <a:ext cx="5623560" cy="713232"/>
          </a:xfrm>
          <a:prstGeom prst="rect">
            <a:avLst/>
          </a:prstGeom>
          <a:solidFill>
            <a:srgbClr val="FFFFFF"/>
          </a:solidFill>
          <a:ln w="6350">
            <a:solidFill>
              <a:srgbClr val="D9D9E5"/>
            </a:solidFill>
            <a:prstDash val="solid"/>
          </a:ln>
        </p:spPr>
        <p:txBody>
          <a:bodyPr/>
          <a:lstStyle/>
          <a:p>
            <a:endParaRPr lang="en-US"/>
          </a:p>
        </p:txBody>
      </p:sp>
      <p:sp>
        <p:nvSpPr>
          <p:cNvPr id="19" name="Text 17"/>
          <p:cNvSpPr/>
          <p:nvPr/>
        </p:nvSpPr>
        <p:spPr>
          <a:xfrm>
            <a:off x="6217920" y="3794760"/>
            <a:ext cx="1554480" cy="640080"/>
          </a:xfrm>
          <a:prstGeom prst="rect">
            <a:avLst/>
          </a:prstGeom>
          <a:noFill/>
          <a:ln/>
        </p:spPr>
        <p:txBody>
          <a:bodyPr wrap="square" lIns="0" tIns="0" rIns="0" bIns="0" rtlCol="0" anchor="ctr"/>
          <a:lstStyle/>
          <a:p>
            <a:pPr marL="0" indent="0">
              <a:buNone/>
            </a:pPr>
            <a:r>
              <a:rPr lang="en-US" sz="1200" b="1" dirty="0">
                <a:solidFill>
                  <a:srgbClr val="1E2761"/>
                </a:solidFill>
                <a:latin typeface="Georgia" pitchFamily="34" charset="0"/>
                <a:ea typeface="Georgia" pitchFamily="34" charset="-122"/>
                <a:cs typeface="Georgia" pitchFamily="34" charset="-120"/>
              </a:rPr>
              <a:t>Treatment guardian</a:t>
            </a:r>
            <a:endParaRPr lang="en-US" sz="1200" dirty="0"/>
          </a:p>
        </p:txBody>
      </p:sp>
      <p:sp>
        <p:nvSpPr>
          <p:cNvPr id="20" name="Text 18"/>
          <p:cNvSpPr/>
          <p:nvPr/>
        </p:nvSpPr>
        <p:spPr>
          <a:xfrm>
            <a:off x="7818120" y="3794760"/>
            <a:ext cx="3657600" cy="640080"/>
          </a:xfrm>
          <a:prstGeom prst="rect">
            <a:avLst/>
          </a:prstGeom>
          <a:noFill/>
          <a:ln/>
        </p:spPr>
        <p:txBody>
          <a:bodyPr wrap="square" lIns="0" tIns="0" rIns="0" bIns="0" rtlCol="0" anchor="ctr"/>
          <a:lstStyle/>
          <a:p>
            <a:pPr marL="0" indent="0">
              <a:buNone/>
            </a:pPr>
            <a:r>
              <a:rPr lang="en-US" sz="1100" dirty="0">
                <a:solidFill>
                  <a:srgbClr val="4A4A5C"/>
                </a:solidFill>
                <a:latin typeface="Calibri" pitchFamily="34" charset="0"/>
                <a:ea typeface="Calibri" pitchFamily="34" charset="-122"/>
                <a:cs typeface="Calibri" pitchFamily="34" charset="-120"/>
              </a:rPr>
              <a:t>Limited authority to consent to mental-health treatment under NMSA 43-1-15. Capped at one year per appointment.</a:t>
            </a:r>
            <a:endParaRPr lang="en-US" sz="1100" dirty="0"/>
          </a:p>
        </p:txBody>
      </p:sp>
      <p:sp>
        <p:nvSpPr>
          <p:cNvPr id="21" name="Shape 19"/>
          <p:cNvSpPr/>
          <p:nvPr/>
        </p:nvSpPr>
        <p:spPr>
          <a:xfrm>
            <a:off x="6035040" y="4489704"/>
            <a:ext cx="5623560" cy="713232"/>
          </a:xfrm>
          <a:prstGeom prst="rect">
            <a:avLst/>
          </a:prstGeom>
          <a:solidFill>
            <a:srgbClr val="F6F2EA"/>
          </a:solidFill>
          <a:ln w="6350">
            <a:solidFill>
              <a:srgbClr val="D9D9E5"/>
            </a:solidFill>
            <a:prstDash val="solid"/>
          </a:ln>
        </p:spPr>
        <p:txBody>
          <a:bodyPr/>
          <a:lstStyle/>
          <a:p>
            <a:endParaRPr lang="en-US"/>
          </a:p>
        </p:txBody>
      </p:sp>
      <p:sp>
        <p:nvSpPr>
          <p:cNvPr id="22" name="Text 20"/>
          <p:cNvSpPr/>
          <p:nvPr/>
        </p:nvSpPr>
        <p:spPr>
          <a:xfrm>
            <a:off x="6217920" y="4544568"/>
            <a:ext cx="1554480" cy="640080"/>
          </a:xfrm>
          <a:prstGeom prst="rect">
            <a:avLst/>
          </a:prstGeom>
          <a:noFill/>
          <a:ln/>
        </p:spPr>
        <p:txBody>
          <a:bodyPr wrap="square" lIns="0" tIns="0" rIns="0" bIns="0" rtlCol="0" anchor="ctr"/>
          <a:lstStyle/>
          <a:p>
            <a:pPr marL="0" indent="0">
              <a:buNone/>
            </a:pPr>
            <a:r>
              <a:rPr lang="en-US" sz="1200" b="1" dirty="0">
                <a:solidFill>
                  <a:srgbClr val="1E2761"/>
                </a:solidFill>
                <a:latin typeface="Georgia" pitchFamily="34" charset="0"/>
                <a:ea typeface="Georgia" pitchFamily="34" charset="-122"/>
                <a:cs typeface="Georgia" pitchFamily="34" charset="-120"/>
              </a:rPr>
              <a:t>Next friend</a:t>
            </a:r>
            <a:endParaRPr lang="en-US" sz="1200" dirty="0"/>
          </a:p>
        </p:txBody>
      </p:sp>
      <p:sp>
        <p:nvSpPr>
          <p:cNvPr id="23" name="Text 21"/>
          <p:cNvSpPr/>
          <p:nvPr/>
        </p:nvSpPr>
        <p:spPr>
          <a:xfrm>
            <a:off x="7818120" y="4544568"/>
            <a:ext cx="3657600" cy="640080"/>
          </a:xfrm>
          <a:prstGeom prst="rect">
            <a:avLst/>
          </a:prstGeom>
          <a:noFill/>
          <a:ln/>
        </p:spPr>
        <p:txBody>
          <a:bodyPr wrap="square" lIns="0" tIns="0" rIns="0" bIns="0" rtlCol="0" anchor="ctr"/>
          <a:lstStyle/>
          <a:p>
            <a:pPr marL="0" indent="0">
              <a:buNone/>
            </a:pPr>
            <a:r>
              <a:rPr lang="en-US" sz="1100" dirty="0">
                <a:solidFill>
                  <a:srgbClr val="4A4A5C"/>
                </a:solidFill>
                <a:latin typeface="Calibri" pitchFamily="34" charset="0"/>
                <a:ea typeface="Calibri" pitchFamily="34" charset="-122"/>
                <a:cs typeface="Calibri" pitchFamily="34" charset="-120"/>
              </a:rPr>
              <a:t>A non-party who files suit on behalf of a minor or incompetent. No formal court appointment required, no fee.</a:t>
            </a:r>
            <a:endParaRPr lang="en-US" sz="1100" dirty="0"/>
          </a:p>
        </p:txBody>
      </p:sp>
      <p:sp>
        <p:nvSpPr>
          <p:cNvPr id="24" name="Shape 22"/>
          <p:cNvSpPr/>
          <p:nvPr/>
        </p:nvSpPr>
        <p:spPr>
          <a:xfrm>
            <a:off x="6035040" y="5239512"/>
            <a:ext cx="5623560" cy="713232"/>
          </a:xfrm>
          <a:prstGeom prst="rect">
            <a:avLst/>
          </a:prstGeom>
          <a:solidFill>
            <a:srgbClr val="FFFFFF"/>
          </a:solidFill>
          <a:ln w="6350">
            <a:solidFill>
              <a:srgbClr val="D9D9E5"/>
            </a:solidFill>
            <a:prstDash val="solid"/>
          </a:ln>
        </p:spPr>
        <p:txBody>
          <a:bodyPr/>
          <a:lstStyle/>
          <a:p>
            <a:endParaRPr lang="en-US"/>
          </a:p>
        </p:txBody>
      </p:sp>
      <p:sp>
        <p:nvSpPr>
          <p:cNvPr id="25" name="Text 23"/>
          <p:cNvSpPr/>
          <p:nvPr/>
        </p:nvSpPr>
        <p:spPr>
          <a:xfrm>
            <a:off x="6217920" y="5294376"/>
            <a:ext cx="1554480" cy="640080"/>
          </a:xfrm>
          <a:prstGeom prst="rect">
            <a:avLst/>
          </a:prstGeom>
          <a:noFill/>
          <a:ln/>
        </p:spPr>
        <p:txBody>
          <a:bodyPr wrap="square" lIns="0" tIns="0" rIns="0" bIns="0" rtlCol="0" anchor="ctr"/>
          <a:lstStyle/>
          <a:p>
            <a:pPr marL="0" indent="0">
              <a:buNone/>
            </a:pPr>
            <a:r>
              <a:rPr lang="en-US" sz="1200" b="1" dirty="0">
                <a:solidFill>
                  <a:srgbClr val="1E2761"/>
                </a:solidFill>
                <a:latin typeface="Georgia" pitchFamily="34" charset="0"/>
                <a:ea typeface="Georgia" pitchFamily="34" charset="-122"/>
                <a:cs typeface="Georgia" pitchFamily="34" charset="-120"/>
              </a:rPr>
              <a:t>CASA volunteer</a:t>
            </a:r>
            <a:endParaRPr lang="en-US" sz="1200" dirty="0"/>
          </a:p>
        </p:txBody>
      </p:sp>
      <p:sp>
        <p:nvSpPr>
          <p:cNvPr id="26" name="Text 24"/>
          <p:cNvSpPr/>
          <p:nvPr/>
        </p:nvSpPr>
        <p:spPr>
          <a:xfrm>
            <a:off x="7818120" y="5294376"/>
            <a:ext cx="3657600" cy="640080"/>
          </a:xfrm>
          <a:prstGeom prst="rect">
            <a:avLst/>
          </a:prstGeom>
          <a:noFill/>
          <a:ln/>
        </p:spPr>
        <p:txBody>
          <a:bodyPr wrap="square" lIns="0" tIns="0" rIns="0" bIns="0" rtlCol="0" anchor="ctr"/>
          <a:lstStyle/>
          <a:p>
            <a:pPr marL="0" indent="0">
              <a:buNone/>
            </a:pPr>
            <a:r>
              <a:rPr lang="en-US" sz="1100" dirty="0">
                <a:solidFill>
                  <a:srgbClr val="4A4A5C"/>
                </a:solidFill>
                <a:latin typeface="Calibri" pitchFamily="34" charset="0"/>
                <a:ea typeface="Calibri" pitchFamily="34" charset="-122"/>
                <a:cs typeface="Calibri" pitchFamily="34" charset="-120"/>
              </a:rPr>
              <a:t>Court-Appointed Special Advocate. Lay volunteer; not the same as a GAL but may work alongside one in 32A (Abuse/Neglect) cases.</a:t>
            </a:r>
            <a:endParaRPr lang="en-US" sz="1100" dirty="0"/>
          </a:p>
        </p:txBody>
      </p:sp>
      <p:sp>
        <p:nvSpPr>
          <p:cNvPr id="28" name="Shape 25"/>
          <p:cNvSpPr/>
          <p:nvPr/>
        </p:nvSpPr>
        <p:spPr>
          <a:xfrm>
            <a:off x="0" y="6537960"/>
            <a:ext cx="12191695" cy="320040"/>
          </a:xfrm>
          <a:prstGeom prst="rect">
            <a:avLst/>
          </a:prstGeom>
          <a:solidFill>
            <a:srgbClr val="1E2761"/>
          </a:solidFill>
          <a:ln w="12700">
            <a:solidFill>
              <a:srgbClr val="1E2761"/>
            </a:solidFill>
            <a:prstDash val="solid"/>
          </a:ln>
        </p:spPr>
        <p:txBody>
          <a:bodyPr/>
          <a:lstStyle/>
          <a:p>
            <a:endParaRPr lang="en-US"/>
          </a:p>
        </p:txBody>
      </p:sp>
      <p:sp>
        <p:nvSpPr>
          <p:cNvPr id="29" name="Text 26"/>
          <p:cNvSpPr/>
          <p:nvPr/>
        </p:nvSpPr>
        <p:spPr>
          <a:xfrm>
            <a:off x="457200" y="6565392"/>
            <a:ext cx="7315200" cy="274320"/>
          </a:xfrm>
          <a:prstGeom prst="rect">
            <a:avLst/>
          </a:prstGeom>
          <a:noFill/>
          <a:ln/>
        </p:spPr>
        <p:txBody>
          <a:bodyPr wrap="square" lIns="0" tIns="0" rIns="0" bIns="0" rtlCol="0" anchor="ctr"/>
          <a:lstStyle/>
          <a:p>
            <a:pPr marL="0" indent="0" algn="l">
              <a:buNone/>
            </a:pPr>
            <a:r>
              <a:rPr lang="en-US" sz="1000" dirty="0">
                <a:solidFill>
                  <a:srgbClr val="CADCFC"/>
                </a:solidFill>
                <a:latin typeface="Calibri" pitchFamily="34" charset="0"/>
                <a:ea typeface="Calibri" pitchFamily="34" charset="-122"/>
                <a:cs typeface="Calibri" pitchFamily="34" charset="-120"/>
              </a:rPr>
              <a:t>Guardians ad Litem in New Mexico  |  McBryde Law</a:t>
            </a:r>
            <a:endParaRPr lang="en-US" sz="1000" dirty="0"/>
          </a:p>
        </p:txBody>
      </p:sp>
      <p:sp>
        <p:nvSpPr>
          <p:cNvPr id="30" name="Text 27"/>
          <p:cNvSpPr/>
          <p:nvPr/>
        </p:nvSpPr>
        <p:spPr>
          <a:xfrm>
            <a:off x="10820095" y="6565392"/>
            <a:ext cx="914400" cy="274320"/>
          </a:xfrm>
          <a:prstGeom prst="rect">
            <a:avLst/>
          </a:prstGeom>
          <a:noFill/>
          <a:ln/>
        </p:spPr>
        <p:txBody>
          <a:bodyPr wrap="square" lIns="0" tIns="0" rIns="0" bIns="0" rtlCol="0" anchor="ctr"/>
          <a:lstStyle/>
          <a:p>
            <a:pPr marL="0" indent="0" algn="r">
              <a:buNone/>
            </a:pPr>
            <a:endParaRPr lang="en-US" sz="10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rgbClr val="1E2761"/>
        </a:solidFill>
        <a:effectLst/>
      </p:bgPr>
    </p:bg>
    <p:spTree>
      <p:nvGrpSpPr>
        <p:cNvPr id="1" name="">
          <a:extLst>
            <a:ext uri="{FF2B5EF4-FFF2-40B4-BE49-F238E27FC236}">
              <a16:creationId xmlns:a16="http://schemas.microsoft.com/office/drawing/2014/main" id="{74E7A492-091B-1143-E649-D0C31CBD38E1}"/>
            </a:ext>
          </a:extLst>
        </p:cNvPr>
        <p:cNvGrpSpPr/>
        <p:nvPr/>
      </p:nvGrpSpPr>
      <p:grpSpPr>
        <a:xfrm>
          <a:off x="0" y="0"/>
          <a:ext cx="0" cy="0"/>
          <a:chOff x="0" y="0"/>
          <a:chExt cx="0" cy="0"/>
        </a:xfrm>
      </p:grpSpPr>
      <p:sp>
        <p:nvSpPr>
          <p:cNvPr id="2" name="Shape 0">
            <a:extLst>
              <a:ext uri="{FF2B5EF4-FFF2-40B4-BE49-F238E27FC236}">
                <a16:creationId xmlns:a16="http://schemas.microsoft.com/office/drawing/2014/main" id="{B11F2535-27A4-B1FF-4B18-C919873FB58F}"/>
              </a:ext>
            </a:extLst>
          </p:cNvPr>
          <p:cNvSpPr/>
          <p:nvPr/>
        </p:nvSpPr>
        <p:spPr>
          <a:xfrm>
            <a:off x="11780215" y="0"/>
            <a:ext cx="411480" cy="6858000"/>
          </a:xfrm>
          <a:prstGeom prst="rect">
            <a:avLst/>
          </a:prstGeom>
          <a:solidFill>
            <a:srgbClr val="B8853B"/>
          </a:solidFill>
          <a:ln w="12700">
            <a:solidFill>
              <a:srgbClr val="B8853B"/>
            </a:solidFill>
            <a:prstDash val="soli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3" name="Text 1">
            <a:extLst>
              <a:ext uri="{FF2B5EF4-FFF2-40B4-BE49-F238E27FC236}">
                <a16:creationId xmlns:a16="http://schemas.microsoft.com/office/drawing/2014/main" id="{92E55A4C-634F-39D2-37BB-09000F8A6CA5}"/>
              </a:ext>
            </a:extLst>
          </p:cNvPr>
          <p:cNvSpPr/>
          <p:nvPr/>
        </p:nvSpPr>
        <p:spPr>
          <a:xfrm>
            <a:off x="731520" y="1097280"/>
            <a:ext cx="10058400" cy="457200"/>
          </a:xfrm>
          <a:prstGeom prst="rect">
            <a:avLst/>
          </a:prstGeom>
          <a:noFill/>
          <a:ln/>
        </p:spPr>
        <p:txBody>
          <a:bodyPr wrap="square" lIns="0" tIns="0" rIns="0" bIns="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300" b="1" i="0" u="none" strike="noStrike" kern="0" cap="none" spc="800" normalizeH="0" baseline="0" noProof="0" dirty="0">
                <a:ln>
                  <a:noFill/>
                </a:ln>
                <a:solidFill>
                  <a:srgbClr val="B8853B"/>
                </a:solidFill>
                <a:effectLst/>
                <a:uLnTx/>
                <a:uFillTx/>
                <a:latin typeface="Calibri" pitchFamily="34" charset="0"/>
                <a:ea typeface="Calibri" pitchFamily="34" charset="-122"/>
                <a:cs typeface="Calibri" pitchFamily="34" charset="-120"/>
              </a:rPr>
              <a:t>CONTINUING LEGAL EDUCATION  •  PARALEGAL TRAINING</a:t>
            </a:r>
            <a:endParaRPr kumimoji="0" lang="en-US" sz="13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4" name="Text 2">
            <a:extLst>
              <a:ext uri="{FF2B5EF4-FFF2-40B4-BE49-F238E27FC236}">
                <a16:creationId xmlns:a16="http://schemas.microsoft.com/office/drawing/2014/main" id="{0A1AF292-2F0B-5BBF-9D9B-D1DB7058AED1}"/>
              </a:ext>
            </a:extLst>
          </p:cNvPr>
          <p:cNvSpPr/>
          <p:nvPr/>
        </p:nvSpPr>
        <p:spPr>
          <a:xfrm>
            <a:off x="731520" y="1828800"/>
            <a:ext cx="10515600" cy="1280160"/>
          </a:xfrm>
          <a:prstGeom prst="rect">
            <a:avLst/>
          </a:prstGeom>
          <a:noFill/>
          <a:ln/>
        </p:spPr>
        <p:txBody>
          <a:bodyPr wrap="square" lIns="0" tIns="0" rIns="0" bIns="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a:ln>
                  <a:noFill/>
                </a:ln>
                <a:solidFill>
                  <a:srgbClr val="FFFFFF"/>
                </a:solidFill>
                <a:effectLst/>
                <a:uLnTx/>
                <a:uFillTx/>
                <a:latin typeface="Georgia" pitchFamily="34" charset="0"/>
                <a:ea typeface="Georgia" pitchFamily="34" charset="-122"/>
                <a:cs typeface="Georgia" pitchFamily="34" charset="-120"/>
              </a:rPr>
              <a:t>Guardians ad Litem</a:t>
            </a:r>
            <a:endParaRPr kumimoji="0" lang="en-US" sz="6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Text 3">
            <a:extLst>
              <a:ext uri="{FF2B5EF4-FFF2-40B4-BE49-F238E27FC236}">
                <a16:creationId xmlns:a16="http://schemas.microsoft.com/office/drawing/2014/main" id="{74F4B913-DB98-3042-FFF2-078EABCAADB0}"/>
              </a:ext>
            </a:extLst>
          </p:cNvPr>
          <p:cNvSpPr/>
          <p:nvPr/>
        </p:nvSpPr>
        <p:spPr>
          <a:xfrm>
            <a:off x="731520" y="2926080"/>
            <a:ext cx="10515600" cy="914400"/>
          </a:xfrm>
          <a:prstGeom prst="rect">
            <a:avLst/>
          </a:prstGeom>
          <a:noFill/>
          <a:ln/>
        </p:spPr>
        <p:txBody>
          <a:bodyPr wrap="square" lIns="0" tIns="0" rIns="0" bIns="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400" b="0" i="1" u="none" strike="noStrike" kern="1200" cap="none" spc="0" normalizeH="0" baseline="0" noProof="0" dirty="0">
                <a:ln>
                  <a:noFill/>
                </a:ln>
                <a:solidFill>
                  <a:srgbClr val="CADCFC"/>
                </a:solidFill>
                <a:effectLst/>
                <a:uLnTx/>
                <a:uFillTx/>
                <a:latin typeface="Georgia" pitchFamily="34" charset="0"/>
                <a:ea typeface="Georgia" pitchFamily="34" charset="-122"/>
                <a:cs typeface="Georgia" pitchFamily="34" charset="-120"/>
              </a:rPr>
              <a:t>in New Mexico</a:t>
            </a:r>
            <a:endParaRPr kumimoji="0" lang="en-US" sz="44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6" name="Shape 4">
            <a:extLst>
              <a:ext uri="{FF2B5EF4-FFF2-40B4-BE49-F238E27FC236}">
                <a16:creationId xmlns:a16="http://schemas.microsoft.com/office/drawing/2014/main" id="{E8602909-E1AE-DD76-899F-A8CC086B3A9C}"/>
              </a:ext>
            </a:extLst>
          </p:cNvPr>
          <p:cNvSpPr/>
          <p:nvPr/>
        </p:nvSpPr>
        <p:spPr>
          <a:xfrm>
            <a:off x="731520" y="4069080"/>
            <a:ext cx="640080" cy="45720"/>
          </a:xfrm>
          <a:prstGeom prst="rect">
            <a:avLst/>
          </a:prstGeom>
          <a:solidFill>
            <a:srgbClr val="B8853B"/>
          </a:solidFill>
          <a:ln w="12700">
            <a:solidFill>
              <a:srgbClr val="B8853B"/>
            </a:solidFill>
            <a:prstDash val="soli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7" name="Text 5">
            <a:extLst>
              <a:ext uri="{FF2B5EF4-FFF2-40B4-BE49-F238E27FC236}">
                <a16:creationId xmlns:a16="http://schemas.microsoft.com/office/drawing/2014/main" id="{C8E08ED8-C823-ACF8-8D16-88407713B6C5}"/>
              </a:ext>
            </a:extLst>
          </p:cNvPr>
          <p:cNvSpPr/>
          <p:nvPr/>
        </p:nvSpPr>
        <p:spPr>
          <a:xfrm>
            <a:off x="731520" y="4206240"/>
            <a:ext cx="10058400" cy="457200"/>
          </a:xfrm>
          <a:prstGeom prst="rect">
            <a:avLst/>
          </a:prstGeom>
          <a:noFill/>
          <a:ln/>
        </p:spPr>
        <p:txBody>
          <a:bodyPr wrap="square" lIns="0" tIns="0" rIns="0" bIns="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FFFFFF"/>
                </a:solidFill>
                <a:effectLst/>
                <a:uLnTx/>
                <a:uFillTx/>
                <a:latin typeface="Calibri" pitchFamily="34" charset="0"/>
                <a:ea typeface="Calibri" pitchFamily="34" charset="-122"/>
                <a:cs typeface="Calibri" pitchFamily="34" charset="-120"/>
              </a:rPr>
              <a:t>What every paralegal should know about the three GALs</a:t>
            </a:r>
            <a:endPar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Text 6">
            <a:extLst>
              <a:ext uri="{FF2B5EF4-FFF2-40B4-BE49-F238E27FC236}">
                <a16:creationId xmlns:a16="http://schemas.microsoft.com/office/drawing/2014/main" id="{EA07E5A4-3BD6-0B12-2279-8431B00658B2}"/>
              </a:ext>
            </a:extLst>
          </p:cNvPr>
          <p:cNvSpPr/>
          <p:nvPr/>
        </p:nvSpPr>
        <p:spPr>
          <a:xfrm>
            <a:off x="731520" y="4663440"/>
            <a:ext cx="10058400" cy="411480"/>
          </a:xfrm>
          <a:prstGeom prst="rect">
            <a:avLst/>
          </a:prstGeom>
          <a:noFill/>
          <a:ln/>
        </p:spPr>
        <p:txBody>
          <a:bodyPr wrap="square" lIns="0" tIns="0" rIns="0" bIns="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1" u="none" strike="noStrike" kern="1200" cap="none" spc="0" normalizeH="0" baseline="0" noProof="0" dirty="0">
                <a:ln>
                  <a:noFill/>
                </a:ln>
                <a:solidFill>
                  <a:srgbClr val="CADCFC"/>
                </a:solidFill>
                <a:effectLst/>
                <a:uLnTx/>
                <a:uFillTx/>
                <a:latin typeface="Calibri" pitchFamily="34" charset="0"/>
                <a:ea typeface="Calibri" pitchFamily="34" charset="-122"/>
                <a:cs typeface="Calibri" pitchFamily="34" charset="-120"/>
              </a:rPr>
              <a:t>Domestic Relations  ·  Children's Court  ·  Determination of Competency</a:t>
            </a:r>
            <a:endPar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9" name="Text 7">
            <a:extLst>
              <a:ext uri="{FF2B5EF4-FFF2-40B4-BE49-F238E27FC236}">
                <a16:creationId xmlns:a16="http://schemas.microsoft.com/office/drawing/2014/main" id="{F46D7793-7D33-A05B-37BA-2642DF37D4EB}"/>
              </a:ext>
            </a:extLst>
          </p:cNvPr>
          <p:cNvSpPr/>
          <p:nvPr/>
        </p:nvSpPr>
        <p:spPr>
          <a:xfrm>
            <a:off x="731520" y="6035040"/>
            <a:ext cx="10058400" cy="365760"/>
          </a:xfrm>
          <a:prstGeom prst="rect">
            <a:avLst/>
          </a:prstGeom>
          <a:noFill/>
          <a:ln/>
        </p:spPr>
        <p:txBody>
          <a:bodyPr wrap="square" lIns="0" tIns="0" rIns="0" bIns="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300" b="0" i="0" u="none" strike="noStrike" kern="1200" cap="none" spc="0" normalizeH="0" baseline="0" noProof="0" dirty="0">
                <a:ln>
                  <a:noFill/>
                </a:ln>
                <a:solidFill>
                  <a:srgbClr val="CADCFC"/>
                </a:solidFill>
                <a:effectLst/>
                <a:uLnTx/>
                <a:uFillTx/>
                <a:latin typeface="Calibri" pitchFamily="34" charset="0"/>
                <a:ea typeface="Calibri" pitchFamily="34" charset="-122"/>
                <a:cs typeface="Calibri" pitchFamily="34" charset="-120"/>
              </a:rPr>
              <a:t>Presented by Deian McBryde, Esq.  |  McBryde Law  |  Saturday CLE</a:t>
            </a:r>
            <a:endParaRPr kumimoji="0" lang="en-US" sz="13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483762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6F2EA"/>
        </a:solidFill>
        <a:effectLst/>
      </p:bgPr>
    </p:bg>
    <p:spTree>
      <p:nvGrpSpPr>
        <p:cNvPr id="1" name=""/>
        <p:cNvGrpSpPr/>
        <p:nvPr/>
      </p:nvGrpSpPr>
      <p:grpSpPr>
        <a:xfrm>
          <a:off x="0" y="0"/>
          <a:ext cx="0" cy="0"/>
          <a:chOff x="0" y="0"/>
          <a:chExt cx="0" cy="0"/>
        </a:xfrm>
      </p:grpSpPr>
      <p:sp>
        <p:nvSpPr>
          <p:cNvPr id="2" name="Shape 0"/>
          <p:cNvSpPr/>
          <p:nvPr/>
        </p:nvSpPr>
        <p:spPr>
          <a:xfrm>
            <a:off x="0" y="0"/>
            <a:ext cx="228600" cy="6858000"/>
          </a:xfrm>
          <a:prstGeom prst="rect">
            <a:avLst/>
          </a:prstGeom>
          <a:solidFill>
            <a:srgbClr val="B8853B"/>
          </a:solidFill>
          <a:ln w="12700">
            <a:solidFill>
              <a:srgbClr val="B8853B"/>
            </a:solidFill>
            <a:prstDash val="solid"/>
          </a:ln>
        </p:spPr>
        <p:txBody>
          <a:bodyPr/>
          <a:lstStyle/>
          <a:p>
            <a:endParaRPr lang="en-US"/>
          </a:p>
        </p:txBody>
      </p:sp>
      <p:sp>
        <p:nvSpPr>
          <p:cNvPr id="3" name="Text 1"/>
          <p:cNvSpPr/>
          <p:nvPr/>
        </p:nvSpPr>
        <p:spPr>
          <a:xfrm>
            <a:off x="731520" y="914400"/>
            <a:ext cx="10058400" cy="457200"/>
          </a:xfrm>
          <a:prstGeom prst="rect">
            <a:avLst/>
          </a:prstGeom>
          <a:noFill/>
          <a:ln/>
        </p:spPr>
        <p:txBody>
          <a:bodyPr wrap="square" lIns="0" tIns="0" rIns="0" bIns="0" rtlCol="0" anchor="ctr"/>
          <a:lstStyle/>
          <a:p>
            <a:pPr marL="0" indent="0">
              <a:buNone/>
            </a:pPr>
            <a:r>
              <a:rPr lang="en-US" sz="1400" b="1" kern="0" spc="800" dirty="0">
                <a:solidFill>
                  <a:srgbClr val="8C6324"/>
                </a:solidFill>
                <a:latin typeface="Calibri" pitchFamily="34" charset="0"/>
                <a:ea typeface="Calibri" pitchFamily="34" charset="-122"/>
                <a:cs typeface="Calibri" pitchFamily="34" charset="-120"/>
              </a:rPr>
              <a:t>AUDIENCE PARTICIPATION</a:t>
            </a:r>
            <a:endParaRPr lang="en-US" sz="1400" dirty="0"/>
          </a:p>
        </p:txBody>
      </p:sp>
      <p:sp>
        <p:nvSpPr>
          <p:cNvPr id="4" name="Text 2"/>
          <p:cNvSpPr/>
          <p:nvPr/>
        </p:nvSpPr>
        <p:spPr>
          <a:xfrm>
            <a:off x="731520" y="1417320"/>
            <a:ext cx="10058400" cy="822960"/>
          </a:xfrm>
          <a:prstGeom prst="rect">
            <a:avLst/>
          </a:prstGeom>
          <a:noFill/>
          <a:ln/>
        </p:spPr>
        <p:txBody>
          <a:bodyPr wrap="square" lIns="0" tIns="0" rIns="0" bIns="0" rtlCol="0" anchor="ctr"/>
          <a:lstStyle/>
          <a:p>
            <a:pPr marL="0" indent="0">
              <a:buNone/>
            </a:pPr>
            <a:r>
              <a:rPr lang="en-US" sz="3800" b="1" dirty="0">
                <a:solidFill>
                  <a:srgbClr val="1E2761"/>
                </a:solidFill>
                <a:latin typeface="Georgia" pitchFamily="34" charset="0"/>
                <a:ea typeface="Georgia" pitchFamily="34" charset="-122"/>
                <a:cs typeface="Georgia" pitchFamily="34" charset="-120"/>
              </a:rPr>
              <a:t>Who in this room…</a:t>
            </a:r>
            <a:endParaRPr lang="en-US" sz="3800" dirty="0"/>
          </a:p>
        </p:txBody>
      </p:sp>
      <p:sp>
        <p:nvSpPr>
          <p:cNvPr id="5" name="Shape 3"/>
          <p:cNvSpPr/>
          <p:nvPr/>
        </p:nvSpPr>
        <p:spPr>
          <a:xfrm>
            <a:off x="914400" y="2651760"/>
            <a:ext cx="640080" cy="640080"/>
          </a:xfrm>
          <a:prstGeom prst="ellipse">
            <a:avLst/>
          </a:prstGeom>
          <a:solidFill>
            <a:srgbClr val="1E2761"/>
          </a:solidFill>
          <a:ln w="12700">
            <a:solidFill>
              <a:srgbClr val="1E2761"/>
            </a:solidFill>
            <a:prstDash val="solid"/>
          </a:ln>
        </p:spPr>
        <p:txBody>
          <a:bodyPr/>
          <a:lstStyle/>
          <a:p>
            <a:endParaRPr lang="en-US"/>
          </a:p>
        </p:txBody>
      </p:sp>
      <p:pic>
        <p:nvPicPr>
          <p:cNvPr id="6" name="Image 0" descr="preencoded.png"/>
          <p:cNvPicPr>
            <a:picLocks noChangeAspect="1"/>
          </p:cNvPicPr>
          <p:nvPr/>
        </p:nvPicPr>
        <p:blipFill>
          <a:blip r:embed="rId3"/>
          <a:stretch>
            <a:fillRect/>
          </a:stretch>
        </p:blipFill>
        <p:spPr>
          <a:xfrm>
            <a:off x="1078992" y="2788920"/>
            <a:ext cx="329184" cy="329184"/>
          </a:xfrm>
          <a:prstGeom prst="rect">
            <a:avLst/>
          </a:prstGeom>
        </p:spPr>
      </p:pic>
      <p:sp>
        <p:nvSpPr>
          <p:cNvPr id="7" name="Text 4"/>
          <p:cNvSpPr/>
          <p:nvPr/>
        </p:nvSpPr>
        <p:spPr>
          <a:xfrm>
            <a:off x="1783080" y="2606040"/>
            <a:ext cx="10058400" cy="777240"/>
          </a:xfrm>
          <a:prstGeom prst="rect">
            <a:avLst/>
          </a:prstGeom>
          <a:noFill/>
          <a:ln/>
        </p:spPr>
        <p:txBody>
          <a:bodyPr wrap="square" lIns="0" tIns="0" rIns="0" bIns="0" rtlCol="0" anchor="ctr"/>
          <a:lstStyle/>
          <a:p>
            <a:pPr marL="0" indent="0">
              <a:buNone/>
            </a:pPr>
            <a:r>
              <a:rPr lang="en-US" sz="1900" dirty="0">
                <a:solidFill>
                  <a:srgbClr val="1A1A2E"/>
                </a:solidFill>
                <a:latin typeface="Georgia" pitchFamily="34" charset="0"/>
                <a:ea typeface="Georgia" pitchFamily="34" charset="-122"/>
                <a:cs typeface="Georgia" pitchFamily="34" charset="-120"/>
              </a:rPr>
              <a:t>…has worked on a contested-custody file with a GAL?</a:t>
            </a:r>
            <a:endParaRPr lang="en-US" sz="1900" dirty="0"/>
          </a:p>
        </p:txBody>
      </p:sp>
      <p:sp>
        <p:nvSpPr>
          <p:cNvPr id="8" name="Shape 5"/>
          <p:cNvSpPr/>
          <p:nvPr/>
        </p:nvSpPr>
        <p:spPr>
          <a:xfrm>
            <a:off x="914400" y="3566160"/>
            <a:ext cx="640080" cy="640080"/>
          </a:xfrm>
          <a:prstGeom prst="ellipse">
            <a:avLst/>
          </a:prstGeom>
          <a:solidFill>
            <a:srgbClr val="B8853B"/>
          </a:solidFill>
          <a:ln w="12700">
            <a:solidFill>
              <a:srgbClr val="B8853B"/>
            </a:solidFill>
            <a:prstDash val="solid"/>
          </a:ln>
        </p:spPr>
        <p:txBody>
          <a:bodyPr/>
          <a:lstStyle/>
          <a:p>
            <a:endParaRPr lang="en-US"/>
          </a:p>
        </p:txBody>
      </p:sp>
      <p:pic>
        <p:nvPicPr>
          <p:cNvPr id="9" name="Image 1" descr="preencoded.png"/>
          <p:cNvPicPr>
            <a:picLocks noChangeAspect="1"/>
          </p:cNvPicPr>
          <p:nvPr/>
        </p:nvPicPr>
        <p:blipFill>
          <a:blip r:embed="rId3"/>
          <a:stretch>
            <a:fillRect/>
          </a:stretch>
        </p:blipFill>
        <p:spPr>
          <a:xfrm>
            <a:off x="1078992" y="3703320"/>
            <a:ext cx="329184" cy="329184"/>
          </a:xfrm>
          <a:prstGeom prst="rect">
            <a:avLst/>
          </a:prstGeom>
        </p:spPr>
      </p:pic>
      <p:sp>
        <p:nvSpPr>
          <p:cNvPr id="10" name="Text 6"/>
          <p:cNvSpPr/>
          <p:nvPr/>
        </p:nvSpPr>
        <p:spPr>
          <a:xfrm>
            <a:off x="1783080" y="3520440"/>
            <a:ext cx="10058400" cy="777240"/>
          </a:xfrm>
          <a:prstGeom prst="rect">
            <a:avLst/>
          </a:prstGeom>
          <a:noFill/>
          <a:ln/>
        </p:spPr>
        <p:txBody>
          <a:bodyPr wrap="square" lIns="0" tIns="0" rIns="0" bIns="0" rtlCol="0" anchor="ctr"/>
          <a:lstStyle/>
          <a:p>
            <a:pPr marL="0" indent="0">
              <a:buNone/>
            </a:pPr>
            <a:r>
              <a:rPr lang="en-US" sz="1900" dirty="0">
                <a:solidFill>
                  <a:srgbClr val="1A1A2E"/>
                </a:solidFill>
                <a:latin typeface="Georgia" pitchFamily="34" charset="0"/>
                <a:ea typeface="Georgia" pitchFamily="34" charset="-122"/>
                <a:cs typeface="Georgia" pitchFamily="34" charset="-120"/>
              </a:rPr>
              <a:t>…has prepared a notice or service packet in an abuse/neglect case?</a:t>
            </a:r>
            <a:endParaRPr lang="en-US" sz="1900" dirty="0"/>
          </a:p>
        </p:txBody>
      </p:sp>
      <p:sp>
        <p:nvSpPr>
          <p:cNvPr id="11" name="Shape 7"/>
          <p:cNvSpPr/>
          <p:nvPr/>
        </p:nvSpPr>
        <p:spPr>
          <a:xfrm>
            <a:off x="914400" y="4480560"/>
            <a:ext cx="640080" cy="640080"/>
          </a:xfrm>
          <a:prstGeom prst="ellipse">
            <a:avLst/>
          </a:prstGeom>
          <a:solidFill>
            <a:srgbClr val="121A47"/>
          </a:solidFill>
          <a:ln w="12700">
            <a:solidFill>
              <a:srgbClr val="121A47"/>
            </a:solidFill>
            <a:prstDash val="solid"/>
          </a:ln>
        </p:spPr>
        <p:txBody>
          <a:bodyPr/>
          <a:lstStyle/>
          <a:p>
            <a:endParaRPr lang="en-US"/>
          </a:p>
        </p:txBody>
      </p:sp>
      <p:pic>
        <p:nvPicPr>
          <p:cNvPr id="12" name="Image 2" descr="preencoded.png"/>
          <p:cNvPicPr>
            <a:picLocks noChangeAspect="1"/>
          </p:cNvPicPr>
          <p:nvPr/>
        </p:nvPicPr>
        <p:blipFill>
          <a:blip r:embed="rId3"/>
          <a:stretch>
            <a:fillRect/>
          </a:stretch>
        </p:blipFill>
        <p:spPr>
          <a:xfrm>
            <a:off x="1078992" y="4617720"/>
            <a:ext cx="329184" cy="329184"/>
          </a:xfrm>
          <a:prstGeom prst="rect">
            <a:avLst/>
          </a:prstGeom>
        </p:spPr>
      </p:pic>
      <p:sp>
        <p:nvSpPr>
          <p:cNvPr id="13" name="Text 8"/>
          <p:cNvSpPr/>
          <p:nvPr/>
        </p:nvSpPr>
        <p:spPr>
          <a:xfrm>
            <a:off x="1783080" y="4434840"/>
            <a:ext cx="10058400" cy="777240"/>
          </a:xfrm>
          <a:prstGeom prst="rect">
            <a:avLst/>
          </a:prstGeom>
          <a:noFill/>
          <a:ln/>
        </p:spPr>
        <p:txBody>
          <a:bodyPr wrap="square" lIns="0" tIns="0" rIns="0" bIns="0" rtlCol="0" anchor="ctr"/>
          <a:lstStyle/>
          <a:p>
            <a:pPr marL="0" indent="0">
              <a:buNone/>
            </a:pPr>
            <a:r>
              <a:rPr lang="en-US" sz="1900" dirty="0">
                <a:solidFill>
                  <a:srgbClr val="1A1A2E"/>
                </a:solidFill>
                <a:latin typeface="Georgia" pitchFamily="34" charset="0"/>
                <a:ea typeface="Georgia" pitchFamily="34" charset="-122"/>
                <a:cs typeface="Georgia" pitchFamily="34" charset="-120"/>
              </a:rPr>
              <a:t>…has helped open a guardianship or conservatorship under the Probate Code?</a:t>
            </a:r>
            <a:endParaRPr lang="en-US" sz="1900" dirty="0"/>
          </a:p>
        </p:txBody>
      </p:sp>
      <p:sp>
        <p:nvSpPr>
          <p:cNvPr id="14" name="Text 9"/>
          <p:cNvSpPr/>
          <p:nvPr/>
        </p:nvSpPr>
        <p:spPr>
          <a:xfrm>
            <a:off x="731520" y="5852160"/>
            <a:ext cx="10058400" cy="548640"/>
          </a:xfrm>
          <a:prstGeom prst="rect">
            <a:avLst/>
          </a:prstGeom>
          <a:noFill/>
          <a:ln/>
        </p:spPr>
        <p:txBody>
          <a:bodyPr wrap="square" lIns="0" tIns="0" rIns="0" bIns="0" rtlCol="0" anchor="ctr"/>
          <a:lstStyle/>
          <a:p>
            <a:pPr marL="0" indent="0">
              <a:buNone/>
            </a:pPr>
            <a:r>
              <a:rPr lang="en-US" sz="1400" i="1" dirty="0">
                <a:solidFill>
                  <a:srgbClr val="4A4A5C"/>
                </a:solidFill>
                <a:latin typeface="Calibri" pitchFamily="34" charset="0"/>
                <a:ea typeface="Calibri" pitchFamily="34" charset="-122"/>
                <a:cs typeface="Calibri" pitchFamily="34" charset="-120"/>
              </a:rPr>
              <a:t>Show of hands. Then tell us the strangest GAL story you've seen — we'll come back to it.</a:t>
            </a:r>
            <a:endParaRPr lang="en-US" sz="1400" dirty="0"/>
          </a:p>
        </p:txBody>
      </p:sp>
      <p:sp>
        <p:nvSpPr>
          <p:cNvPr id="16" name="Shape 10"/>
          <p:cNvSpPr/>
          <p:nvPr/>
        </p:nvSpPr>
        <p:spPr>
          <a:xfrm>
            <a:off x="0" y="6537960"/>
            <a:ext cx="12191695" cy="320040"/>
          </a:xfrm>
          <a:prstGeom prst="rect">
            <a:avLst/>
          </a:prstGeom>
          <a:solidFill>
            <a:srgbClr val="1E2761"/>
          </a:solidFill>
          <a:ln w="12700">
            <a:solidFill>
              <a:srgbClr val="1E2761"/>
            </a:solidFill>
            <a:prstDash val="solid"/>
          </a:ln>
        </p:spPr>
        <p:txBody>
          <a:bodyPr/>
          <a:lstStyle/>
          <a:p>
            <a:endParaRPr lang="en-US"/>
          </a:p>
        </p:txBody>
      </p:sp>
      <p:sp>
        <p:nvSpPr>
          <p:cNvPr id="17" name="Text 11"/>
          <p:cNvSpPr/>
          <p:nvPr/>
        </p:nvSpPr>
        <p:spPr>
          <a:xfrm>
            <a:off x="457200" y="6565392"/>
            <a:ext cx="7315200" cy="274320"/>
          </a:xfrm>
          <a:prstGeom prst="rect">
            <a:avLst/>
          </a:prstGeom>
          <a:noFill/>
          <a:ln/>
        </p:spPr>
        <p:txBody>
          <a:bodyPr wrap="square" lIns="0" tIns="0" rIns="0" bIns="0" rtlCol="0" anchor="ctr"/>
          <a:lstStyle/>
          <a:p>
            <a:pPr marL="0" indent="0" algn="l">
              <a:buNone/>
            </a:pPr>
            <a:r>
              <a:rPr lang="en-US" sz="1000" dirty="0">
                <a:solidFill>
                  <a:srgbClr val="CADCFC"/>
                </a:solidFill>
                <a:latin typeface="Calibri" pitchFamily="34" charset="0"/>
                <a:ea typeface="Calibri" pitchFamily="34" charset="-122"/>
                <a:cs typeface="Calibri" pitchFamily="34" charset="-120"/>
              </a:rPr>
              <a:t>Guardians ad Litem in New Mexico  |  McBryde Law</a:t>
            </a:r>
            <a:endParaRPr lang="en-US" sz="1000" dirty="0"/>
          </a:p>
        </p:txBody>
      </p:sp>
      <p:sp>
        <p:nvSpPr>
          <p:cNvPr id="18" name="Text 12"/>
          <p:cNvSpPr/>
          <p:nvPr/>
        </p:nvSpPr>
        <p:spPr>
          <a:xfrm>
            <a:off x="10820095" y="6565392"/>
            <a:ext cx="914400" cy="274320"/>
          </a:xfrm>
          <a:prstGeom prst="rect">
            <a:avLst/>
          </a:prstGeom>
          <a:noFill/>
          <a:ln/>
        </p:spPr>
        <p:txBody>
          <a:bodyPr wrap="square" lIns="0" tIns="0" rIns="0" bIns="0" rtlCol="0" anchor="ctr"/>
          <a:lstStyle/>
          <a:p>
            <a:pPr marL="0" indent="0" algn="r">
              <a:buNone/>
            </a:pPr>
            <a:endParaRPr lang="en-US" sz="1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1E2761"/>
        </a:solidFill>
        <a:effectLst/>
      </p:bgPr>
    </p:bg>
    <p:spTree>
      <p:nvGrpSpPr>
        <p:cNvPr id="1" name=""/>
        <p:cNvGrpSpPr/>
        <p:nvPr/>
      </p:nvGrpSpPr>
      <p:grpSpPr>
        <a:xfrm>
          <a:off x="0" y="0"/>
          <a:ext cx="0" cy="0"/>
          <a:chOff x="0" y="0"/>
          <a:chExt cx="0" cy="0"/>
        </a:xfrm>
      </p:grpSpPr>
      <p:sp>
        <p:nvSpPr>
          <p:cNvPr id="2" name="Shape 0"/>
          <p:cNvSpPr/>
          <p:nvPr/>
        </p:nvSpPr>
        <p:spPr>
          <a:xfrm>
            <a:off x="0" y="0"/>
            <a:ext cx="228600" cy="6858000"/>
          </a:xfrm>
          <a:prstGeom prst="rect">
            <a:avLst/>
          </a:prstGeom>
          <a:solidFill>
            <a:srgbClr val="B8853B"/>
          </a:solidFill>
          <a:ln w="12700">
            <a:solidFill>
              <a:srgbClr val="B8853B"/>
            </a:solidFill>
            <a:prstDash val="solid"/>
          </a:ln>
        </p:spPr>
        <p:txBody>
          <a:bodyPr/>
          <a:lstStyle/>
          <a:p>
            <a:endParaRPr lang="en-US"/>
          </a:p>
        </p:txBody>
      </p:sp>
      <p:sp>
        <p:nvSpPr>
          <p:cNvPr id="3" name="Shape 1"/>
          <p:cNvSpPr/>
          <p:nvPr/>
        </p:nvSpPr>
        <p:spPr>
          <a:xfrm>
            <a:off x="914400" y="2194560"/>
            <a:ext cx="1463040" cy="1463040"/>
          </a:xfrm>
          <a:prstGeom prst="ellipse">
            <a:avLst/>
          </a:prstGeom>
          <a:solidFill>
            <a:srgbClr val="B8853B"/>
          </a:solidFill>
          <a:ln w="12700">
            <a:solidFill>
              <a:srgbClr val="B8853B"/>
            </a:solidFill>
            <a:prstDash val="solid"/>
          </a:ln>
        </p:spPr>
        <p:txBody>
          <a:bodyPr/>
          <a:lstStyle/>
          <a:p>
            <a:endParaRPr lang="en-US"/>
          </a:p>
        </p:txBody>
      </p:sp>
      <p:pic>
        <p:nvPicPr>
          <p:cNvPr id="4" name="Image 0" descr="preencoded.png"/>
          <p:cNvPicPr>
            <a:picLocks noChangeAspect="1"/>
          </p:cNvPicPr>
          <p:nvPr/>
        </p:nvPicPr>
        <p:blipFill>
          <a:blip r:embed="rId3"/>
          <a:stretch>
            <a:fillRect/>
          </a:stretch>
        </p:blipFill>
        <p:spPr>
          <a:xfrm>
            <a:off x="1207008" y="2487168"/>
            <a:ext cx="877824" cy="877824"/>
          </a:xfrm>
          <a:prstGeom prst="rect">
            <a:avLst/>
          </a:prstGeom>
        </p:spPr>
      </p:pic>
      <p:sp>
        <p:nvSpPr>
          <p:cNvPr id="5" name="Text 2"/>
          <p:cNvSpPr/>
          <p:nvPr/>
        </p:nvSpPr>
        <p:spPr>
          <a:xfrm>
            <a:off x="2743200" y="2286000"/>
            <a:ext cx="8229600" cy="411480"/>
          </a:xfrm>
          <a:prstGeom prst="rect">
            <a:avLst/>
          </a:prstGeom>
          <a:noFill/>
          <a:ln/>
        </p:spPr>
        <p:txBody>
          <a:bodyPr wrap="square" lIns="0" tIns="0" rIns="0" bIns="0" rtlCol="0" anchor="ctr"/>
          <a:lstStyle/>
          <a:p>
            <a:pPr marL="0" indent="0">
              <a:buNone/>
            </a:pPr>
            <a:r>
              <a:rPr lang="en-US" sz="1400" b="1" kern="0" spc="800" dirty="0">
                <a:solidFill>
                  <a:srgbClr val="CADCFC"/>
                </a:solidFill>
                <a:latin typeface="Calibri" pitchFamily="34" charset="0"/>
                <a:ea typeface="Calibri" pitchFamily="34" charset="-122"/>
                <a:cs typeface="Calibri" pitchFamily="34" charset="-120"/>
              </a:rPr>
              <a:t>PART I</a:t>
            </a:r>
            <a:endParaRPr lang="en-US" sz="1400" dirty="0"/>
          </a:p>
        </p:txBody>
      </p:sp>
      <p:sp>
        <p:nvSpPr>
          <p:cNvPr id="6" name="Text 3"/>
          <p:cNvSpPr/>
          <p:nvPr/>
        </p:nvSpPr>
        <p:spPr>
          <a:xfrm>
            <a:off x="2743200" y="2697480"/>
            <a:ext cx="8229600" cy="1097280"/>
          </a:xfrm>
          <a:prstGeom prst="rect">
            <a:avLst/>
          </a:prstGeom>
          <a:noFill/>
          <a:ln/>
        </p:spPr>
        <p:txBody>
          <a:bodyPr wrap="square" lIns="0" tIns="0" rIns="0" bIns="0" rtlCol="0" anchor="ctr"/>
          <a:lstStyle/>
          <a:p>
            <a:pPr marL="0" indent="0">
              <a:buNone/>
            </a:pPr>
            <a:r>
              <a:rPr lang="en-US" sz="4400" b="1" dirty="0">
                <a:solidFill>
                  <a:srgbClr val="FFFFFF"/>
                </a:solidFill>
                <a:latin typeface="Georgia" pitchFamily="34" charset="0"/>
                <a:ea typeface="Georgia" pitchFamily="34" charset="-122"/>
                <a:cs typeface="Georgia" pitchFamily="34" charset="-120"/>
              </a:rPr>
              <a:t>Domestic Relations GALs</a:t>
            </a:r>
            <a:endParaRPr lang="en-US" sz="4400" dirty="0"/>
          </a:p>
        </p:txBody>
      </p:sp>
      <p:sp>
        <p:nvSpPr>
          <p:cNvPr id="7" name="Text 4"/>
          <p:cNvSpPr/>
          <p:nvPr/>
        </p:nvSpPr>
        <p:spPr>
          <a:xfrm>
            <a:off x="2743200" y="3794760"/>
            <a:ext cx="8229600" cy="731520"/>
          </a:xfrm>
          <a:prstGeom prst="rect">
            <a:avLst/>
          </a:prstGeom>
          <a:noFill/>
          <a:ln/>
        </p:spPr>
        <p:txBody>
          <a:bodyPr wrap="square" lIns="0" tIns="0" rIns="0" bIns="0" rtlCol="0" anchor="ctr"/>
          <a:lstStyle/>
          <a:p>
            <a:pPr marL="0" indent="0">
              <a:buNone/>
            </a:pPr>
            <a:r>
              <a:rPr lang="en-US" sz="1800" i="1" dirty="0">
                <a:solidFill>
                  <a:srgbClr val="CADCFC"/>
                </a:solidFill>
                <a:latin typeface="Calibri" pitchFamily="34" charset="0"/>
                <a:ea typeface="Calibri" pitchFamily="34" charset="-122"/>
                <a:cs typeface="Calibri" pitchFamily="34" charset="-120"/>
              </a:rPr>
              <a:t>NMSA 40-4-8  ·  Rule 1-053.3 NMRA  ·  Kimbrell v. Kimbrell, 2014-NMSC-027</a:t>
            </a:r>
            <a:endParaRPr lang="en-US" sz="1800" dirty="0"/>
          </a:p>
        </p:txBody>
      </p:sp>
      <p:sp>
        <p:nvSpPr>
          <p:cNvPr id="9" name="Shape 5"/>
          <p:cNvSpPr/>
          <p:nvPr/>
        </p:nvSpPr>
        <p:spPr>
          <a:xfrm>
            <a:off x="0" y="6537960"/>
            <a:ext cx="12191695" cy="320040"/>
          </a:xfrm>
          <a:prstGeom prst="rect">
            <a:avLst/>
          </a:prstGeom>
          <a:solidFill>
            <a:srgbClr val="1E2761"/>
          </a:solidFill>
          <a:ln w="12700">
            <a:solidFill>
              <a:srgbClr val="1E2761"/>
            </a:solidFill>
            <a:prstDash val="solid"/>
          </a:ln>
        </p:spPr>
        <p:txBody>
          <a:bodyPr/>
          <a:lstStyle/>
          <a:p>
            <a:endParaRPr lang="en-US"/>
          </a:p>
        </p:txBody>
      </p:sp>
      <p:sp>
        <p:nvSpPr>
          <p:cNvPr id="10" name="Text 6"/>
          <p:cNvSpPr/>
          <p:nvPr/>
        </p:nvSpPr>
        <p:spPr>
          <a:xfrm>
            <a:off x="457200" y="6565392"/>
            <a:ext cx="7315200" cy="274320"/>
          </a:xfrm>
          <a:prstGeom prst="rect">
            <a:avLst/>
          </a:prstGeom>
          <a:noFill/>
          <a:ln/>
        </p:spPr>
        <p:txBody>
          <a:bodyPr wrap="square" lIns="0" tIns="0" rIns="0" bIns="0" rtlCol="0" anchor="ctr"/>
          <a:lstStyle/>
          <a:p>
            <a:pPr marL="0" indent="0" algn="l">
              <a:buNone/>
            </a:pPr>
            <a:r>
              <a:rPr lang="en-US" sz="1000" dirty="0">
                <a:solidFill>
                  <a:srgbClr val="CADCFC"/>
                </a:solidFill>
                <a:latin typeface="Calibri" pitchFamily="34" charset="0"/>
                <a:ea typeface="Calibri" pitchFamily="34" charset="-122"/>
                <a:cs typeface="Calibri" pitchFamily="34" charset="-120"/>
              </a:rPr>
              <a:t>Guardians ad Litem in New Mexico  |  McBryde Law</a:t>
            </a:r>
            <a:endParaRPr lang="en-US" sz="1000" dirty="0"/>
          </a:p>
        </p:txBody>
      </p:sp>
      <p:sp>
        <p:nvSpPr>
          <p:cNvPr id="11" name="Text 7"/>
          <p:cNvSpPr/>
          <p:nvPr/>
        </p:nvSpPr>
        <p:spPr>
          <a:xfrm>
            <a:off x="10820095" y="6565392"/>
            <a:ext cx="914400" cy="274320"/>
          </a:xfrm>
          <a:prstGeom prst="rect">
            <a:avLst/>
          </a:prstGeom>
          <a:noFill/>
          <a:ln/>
        </p:spPr>
        <p:txBody>
          <a:bodyPr wrap="square" lIns="0" tIns="0" rIns="0" bIns="0" rtlCol="0" anchor="ctr"/>
          <a:lstStyle/>
          <a:p>
            <a:pPr marL="0" indent="0" algn="r">
              <a:buNone/>
            </a:pPr>
            <a:endParaRPr lang="en-US" sz="1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2191695" cy="164592"/>
          </a:xfrm>
          <a:prstGeom prst="rect">
            <a:avLst/>
          </a:prstGeom>
          <a:solidFill>
            <a:srgbClr val="B8853B"/>
          </a:solidFill>
          <a:ln w="12700">
            <a:solidFill>
              <a:srgbClr val="B8853B"/>
            </a:solidFill>
            <a:prstDash val="solid"/>
          </a:ln>
        </p:spPr>
        <p:txBody>
          <a:bodyPr/>
          <a:lstStyle/>
          <a:p>
            <a:endParaRPr lang="en-US"/>
          </a:p>
        </p:txBody>
      </p:sp>
      <p:sp>
        <p:nvSpPr>
          <p:cNvPr id="3" name="Text 1"/>
          <p:cNvSpPr/>
          <p:nvPr/>
        </p:nvSpPr>
        <p:spPr>
          <a:xfrm>
            <a:off x="548640" y="320040"/>
            <a:ext cx="10972800" cy="320040"/>
          </a:xfrm>
          <a:prstGeom prst="rect">
            <a:avLst/>
          </a:prstGeom>
          <a:noFill/>
          <a:ln/>
        </p:spPr>
        <p:txBody>
          <a:bodyPr wrap="square" lIns="0" tIns="0" rIns="0" bIns="0" rtlCol="0" anchor="ctr"/>
          <a:lstStyle/>
          <a:p>
            <a:pPr marL="0" indent="0">
              <a:buNone/>
            </a:pPr>
            <a:r>
              <a:rPr lang="en-US" sz="1200" b="1" kern="0" spc="600" dirty="0">
                <a:solidFill>
                  <a:srgbClr val="B8853B"/>
                </a:solidFill>
                <a:latin typeface="Calibri" pitchFamily="34" charset="0"/>
                <a:ea typeface="Calibri" pitchFamily="34" charset="-122"/>
                <a:cs typeface="Calibri" pitchFamily="34" charset="-120"/>
              </a:rPr>
              <a:t>PART I  ·  DOMESTIC RELATIONS</a:t>
            </a:r>
            <a:endParaRPr lang="en-US" sz="1200" dirty="0"/>
          </a:p>
        </p:txBody>
      </p:sp>
      <p:sp>
        <p:nvSpPr>
          <p:cNvPr id="4" name="Text 2"/>
          <p:cNvSpPr/>
          <p:nvPr/>
        </p:nvSpPr>
        <p:spPr>
          <a:xfrm>
            <a:off x="548640" y="640080"/>
            <a:ext cx="10972800" cy="914400"/>
          </a:xfrm>
          <a:prstGeom prst="rect">
            <a:avLst/>
          </a:prstGeom>
          <a:noFill/>
          <a:ln/>
        </p:spPr>
        <p:txBody>
          <a:bodyPr wrap="square" lIns="0" tIns="0" rIns="0" bIns="0" rtlCol="0" anchor="ctr"/>
          <a:lstStyle/>
          <a:p>
            <a:pPr marL="0" indent="0">
              <a:buNone/>
            </a:pPr>
            <a:r>
              <a:rPr lang="en-US" sz="3000" b="1" dirty="0">
                <a:solidFill>
                  <a:srgbClr val="1E2761"/>
                </a:solidFill>
                <a:latin typeface="Georgia" pitchFamily="34" charset="0"/>
                <a:ea typeface="Georgia" pitchFamily="34" charset="-122"/>
                <a:cs typeface="Georgia" pitchFamily="34" charset="-120"/>
              </a:rPr>
              <a:t>When is a DR GAL appointed?</a:t>
            </a:r>
            <a:endParaRPr lang="en-US" sz="3000" dirty="0"/>
          </a:p>
        </p:txBody>
      </p:sp>
      <p:sp>
        <p:nvSpPr>
          <p:cNvPr id="5" name="Shape 3"/>
          <p:cNvSpPr/>
          <p:nvPr/>
        </p:nvSpPr>
        <p:spPr>
          <a:xfrm>
            <a:off x="548640" y="1828800"/>
            <a:ext cx="5120640" cy="4389120"/>
          </a:xfrm>
          <a:prstGeom prst="rect">
            <a:avLst/>
          </a:prstGeom>
          <a:solidFill>
            <a:srgbClr val="1E2761"/>
          </a:solidFill>
          <a:ln w="12700">
            <a:solidFill>
              <a:srgbClr val="1E2761"/>
            </a:solidFill>
            <a:prstDash val="solid"/>
          </a:ln>
        </p:spPr>
        <p:txBody>
          <a:bodyPr/>
          <a:lstStyle/>
          <a:p>
            <a:endParaRPr lang="en-US" dirty="0"/>
          </a:p>
        </p:txBody>
      </p:sp>
      <p:sp>
        <p:nvSpPr>
          <p:cNvPr id="6" name="Text 4"/>
          <p:cNvSpPr/>
          <p:nvPr/>
        </p:nvSpPr>
        <p:spPr>
          <a:xfrm>
            <a:off x="868680" y="2103120"/>
            <a:ext cx="4480560" cy="365760"/>
          </a:xfrm>
          <a:prstGeom prst="rect">
            <a:avLst/>
          </a:prstGeom>
          <a:noFill/>
          <a:ln/>
        </p:spPr>
        <p:txBody>
          <a:bodyPr wrap="square" lIns="0" tIns="0" rIns="0" bIns="0" rtlCol="0" anchor="ctr"/>
          <a:lstStyle/>
          <a:p>
            <a:pPr marL="0" indent="0">
              <a:buNone/>
            </a:pPr>
            <a:r>
              <a:rPr lang="en-US" sz="1200" b="1" kern="0" spc="600" dirty="0">
                <a:solidFill>
                  <a:srgbClr val="B8853B"/>
                </a:solidFill>
                <a:latin typeface="Calibri" pitchFamily="34" charset="0"/>
                <a:ea typeface="Calibri" pitchFamily="34" charset="-122"/>
                <a:cs typeface="Calibri" pitchFamily="34" charset="-120"/>
              </a:rPr>
              <a:t>STATUTORY HOME</a:t>
            </a:r>
            <a:endParaRPr lang="en-US" sz="1200" dirty="0"/>
          </a:p>
        </p:txBody>
      </p:sp>
      <p:sp>
        <p:nvSpPr>
          <p:cNvPr id="7" name="Text 5"/>
          <p:cNvSpPr/>
          <p:nvPr/>
        </p:nvSpPr>
        <p:spPr>
          <a:xfrm>
            <a:off x="868680" y="2468880"/>
            <a:ext cx="4480560" cy="548640"/>
          </a:xfrm>
          <a:prstGeom prst="rect">
            <a:avLst/>
          </a:prstGeom>
          <a:noFill/>
          <a:ln/>
        </p:spPr>
        <p:txBody>
          <a:bodyPr wrap="square" lIns="0" tIns="0" rIns="0" bIns="0" rtlCol="0" anchor="ctr"/>
          <a:lstStyle/>
          <a:p>
            <a:pPr marL="0" indent="0">
              <a:buNone/>
            </a:pPr>
            <a:r>
              <a:rPr lang="en-US" sz="2400" b="1" dirty="0">
                <a:solidFill>
                  <a:srgbClr val="FFFFFF"/>
                </a:solidFill>
                <a:latin typeface="Georgia" pitchFamily="34" charset="0"/>
                <a:ea typeface="Georgia" pitchFamily="34" charset="-122"/>
                <a:cs typeface="Georgia" pitchFamily="34" charset="-120"/>
              </a:rPr>
              <a:t>NMSA 1978, § 40-4-8 (1993)</a:t>
            </a:r>
            <a:endParaRPr lang="en-US" sz="2400" dirty="0"/>
          </a:p>
        </p:txBody>
      </p:sp>
      <p:sp>
        <p:nvSpPr>
          <p:cNvPr id="8" name="Text 6"/>
          <p:cNvSpPr/>
          <p:nvPr/>
        </p:nvSpPr>
        <p:spPr>
          <a:xfrm>
            <a:off x="868680" y="3108960"/>
            <a:ext cx="4480560" cy="1737360"/>
          </a:xfrm>
          <a:prstGeom prst="rect">
            <a:avLst/>
          </a:prstGeom>
          <a:noFill/>
          <a:ln/>
        </p:spPr>
        <p:txBody>
          <a:bodyPr wrap="square" lIns="0" tIns="0" rIns="0" bIns="0" rtlCol="0" anchor="ctr"/>
          <a:lstStyle/>
          <a:p>
            <a:pPr marL="0" indent="0">
              <a:buNone/>
            </a:pPr>
            <a:r>
              <a:rPr lang="en-US" sz="1300" i="1" dirty="0">
                <a:solidFill>
                  <a:srgbClr val="CADCFC"/>
                </a:solidFill>
                <a:latin typeface="Georgia" pitchFamily="34" charset="0"/>
                <a:ea typeface="Georgia" pitchFamily="34" charset="-122"/>
                <a:cs typeface="Georgia" pitchFamily="34" charset="-120"/>
              </a:rPr>
              <a:t>“In any proceeding for the disposition of children when custody of minor children is contested by any party, the court may appoint an attorney at law as guardian ad litem on the court's motion or upon application of any party to appear for and represent the minor children.”</a:t>
            </a:r>
            <a:endParaRPr lang="en-US" sz="1300" dirty="0"/>
          </a:p>
        </p:txBody>
      </p:sp>
      <p:sp>
        <p:nvSpPr>
          <p:cNvPr id="9" name="Text 7"/>
          <p:cNvSpPr/>
          <p:nvPr/>
        </p:nvSpPr>
        <p:spPr>
          <a:xfrm>
            <a:off x="868680" y="4937760"/>
            <a:ext cx="4480560" cy="365760"/>
          </a:xfrm>
          <a:prstGeom prst="rect">
            <a:avLst/>
          </a:prstGeom>
          <a:noFill/>
          <a:ln/>
        </p:spPr>
        <p:txBody>
          <a:bodyPr wrap="square" lIns="0" tIns="0" rIns="0" bIns="0" rtlCol="0" anchor="ctr"/>
          <a:lstStyle/>
          <a:p>
            <a:pPr marL="0" indent="0">
              <a:buNone/>
            </a:pPr>
            <a:r>
              <a:rPr lang="en-US" sz="1200" dirty="0">
                <a:solidFill>
                  <a:srgbClr val="CADCFC"/>
                </a:solidFill>
                <a:latin typeface="Calibri" pitchFamily="34" charset="0"/>
                <a:ea typeface="Calibri" pitchFamily="34" charset="-122"/>
                <a:cs typeface="Calibri" pitchFamily="34" charset="-120"/>
              </a:rPr>
              <a:t>— Codified procedure: Rule 1-053.3 NMRA (district court).</a:t>
            </a:r>
            <a:endParaRPr lang="en-US" sz="1200" dirty="0"/>
          </a:p>
        </p:txBody>
      </p:sp>
      <p:sp>
        <p:nvSpPr>
          <p:cNvPr id="10" name="Text 8"/>
          <p:cNvSpPr/>
          <p:nvPr/>
        </p:nvSpPr>
        <p:spPr>
          <a:xfrm>
            <a:off x="868680" y="5440680"/>
            <a:ext cx="4480560" cy="640080"/>
          </a:xfrm>
          <a:prstGeom prst="rect">
            <a:avLst/>
          </a:prstGeom>
          <a:noFill/>
          <a:ln/>
        </p:spPr>
        <p:txBody>
          <a:bodyPr wrap="square" lIns="0" tIns="0" rIns="0" bIns="0" rtlCol="0" anchor="ctr"/>
          <a:lstStyle/>
          <a:p>
            <a:pPr marL="0" indent="0">
              <a:buNone/>
            </a:pPr>
            <a:r>
              <a:rPr lang="en-US" sz="1200" i="1" dirty="0">
                <a:solidFill>
                  <a:srgbClr val="B8853B"/>
                </a:solidFill>
                <a:latin typeface="Calibri" pitchFamily="34" charset="0"/>
                <a:ea typeface="Calibri" pitchFamily="34" charset="-122"/>
                <a:cs typeface="Calibri" pitchFamily="34" charset="-120"/>
              </a:rPr>
              <a:t>Note: Only an “attorney at law” may be a DR GAL in New Mexico. CASA volunteers don't fit here.</a:t>
            </a:r>
            <a:endParaRPr lang="en-US" sz="1200" dirty="0"/>
          </a:p>
        </p:txBody>
      </p:sp>
      <p:sp>
        <p:nvSpPr>
          <p:cNvPr id="11" name="Text 9"/>
          <p:cNvSpPr/>
          <p:nvPr/>
        </p:nvSpPr>
        <p:spPr>
          <a:xfrm>
            <a:off x="6035040" y="1828800"/>
            <a:ext cx="5623560" cy="457200"/>
          </a:xfrm>
          <a:prstGeom prst="rect">
            <a:avLst/>
          </a:prstGeom>
          <a:noFill/>
          <a:ln/>
        </p:spPr>
        <p:txBody>
          <a:bodyPr wrap="square" lIns="0" tIns="0" rIns="0" bIns="0" rtlCol="0" anchor="ctr"/>
          <a:lstStyle/>
          <a:p>
            <a:pPr marL="0" indent="0">
              <a:buNone/>
            </a:pPr>
            <a:r>
              <a:rPr lang="en-US" sz="1800" b="1" dirty="0">
                <a:solidFill>
                  <a:srgbClr val="1E2761"/>
                </a:solidFill>
                <a:latin typeface="Georgia" pitchFamily="34" charset="0"/>
                <a:ea typeface="Georgia" pitchFamily="34" charset="-122"/>
                <a:cs typeface="Georgia" pitchFamily="34" charset="-120"/>
              </a:rPr>
              <a:t>Typical triggers for appointment</a:t>
            </a:r>
            <a:endParaRPr lang="en-US" sz="1800" dirty="0"/>
          </a:p>
        </p:txBody>
      </p:sp>
      <p:sp>
        <p:nvSpPr>
          <p:cNvPr id="12" name="Shape 10"/>
          <p:cNvSpPr/>
          <p:nvPr/>
        </p:nvSpPr>
        <p:spPr>
          <a:xfrm>
            <a:off x="6035040" y="2377440"/>
            <a:ext cx="292608" cy="292608"/>
          </a:xfrm>
          <a:prstGeom prst="ellipse">
            <a:avLst/>
          </a:prstGeom>
          <a:solidFill>
            <a:srgbClr val="B8853B"/>
          </a:solidFill>
          <a:ln w="12700">
            <a:solidFill>
              <a:srgbClr val="B8853B"/>
            </a:solidFill>
            <a:prstDash val="solid"/>
          </a:ln>
        </p:spPr>
        <p:txBody>
          <a:bodyPr/>
          <a:lstStyle/>
          <a:p>
            <a:endParaRPr lang="en-US"/>
          </a:p>
        </p:txBody>
      </p:sp>
      <p:sp>
        <p:nvSpPr>
          <p:cNvPr id="13" name="Text 11"/>
          <p:cNvSpPr/>
          <p:nvPr/>
        </p:nvSpPr>
        <p:spPr>
          <a:xfrm>
            <a:off x="6035040" y="2377440"/>
            <a:ext cx="292608" cy="292608"/>
          </a:xfrm>
          <a:prstGeom prst="rect">
            <a:avLst/>
          </a:prstGeom>
          <a:noFill/>
          <a:ln/>
        </p:spPr>
        <p:txBody>
          <a:bodyPr wrap="square" lIns="0" tIns="0" rIns="0" bIns="0" rtlCol="0" anchor="ctr"/>
          <a:lstStyle/>
          <a:p>
            <a:pPr marL="0" indent="0" algn="ctr">
              <a:buNone/>
            </a:pPr>
            <a:r>
              <a:rPr lang="en-US" sz="1300" b="1" dirty="0">
                <a:solidFill>
                  <a:srgbClr val="FFFFFF"/>
                </a:solidFill>
                <a:latin typeface="Georgia" pitchFamily="34" charset="0"/>
                <a:ea typeface="Georgia" pitchFamily="34" charset="-122"/>
                <a:cs typeface="Georgia" pitchFamily="34" charset="-120"/>
              </a:rPr>
              <a:t>1</a:t>
            </a:r>
            <a:endParaRPr lang="en-US" sz="1300" dirty="0"/>
          </a:p>
        </p:txBody>
      </p:sp>
      <p:sp>
        <p:nvSpPr>
          <p:cNvPr id="14" name="Text 12"/>
          <p:cNvSpPr/>
          <p:nvPr/>
        </p:nvSpPr>
        <p:spPr>
          <a:xfrm>
            <a:off x="6492240" y="2331720"/>
            <a:ext cx="5166360" cy="365760"/>
          </a:xfrm>
          <a:prstGeom prst="rect">
            <a:avLst/>
          </a:prstGeom>
          <a:noFill/>
          <a:ln/>
        </p:spPr>
        <p:txBody>
          <a:bodyPr wrap="square" lIns="0" tIns="0" rIns="0" bIns="0" rtlCol="0" anchor="ctr"/>
          <a:lstStyle/>
          <a:p>
            <a:pPr marL="0" indent="0">
              <a:buNone/>
            </a:pPr>
            <a:r>
              <a:rPr lang="en-US" sz="1400" b="1" dirty="0">
                <a:solidFill>
                  <a:srgbClr val="1E2761"/>
                </a:solidFill>
                <a:latin typeface="Georgia" pitchFamily="34" charset="0"/>
                <a:ea typeface="Georgia" pitchFamily="34" charset="-122"/>
                <a:cs typeface="Georgia" pitchFamily="34" charset="-120"/>
              </a:rPr>
              <a:t>High-conflict custody dispute</a:t>
            </a:r>
            <a:endParaRPr lang="en-US" sz="1400" dirty="0"/>
          </a:p>
        </p:txBody>
      </p:sp>
      <p:sp>
        <p:nvSpPr>
          <p:cNvPr id="15" name="Text 13"/>
          <p:cNvSpPr/>
          <p:nvPr/>
        </p:nvSpPr>
        <p:spPr>
          <a:xfrm>
            <a:off x="6492240" y="2697480"/>
            <a:ext cx="5166360" cy="411480"/>
          </a:xfrm>
          <a:prstGeom prst="rect">
            <a:avLst/>
          </a:prstGeom>
          <a:noFill/>
          <a:ln/>
        </p:spPr>
        <p:txBody>
          <a:bodyPr wrap="square" lIns="0" tIns="0" rIns="0" bIns="0" rtlCol="0" anchor="ctr"/>
          <a:lstStyle/>
          <a:p>
            <a:pPr marL="0" indent="0">
              <a:buNone/>
            </a:pPr>
            <a:r>
              <a:rPr lang="en-US" sz="1100" dirty="0">
                <a:solidFill>
                  <a:srgbClr val="4A4A5C"/>
                </a:solidFill>
                <a:latin typeface="Calibri" pitchFamily="34" charset="0"/>
                <a:ea typeface="Calibri" pitchFamily="34" charset="-122"/>
                <a:cs typeface="Calibri" pitchFamily="34" charset="-120"/>
              </a:rPr>
              <a:t>Parents can't agree on physical or legal custody and the children are caught in the middle.</a:t>
            </a:r>
            <a:endParaRPr lang="en-US" sz="1100" dirty="0"/>
          </a:p>
        </p:txBody>
      </p:sp>
      <p:sp>
        <p:nvSpPr>
          <p:cNvPr id="16" name="Shape 14"/>
          <p:cNvSpPr/>
          <p:nvPr/>
        </p:nvSpPr>
        <p:spPr>
          <a:xfrm>
            <a:off x="6035040" y="3154680"/>
            <a:ext cx="292608" cy="292608"/>
          </a:xfrm>
          <a:prstGeom prst="ellipse">
            <a:avLst/>
          </a:prstGeom>
          <a:solidFill>
            <a:srgbClr val="B8853B"/>
          </a:solidFill>
          <a:ln w="12700">
            <a:solidFill>
              <a:srgbClr val="B8853B"/>
            </a:solidFill>
            <a:prstDash val="solid"/>
          </a:ln>
        </p:spPr>
        <p:txBody>
          <a:bodyPr/>
          <a:lstStyle/>
          <a:p>
            <a:endParaRPr lang="en-US"/>
          </a:p>
        </p:txBody>
      </p:sp>
      <p:sp>
        <p:nvSpPr>
          <p:cNvPr id="17" name="Text 15"/>
          <p:cNvSpPr/>
          <p:nvPr/>
        </p:nvSpPr>
        <p:spPr>
          <a:xfrm>
            <a:off x="6035040" y="3154680"/>
            <a:ext cx="292608" cy="292608"/>
          </a:xfrm>
          <a:prstGeom prst="rect">
            <a:avLst/>
          </a:prstGeom>
          <a:noFill/>
          <a:ln/>
        </p:spPr>
        <p:txBody>
          <a:bodyPr wrap="square" lIns="0" tIns="0" rIns="0" bIns="0" rtlCol="0" anchor="ctr"/>
          <a:lstStyle/>
          <a:p>
            <a:pPr marL="0" indent="0" algn="ctr">
              <a:buNone/>
            </a:pPr>
            <a:r>
              <a:rPr lang="en-US" sz="1300" b="1" dirty="0">
                <a:solidFill>
                  <a:srgbClr val="FFFFFF"/>
                </a:solidFill>
                <a:latin typeface="Georgia" pitchFamily="34" charset="0"/>
                <a:ea typeface="Georgia" pitchFamily="34" charset="-122"/>
                <a:cs typeface="Georgia" pitchFamily="34" charset="-120"/>
              </a:rPr>
              <a:t>2</a:t>
            </a:r>
            <a:endParaRPr lang="en-US" sz="1300" dirty="0"/>
          </a:p>
        </p:txBody>
      </p:sp>
      <p:sp>
        <p:nvSpPr>
          <p:cNvPr id="18" name="Text 16"/>
          <p:cNvSpPr/>
          <p:nvPr/>
        </p:nvSpPr>
        <p:spPr>
          <a:xfrm>
            <a:off x="6492240" y="3108960"/>
            <a:ext cx="5166360" cy="365760"/>
          </a:xfrm>
          <a:prstGeom prst="rect">
            <a:avLst/>
          </a:prstGeom>
          <a:noFill/>
          <a:ln/>
        </p:spPr>
        <p:txBody>
          <a:bodyPr wrap="square" lIns="0" tIns="0" rIns="0" bIns="0" rtlCol="0" anchor="ctr"/>
          <a:lstStyle/>
          <a:p>
            <a:pPr marL="0" indent="0">
              <a:buNone/>
            </a:pPr>
            <a:r>
              <a:rPr lang="en-US" sz="1400" b="1" dirty="0">
                <a:solidFill>
                  <a:srgbClr val="1E2761"/>
                </a:solidFill>
                <a:latin typeface="Georgia" pitchFamily="34" charset="0"/>
                <a:ea typeface="Georgia" pitchFamily="34" charset="-122"/>
                <a:cs typeface="Georgia" pitchFamily="34" charset="-120"/>
              </a:rPr>
              <a:t>Allegations of abuse, neglect, or alienation</a:t>
            </a:r>
            <a:endParaRPr lang="en-US" sz="1400" dirty="0"/>
          </a:p>
        </p:txBody>
      </p:sp>
      <p:sp>
        <p:nvSpPr>
          <p:cNvPr id="19" name="Text 17"/>
          <p:cNvSpPr/>
          <p:nvPr/>
        </p:nvSpPr>
        <p:spPr>
          <a:xfrm>
            <a:off x="6492240" y="3474720"/>
            <a:ext cx="5166360" cy="411480"/>
          </a:xfrm>
          <a:prstGeom prst="rect">
            <a:avLst/>
          </a:prstGeom>
          <a:noFill/>
          <a:ln/>
        </p:spPr>
        <p:txBody>
          <a:bodyPr wrap="square" lIns="0" tIns="0" rIns="0" bIns="0" rtlCol="0" anchor="ctr"/>
          <a:lstStyle/>
          <a:p>
            <a:pPr marL="0" indent="0">
              <a:buNone/>
            </a:pPr>
            <a:r>
              <a:rPr lang="en-US" sz="1100" dirty="0">
                <a:solidFill>
                  <a:srgbClr val="4A4A5C"/>
                </a:solidFill>
                <a:latin typeface="Calibri" pitchFamily="34" charset="0"/>
                <a:ea typeface="Calibri" pitchFamily="34" charset="-122"/>
                <a:cs typeface="Calibri" pitchFamily="34" charset="-120"/>
              </a:rPr>
              <a:t>Court wants an independent investigator before relying on Rule 11-053 reports.</a:t>
            </a:r>
            <a:endParaRPr lang="en-US" sz="1100" dirty="0"/>
          </a:p>
        </p:txBody>
      </p:sp>
      <p:sp>
        <p:nvSpPr>
          <p:cNvPr id="20" name="Shape 18"/>
          <p:cNvSpPr/>
          <p:nvPr/>
        </p:nvSpPr>
        <p:spPr>
          <a:xfrm>
            <a:off x="6035040" y="3931920"/>
            <a:ext cx="292608" cy="292608"/>
          </a:xfrm>
          <a:prstGeom prst="ellipse">
            <a:avLst/>
          </a:prstGeom>
          <a:solidFill>
            <a:srgbClr val="B8853B"/>
          </a:solidFill>
          <a:ln w="12700">
            <a:solidFill>
              <a:srgbClr val="B8853B"/>
            </a:solidFill>
            <a:prstDash val="solid"/>
          </a:ln>
        </p:spPr>
        <p:txBody>
          <a:bodyPr/>
          <a:lstStyle/>
          <a:p>
            <a:endParaRPr lang="en-US"/>
          </a:p>
        </p:txBody>
      </p:sp>
      <p:sp>
        <p:nvSpPr>
          <p:cNvPr id="21" name="Text 19"/>
          <p:cNvSpPr/>
          <p:nvPr/>
        </p:nvSpPr>
        <p:spPr>
          <a:xfrm>
            <a:off x="6035040" y="3931920"/>
            <a:ext cx="292608" cy="292608"/>
          </a:xfrm>
          <a:prstGeom prst="rect">
            <a:avLst/>
          </a:prstGeom>
          <a:noFill/>
          <a:ln/>
        </p:spPr>
        <p:txBody>
          <a:bodyPr wrap="square" lIns="0" tIns="0" rIns="0" bIns="0" rtlCol="0" anchor="ctr"/>
          <a:lstStyle/>
          <a:p>
            <a:pPr marL="0" indent="0" algn="ctr">
              <a:buNone/>
            </a:pPr>
            <a:r>
              <a:rPr lang="en-US" sz="1300" b="1" dirty="0">
                <a:solidFill>
                  <a:srgbClr val="FFFFFF"/>
                </a:solidFill>
                <a:latin typeface="Georgia" pitchFamily="34" charset="0"/>
                <a:ea typeface="Georgia" pitchFamily="34" charset="-122"/>
                <a:cs typeface="Georgia" pitchFamily="34" charset="-120"/>
              </a:rPr>
              <a:t>3</a:t>
            </a:r>
            <a:endParaRPr lang="en-US" sz="1300" dirty="0"/>
          </a:p>
        </p:txBody>
      </p:sp>
      <p:sp>
        <p:nvSpPr>
          <p:cNvPr id="22" name="Text 20"/>
          <p:cNvSpPr/>
          <p:nvPr/>
        </p:nvSpPr>
        <p:spPr>
          <a:xfrm>
            <a:off x="6492240" y="3886200"/>
            <a:ext cx="5166360" cy="365760"/>
          </a:xfrm>
          <a:prstGeom prst="rect">
            <a:avLst/>
          </a:prstGeom>
          <a:noFill/>
          <a:ln/>
        </p:spPr>
        <p:txBody>
          <a:bodyPr wrap="square" lIns="0" tIns="0" rIns="0" bIns="0" rtlCol="0" anchor="ctr"/>
          <a:lstStyle/>
          <a:p>
            <a:pPr marL="0" indent="0">
              <a:buNone/>
            </a:pPr>
            <a:r>
              <a:rPr lang="en-US" sz="1400" b="1" dirty="0">
                <a:solidFill>
                  <a:srgbClr val="1E2761"/>
                </a:solidFill>
                <a:latin typeface="Georgia" pitchFamily="34" charset="0"/>
                <a:ea typeface="Georgia" pitchFamily="34" charset="-122"/>
                <a:cs typeface="Georgia" pitchFamily="34" charset="-120"/>
              </a:rPr>
              <a:t>Relocation or interstate move-aways</a:t>
            </a:r>
            <a:endParaRPr lang="en-US" sz="1400" dirty="0"/>
          </a:p>
        </p:txBody>
      </p:sp>
      <p:sp>
        <p:nvSpPr>
          <p:cNvPr id="23" name="Text 21"/>
          <p:cNvSpPr/>
          <p:nvPr/>
        </p:nvSpPr>
        <p:spPr>
          <a:xfrm>
            <a:off x="6492240" y="4251960"/>
            <a:ext cx="5166360" cy="411480"/>
          </a:xfrm>
          <a:prstGeom prst="rect">
            <a:avLst/>
          </a:prstGeom>
          <a:noFill/>
          <a:ln/>
        </p:spPr>
        <p:txBody>
          <a:bodyPr wrap="square" lIns="0" tIns="0" rIns="0" bIns="0" rtlCol="0" anchor="ctr"/>
          <a:lstStyle/>
          <a:p>
            <a:pPr marL="0" indent="0">
              <a:buNone/>
            </a:pPr>
            <a:r>
              <a:rPr lang="en-US" sz="1100" dirty="0">
                <a:solidFill>
                  <a:srgbClr val="4A4A5C"/>
                </a:solidFill>
                <a:latin typeface="Calibri" pitchFamily="34" charset="0"/>
                <a:ea typeface="Calibri" pitchFamily="34" charset="-122"/>
                <a:cs typeface="Calibri" pitchFamily="34" charset="-120"/>
              </a:rPr>
              <a:t>Best-interest analysis is fact-heavy and benefits from a neutral attorney.</a:t>
            </a:r>
            <a:endParaRPr lang="en-US" sz="1100" dirty="0"/>
          </a:p>
        </p:txBody>
      </p:sp>
      <p:sp>
        <p:nvSpPr>
          <p:cNvPr id="24" name="Shape 22"/>
          <p:cNvSpPr/>
          <p:nvPr/>
        </p:nvSpPr>
        <p:spPr>
          <a:xfrm>
            <a:off x="6035040" y="4709160"/>
            <a:ext cx="292608" cy="292608"/>
          </a:xfrm>
          <a:prstGeom prst="ellipse">
            <a:avLst/>
          </a:prstGeom>
          <a:solidFill>
            <a:srgbClr val="B8853B"/>
          </a:solidFill>
          <a:ln w="12700">
            <a:solidFill>
              <a:srgbClr val="B8853B"/>
            </a:solidFill>
            <a:prstDash val="solid"/>
          </a:ln>
        </p:spPr>
        <p:txBody>
          <a:bodyPr/>
          <a:lstStyle/>
          <a:p>
            <a:endParaRPr lang="en-US"/>
          </a:p>
        </p:txBody>
      </p:sp>
      <p:sp>
        <p:nvSpPr>
          <p:cNvPr id="25" name="Text 23"/>
          <p:cNvSpPr/>
          <p:nvPr/>
        </p:nvSpPr>
        <p:spPr>
          <a:xfrm>
            <a:off x="6035040" y="4709160"/>
            <a:ext cx="292608" cy="292608"/>
          </a:xfrm>
          <a:prstGeom prst="rect">
            <a:avLst/>
          </a:prstGeom>
          <a:noFill/>
          <a:ln/>
        </p:spPr>
        <p:txBody>
          <a:bodyPr wrap="square" lIns="0" tIns="0" rIns="0" bIns="0" rtlCol="0" anchor="ctr"/>
          <a:lstStyle/>
          <a:p>
            <a:pPr marL="0" indent="0" algn="ctr">
              <a:buNone/>
            </a:pPr>
            <a:r>
              <a:rPr lang="en-US" sz="1300" b="1" dirty="0">
                <a:solidFill>
                  <a:srgbClr val="FFFFFF"/>
                </a:solidFill>
                <a:latin typeface="Georgia" pitchFamily="34" charset="0"/>
                <a:ea typeface="Georgia" pitchFamily="34" charset="-122"/>
                <a:cs typeface="Georgia" pitchFamily="34" charset="-120"/>
              </a:rPr>
              <a:t>4</a:t>
            </a:r>
            <a:endParaRPr lang="en-US" sz="1300" dirty="0"/>
          </a:p>
        </p:txBody>
      </p:sp>
      <p:sp>
        <p:nvSpPr>
          <p:cNvPr id="26" name="Text 24"/>
          <p:cNvSpPr/>
          <p:nvPr/>
        </p:nvSpPr>
        <p:spPr>
          <a:xfrm>
            <a:off x="6492240" y="4663440"/>
            <a:ext cx="5166360" cy="365760"/>
          </a:xfrm>
          <a:prstGeom prst="rect">
            <a:avLst/>
          </a:prstGeom>
          <a:noFill/>
          <a:ln/>
        </p:spPr>
        <p:txBody>
          <a:bodyPr wrap="square" lIns="0" tIns="0" rIns="0" bIns="0" rtlCol="0" anchor="ctr"/>
          <a:lstStyle/>
          <a:p>
            <a:pPr marL="0" indent="0">
              <a:buNone/>
            </a:pPr>
            <a:r>
              <a:rPr lang="en-US" sz="1400" b="1" dirty="0">
                <a:solidFill>
                  <a:srgbClr val="1E2761"/>
                </a:solidFill>
                <a:latin typeface="Georgia" pitchFamily="34" charset="0"/>
                <a:ea typeface="Georgia" pitchFamily="34" charset="-122"/>
                <a:cs typeface="Georgia" pitchFamily="34" charset="-120"/>
              </a:rPr>
              <a:t>Special needs of the child</a:t>
            </a:r>
            <a:endParaRPr lang="en-US" sz="1400" dirty="0"/>
          </a:p>
        </p:txBody>
      </p:sp>
      <p:sp>
        <p:nvSpPr>
          <p:cNvPr id="27" name="Text 25"/>
          <p:cNvSpPr/>
          <p:nvPr/>
        </p:nvSpPr>
        <p:spPr>
          <a:xfrm>
            <a:off x="6492240" y="5029200"/>
            <a:ext cx="5166360" cy="411480"/>
          </a:xfrm>
          <a:prstGeom prst="rect">
            <a:avLst/>
          </a:prstGeom>
          <a:noFill/>
          <a:ln/>
        </p:spPr>
        <p:txBody>
          <a:bodyPr wrap="square" lIns="0" tIns="0" rIns="0" bIns="0" rtlCol="0" anchor="ctr"/>
          <a:lstStyle/>
          <a:p>
            <a:pPr marL="0" indent="0">
              <a:buNone/>
            </a:pPr>
            <a:r>
              <a:rPr lang="en-US" sz="1100" dirty="0">
                <a:solidFill>
                  <a:srgbClr val="4A4A5C"/>
                </a:solidFill>
                <a:latin typeface="Calibri" pitchFamily="34" charset="0"/>
                <a:ea typeface="Calibri" pitchFamily="34" charset="-122"/>
                <a:cs typeface="Calibri" pitchFamily="34" charset="-120"/>
              </a:rPr>
              <a:t>Medical, educational, or behavioral issues that the parents are litigating about.</a:t>
            </a:r>
            <a:endParaRPr lang="en-US" sz="1100" dirty="0"/>
          </a:p>
        </p:txBody>
      </p:sp>
      <p:sp>
        <p:nvSpPr>
          <p:cNvPr id="28" name="Shape 26"/>
          <p:cNvSpPr/>
          <p:nvPr/>
        </p:nvSpPr>
        <p:spPr>
          <a:xfrm>
            <a:off x="6035040" y="5486400"/>
            <a:ext cx="292608" cy="292608"/>
          </a:xfrm>
          <a:prstGeom prst="ellipse">
            <a:avLst/>
          </a:prstGeom>
          <a:solidFill>
            <a:srgbClr val="B8853B"/>
          </a:solidFill>
          <a:ln w="12700">
            <a:solidFill>
              <a:srgbClr val="B8853B"/>
            </a:solidFill>
            <a:prstDash val="solid"/>
          </a:ln>
        </p:spPr>
        <p:txBody>
          <a:bodyPr/>
          <a:lstStyle/>
          <a:p>
            <a:endParaRPr lang="en-US"/>
          </a:p>
        </p:txBody>
      </p:sp>
      <p:sp>
        <p:nvSpPr>
          <p:cNvPr id="29" name="Text 27"/>
          <p:cNvSpPr/>
          <p:nvPr/>
        </p:nvSpPr>
        <p:spPr>
          <a:xfrm>
            <a:off x="6035040" y="5486400"/>
            <a:ext cx="292608" cy="292608"/>
          </a:xfrm>
          <a:prstGeom prst="rect">
            <a:avLst/>
          </a:prstGeom>
          <a:noFill/>
          <a:ln/>
        </p:spPr>
        <p:txBody>
          <a:bodyPr wrap="square" lIns="0" tIns="0" rIns="0" bIns="0" rtlCol="0" anchor="ctr"/>
          <a:lstStyle/>
          <a:p>
            <a:pPr marL="0" indent="0" algn="ctr">
              <a:buNone/>
            </a:pPr>
            <a:r>
              <a:rPr lang="en-US" sz="1300" b="1" dirty="0">
                <a:solidFill>
                  <a:srgbClr val="FFFFFF"/>
                </a:solidFill>
                <a:latin typeface="Georgia" pitchFamily="34" charset="0"/>
                <a:ea typeface="Georgia" pitchFamily="34" charset="-122"/>
                <a:cs typeface="Georgia" pitchFamily="34" charset="-120"/>
              </a:rPr>
              <a:t>5</a:t>
            </a:r>
            <a:endParaRPr lang="en-US" sz="1300" dirty="0"/>
          </a:p>
        </p:txBody>
      </p:sp>
      <p:sp>
        <p:nvSpPr>
          <p:cNvPr id="30" name="Text 28"/>
          <p:cNvSpPr/>
          <p:nvPr/>
        </p:nvSpPr>
        <p:spPr>
          <a:xfrm>
            <a:off x="6492240" y="5440680"/>
            <a:ext cx="5166360" cy="365760"/>
          </a:xfrm>
          <a:prstGeom prst="rect">
            <a:avLst/>
          </a:prstGeom>
          <a:noFill/>
          <a:ln/>
        </p:spPr>
        <p:txBody>
          <a:bodyPr wrap="square" lIns="0" tIns="0" rIns="0" bIns="0" rtlCol="0" anchor="ctr"/>
          <a:lstStyle/>
          <a:p>
            <a:pPr marL="0" indent="0">
              <a:buNone/>
            </a:pPr>
            <a:r>
              <a:rPr lang="en-US" sz="1400" b="1" dirty="0">
                <a:solidFill>
                  <a:srgbClr val="1E2761"/>
                </a:solidFill>
                <a:latin typeface="Georgia" pitchFamily="34" charset="0"/>
                <a:ea typeface="Georgia" pitchFamily="34" charset="-122"/>
                <a:cs typeface="Georgia" pitchFamily="34" charset="-120"/>
              </a:rPr>
              <a:t>Stipulated by the parties</a:t>
            </a:r>
            <a:endParaRPr lang="en-US" sz="1400" dirty="0"/>
          </a:p>
        </p:txBody>
      </p:sp>
      <p:sp>
        <p:nvSpPr>
          <p:cNvPr id="31" name="Text 29"/>
          <p:cNvSpPr/>
          <p:nvPr/>
        </p:nvSpPr>
        <p:spPr>
          <a:xfrm>
            <a:off x="6492240" y="5806440"/>
            <a:ext cx="5166360" cy="411480"/>
          </a:xfrm>
          <a:prstGeom prst="rect">
            <a:avLst/>
          </a:prstGeom>
          <a:noFill/>
          <a:ln/>
        </p:spPr>
        <p:txBody>
          <a:bodyPr wrap="square" lIns="0" tIns="0" rIns="0" bIns="0" rtlCol="0" anchor="ctr"/>
          <a:lstStyle/>
          <a:p>
            <a:pPr marL="0" indent="0">
              <a:buNone/>
            </a:pPr>
            <a:r>
              <a:rPr lang="en-US" sz="1100" dirty="0">
                <a:solidFill>
                  <a:srgbClr val="4A4A5C"/>
                </a:solidFill>
                <a:latin typeface="Calibri" pitchFamily="34" charset="0"/>
                <a:ea typeface="Calibri" pitchFamily="34" charset="-122"/>
                <a:cs typeface="Calibri" pitchFamily="34" charset="-120"/>
              </a:rPr>
              <a:t>Parents agree to a GAL to keep negotiations focused on the child.</a:t>
            </a:r>
            <a:endParaRPr lang="en-US" sz="1100" dirty="0"/>
          </a:p>
        </p:txBody>
      </p:sp>
      <p:sp>
        <p:nvSpPr>
          <p:cNvPr id="33" name="Shape 30"/>
          <p:cNvSpPr/>
          <p:nvPr/>
        </p:nvSpPr>
        <p:spPr>
          <a:xfrm>
            <a:off x="0" y="6537960"/>
            <a:ext cx="12191695" cy="320040"/>
          </a:xfrm>
          <a:prstGeom prst="rect">
            <a:avLst/>
          </a:prstGeom>
          <a:solidFill>
            <a:srgbClr val="1E2761"/>
          </a:solidFill>
          <a:ln w="12700">
            <a:solidFill>
              <a:srgbClr val="1E2761"/>
            </a:solidFill>
            <a:prstDash val="solid"/>
          </a:ln>
        </p:spPr>
        <p:txBody>
          <a:bodyPr/>
          <a:lstStyle/>
          <a:p>
            <a:endParaRPr lang="en-US"/>
          </a:p>
        </p:txBody>
      </p:sp>
      <p:sp>
        <p:nvSpPr>
          <p:cNvPr id="34" name="Text 31"/>
          <p:cNvSpPr/>
          <p:nvPr/>
        </p:nvSpPr>
        <p:spPr>
          <a:xfrm>
            <a:off x="457200" y="6565392"/>
            <a:ext cx="7315200" cy="274320"/>
          </a:xfrm>
          <a:prstGeom prst="rect">
            <a:avLst/>
          </a:prstGeom>
          <a:noFill/>
          <a:ln/>
        </p:spPr>
        <p:txBody>
          <a:bodyPr wrap="square" lIns="0" tIns="0" rIns="0" bIns="0" rtlCol="0" anchor="ctr"/>
          <a:lstStyle/>
          <a:p>
            <a:pPr marL="0" indent="0" algn="l">
              <a:buNone/>
            </a:pPr>
            <a:r>
              <a:rPr lang="en-US" sz="1000" dirty="0">
                <a:solidFill>
                  <a:srgbClr val="CADCFC"/>
                </a:solidFill>
                <a:latin typeface="Calibri" pitchFamily="34" charset="0"/>
                <a:ea typeface="Calibri" pitchFamily="34" charset="-122"/>
                <a:cs typeface="Calibri" pitchFamily="34" charset="-120"/>
              </a:rPr>
              <a:t>Guardians ad Litem in New Mexico  |  McBryde Law</a:t>
            </a:r>
            <a:endParaRPr lang="en-US" sz="1000" dirty="0"/>
          </a:p>
        </p:txBody>
      </p:sp>
      <p:sp>
        <p:nvSpPr>
          <p:cNvPr id="35" name="Text 32"/>
          <p:cNvSpPr/>
          <p:nvPr/>
        </p:nvSpPr>
        <p:spPr>
          <a:xfrm>
            <a:off x="10820095" y="6565392"/>
            <a:ext cx="914400" cy="274320"/>
          </a:xfrm>
          <a:prstGeom prst="rect">
            <a:avLst/>
          </a:prstGeom>
          <a:noFill/>
          <a:ln/>
        </p:spPr>
        <p:txBody>
          <a:bodyPr wrap="square" lIns="0" tIns="0" rIns="0" bIns="0" rtlCol="0" anchor="ctr"/>
          <a:lstStyle/>
          <a:p>
            <a:pPr marL="0" indent="0" algn="r">
              <a:buNone/>
            </a:pPr>
            <a:endParaRPr lang="en-US" sz="1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2191695" cy="164592"/>
          </a:xfrm>
          <a:prstGeom prst="rect">
            <a:avLst/>
          </a:prstGeom>
          <a:solidFill>
            <a:srgbClr val="B8853B"/>
          </a:solidFill>
          <a:ln w="12700">
            <a:solidFill>
              <a:srgbClr val="B8853B"/>
            </a:solidFill>
            <a:prstDash val="solid"/>
          </a:ln>
        </p:spPr>
        <p:txBody>
          <a:bodyPr/>
          <a:lstStyle/>
          <a:p>
            <a:endParaRPr lang="en-US"/>
          </a:p>
        </p:txBody>
      </p:sp>
      <p:sp>
        <p:nvSpPr>
          <p:cNvPr id="3" name="Text 1"/>
          <p:cNvSpPr/>
          <p:nvPr/>
        </p:nvSpPr>
        <p:spPr>
          <a:xfrm>
            <a:off x="548640" y="320040"/>
            <a:ext cx="10972800" cy="320040"/>
          </a:xfrm>
          <a:prstGeom prst="rect">
            <a:avLst/>
          </a:prstGeom>
          <a:noFill/>
          <a:ln/>
        </p:spPr>
        <p:txBody>
          <a:bodyPr wrap="square" lIns="0" tIns="0" rIns="0" bIns="0" rtlCol="0" anchor="ctr"/>
          <a:lstStyle/>
          <a:p>
            <a:pPr marL="0" indent="0">
              <a:buNone/>
            </a:pPr>
            <a:r>
              <a:rPr lang="en-US" sz="1200" b="1" kern="0" spc="600" dirty="0">
                <a:solidFill>
                  <a:srgbClr val="B8853B"/>
                </a:solidFill>
                <a:latin typeface="Calibri" pitchFamily="34" charset="0"/>
                <a:ea typeface="Calibri" pitchFamily="34" charset="-122"/>
                <a:cs typeface="Calibri" pitchFamily="34" charset="-120"/>
              </a:rPr>
              <a:t>PART I  ·  DOMESTIC RELATIONS</a:t>
            </a:r>
            <a:endParaRPr lang="en-US" sz="1200" dirty="0"/>
          </a:p>
        </p:txBody>
      </p:sp>
      <p:sp>
        <p:nvSpPr>
          <p:cNvPr id="4" name="Text 2"/>
          <p:cNvSpPr/>
          <p:nvPr/>
        </p:nvSpPr>
        <p:spPr>
          <a:xfrm>
            <a:off x="548640" y="640080"/>
            <a:ext cx="10972800" cy="914400"/>
          </a:xfrm>
          <a:prstGeom prst="rect">
            <a:avLst/>
          </a:prstGeom>
          <a:noFill/>
          <a:ln/>
        </p:spPr>
        <p:txBody>
          <a:bodyPr wrap="square" lIns="0" tIns="0" rIns="0" bIns="0" rtlCol="0" anchor="ctr"/>
          <a:lstStyle/>
          <a:p>
            <a:pPr marL="0" indent="0">
              <a:buNone/>
            </a:pPr>
            <a:r>
              <a:rPr lang="en-US" sz="3000" b="1" dirty="0">
                <a:solidFill>
                  <a:srgbClr val="1E2761"/>
                </a:solidFill>
                <a:latin typeface="Georgia" pitchFamily="34" charset="0"/>
                <a:ea typeface="Georgia" pitchFamily="34" charset="-122"/>
                <a:cs typeface="Georgia" pitchFamily="34" charset="-120"/>
              </a:rPr>
              <a:t>What does a DR GAL actually do?</a:t>
            </a:r>
            <a:endParaRPr lang="en-US" sz="3000" dirty="0"/>
          </a:p>
        </p:txBody>
      </p:sp>
      <p:sp>
        <p:nvSpPr>
          <p:cNvPr id="5" name="Shape 3"/>
          <p:cNvSpPr/>
          <p:nvPr/>
        </p:nvSpPr>
        <p:spPr>
          <a:xfrm>
            <a:off x="548640" y="1783080"/>
            <a:ext cx="3703320" cy="2331720"/>
          </a:xfrm>
          <a:prstGeom prst="rect">
            <a:avLst/>
          </a:prstGeom>
          <a:solidFill>
            <a:srgbClr val="FFFFFF"/>
          </a:solidFill>
          <a:ln w="12700">
            <a:solidFill>
              <a:srgbClr val="D9D9E5"/>
            </a:solidFill>
            <a:prstDash val="solid"/>
          </a:ln>
          <a:effectLst>
            <a:outerShdw blurRad="101600" dist="25400" dir="5400000" algn="bl" rotWithShape="0">
              <a:srgbClr val="000000">
                <a:alpha val="10000"/>
              </a:srgbClr>
            </a:outerShdw>
          </a:effectLst>
        </p:spPr>
        <p:txBody>
          <a:bodyPr/>
          <a:lstStyle/>
          <a:p>
            <a:endParaRPr lang="en-US"/>
          </a:p>
        </p:txBody>
      </p:sp>
      <p:sp>
        <p:nvSpPr>
          <p:cNvPr id="6" name="Shape 4"/>
          <p:cNvSpPr/>
          <p:nvPr/>
        </p:nvSpPr>
        <p:spPr>
          <a:xfrm>
            <a:off x="548640" y="1783080"/>
            <a:ext cx="3703320" cy="164592"/>
          </a:xfrm>
          <a:prstGeom prst="rect">
            <a:avLst/>
          </a:prstGeom>
          <a:solidFill>
            <a:srgbClr val="1E2761"/>
          </a:solidFill>
          <a:ln w="12700">
            <a:solidFill>
              <a:srgbClr val="1E2761"/>
            </a:solidFill>
            <a:prstDash val="solid"/>
          </a:ln>
        </p:spPr>
        <p:txBody>
          <a:bodyPr/>
          <a:lstStyle/>
          <a:p>
            <a:endParaRPr lang="en-US"/>
          </a:p>
        </p:txBody>
      </p:sp>
      <p:sp>
        <p:nvSpPr>
          <p:cNvPr id="7" name="Shape 5"/>
          <p:cNvSpPr/>
          <p:nvPr/>
        </p:nvSpPr>
        <p:spPr>
          <a:xfrm>
            <a:off x="777240" y="2148840"/>
            <a:ext cx="594360" cy="594360"/>
          </a:xfrm>
          <a:prstGeom prst="ellipse">
            <a:avLst/>
          </a:prstGeom>
          <a:solidFill>
            <a:srgbClr val="1E2761"/>
          </a:solidFill>
          <a:ln w="12700">
            <a:solidFill>
              <a:srgbClr val="1E2761"/>
            </a:solidFill>
            <a:prstDash val="solid"/>
          </a:ln>
        </p:spPr>
        <p:txBody>
          <a:bodyPr/>
          <a:lstStyle/>
          <a:p>
            <a:endParaRPr lang="en-US"/>
          </a:p>
        </p:txBody>
      </p:sp>
      <p:pic>
        <p:nvPicPr>
          <p:cNvPr id="8" name="Image 0" descr="preencoded.png"/>
          <p:cNvPicPr>
            <a:picLocks noChangeAspect="1"/>
          </p:cNvPicPr>
          <p:nvPr/>
        </p:nvPicPr>
        <p:blipFill>
          <a:blip r:embed="rId3"/>
          <a:stretch>
            <a:fillRect/>
          </a:stretch>
        </p:blipFill>
        <p:spPr>
          <a:xfrm>
            <a:off x="877824" y="2249424"/>
            <a:ext cx="393192" cy="393192"/>
          </a:xfrm>
          <a:prstGeom prst="rect">
            <a:avLst/>
          </a:prstGeom>
        </p:spPr>
      </p:pic>
      <p:sp>
        <p:nvSpPr>
          <p:cNvPr id="9" name="Text 6"/>
          <p:cNvSpPr/>
          <p:nvPr/>
        </p:nvSpPr>
        <p:spPr>
          <a:xfrm>
            <a:off x="1508760" y="2194560"/>
            <a:ext cx="2651760" cy="502920"/>
          </a:xfrm>
          <a:prstGeom prst="rect">
            <a:avLst/>
          </a:prstGeom>
          <a:noFill/>
          <a:ln/>
        </p:spPr>
        <p:txBody>
          <a:bodyPr wrap="square" lIns="0" tIns="0" rIns="0" bIns="0" rtlCol="0" anchor="ctr"/>
          <a:lstStyle/>
          <a:p>
            <a:pPr marL="0" indent="0">
              <a:buNone/>
            </a:pPr>
            <a:r>
              <a:rPr lang="en-US" sz="1900" b="1" dirty="0">
                <a:solidFill>
                  <a:srgbClr val="1E2761"/>
                </a:solidFill>
                <a:latin typeface="Georgia" pitchFamily="34" charset="0"/>
                <a:ea typeface="Georgia" pitchFamily="34" charset="-122"/>
                <a:cs typeface="Georgia" pitchFamily="34" charset="-120"/>
              </a:rPr>
              <a:t>Investigate</a:t>
            </a:r>
            <a:endParaRPr lang="en-US" sz="1900" dirty="0"/>
          </a:p>
        </p:txBody>
      </p:sp>
      <p:sp>
        <p:nvSpPr>
          <p:cNvPr id="10" name="Text 7"/>
          <p:cNvSpPr/>
          <p:nvPr/>
        </p:nvSpPr>
        <p:spPr>
          <a:xfrm>
            <a:off x="822960" y="2880360"/>
            <a:ext cx="3246120" cy="1143000"/>
          </a:xfrm>
          <a:prstGeom prst="rect">
            <a:avLst/>
          </a:prstGeom>
          <a:noFill/>
          <a:ln/>
        </p:spPr>
        <p:txBody>
          <a:bodyPr wrap="square" lIns="0" tIns="0" rIns="0" bIns="0" rtlCol="0" anchor="ctr"/>
          <a:lstStyle/>
          <a:p>
            <a:pPr marL="0" indent="0">
              <a:buNone/>
            </a:pPr>
            <a:r>
              <a:rPr lang="en-US" sz="1200" dirty="0">
                <a:solidFill>
                  <a:srgbClr val="4A4A5C"/>
                </a:solidFill>
                <a:latin typeface="Calibri" pitchFamily="34" charset="0"/>
                <a:ea typeface="Calibri" pitchFamily="34" charset="-122"/>
                <a:cs typeface="Calibri" pitchFamily="34" charset="-120"/>
              </a:rPr>
              <a:t>Interviews parents, child, teachers, therapists, doctors, family members. Reviews school and medical records.</a:t>
            </a:r>
            <a:endParaRPr lang="en-US" sz="1200" dirty="0"/>
          </a:p>
        </p:txBody>
      </p:sp>
      <p:sp>
        <p:nvSpPr>
          <p:cNvPr id="11" name="Shape 8"/>
          <p:cNvSpPr/>
          <p:nvPr/>
        </p:nvSpPr>
        <p:spPr>
          <a:xfrm>
            <a:off x="4457700" y="1783080"/>
            <a:ext cx="3703320" cy="2331720"/>
          </a:xfrm>
          <a:prstGeom prst="rect">
            <a:avLst/>
          </a:prstGeom>
          <a:solidFill>
            <a:srgbClr val="FFFFFF"/>
          </a:solidFill>
          <a:ln w="12700">
            <a:solidFill>
              <a:srgbClr val="D9D9E5"/>
            </a:solidFill>
            <a:prstDash val="solid"/>
          </a:ln>
          <a:effectLst>
            <a:outerShdw blurRad="101600" dist="25400" dir="5400000" algn="bl" rotWithShape="0">
              <a:srgbClr val="000000">
                <a:alpha val="10000"/>
              </a:srgbClr>
            </a:outerShdw>
          </a:effectLst>
        </p:spPr>
        <p:txBody>
          <a:bodyPr/>
          <a:lstStyle/>
          <a:p>
            <a:endParaRPr lang="en-US"/>
          </a:p>
        </p:txBody>
      </p:sp>
      <p:sp>
        <p:nvSpPr>
          <p:cNvPr id="12" name="Shape 9"/>
          <p:cNvSpPr/>
          <p:nvPr/>
        </p:nvSpPr>
        <p:spPr>
          <a:xfrm>
            <a:off x="4457700" y="1783080"/>
            <a:ext cx="3703320" cy="164592"/>
          </a:xfrm>
          <a:prstGeom prst="rect">
            <a:avLst/>
          </a:prstGeom>
          <a:solidFill>
            <a:srgbClr val="B8853B"/>
          </a:solidFill>
          <a:ln w="12700">
            <a:solidFill>
              <a:srgbClr val="B8853B"/>
            </a:solidFill>
            <a:prstDash val="solid"/>
          </a:ln>
        </p:spPr>
        <p:txBody>
          <a:bodyPr/>
          <a:lstStyle/>
          <a:p>
            <a:endParaRPr lang="en-US"/>
          </a:p>
        </p:txBody>
      </p:sp>
      <p:sp>
        <p:nvSpPr>
          <p:cNvPr id="13" name="Shape 10"/>
          <p:cNvSpPr/>
          <p:nvPr/>
        </p:nvSpPr>
        <p:spPr>
          <a:xfrm>
            <a:off x="4686300" y="2148840"/>
            <a:ext cx="594360" cy="594360"/>
          </a:xfrm>
          <a:prstGeom prst="ellipse">
            <a:avLst/>
          </a:prstGeom>
          <a:solidFill>
            <a:srgbClr val="B8853B"/>
          </a:solidFill>
          <a:ln w="12700">
            <a:solidFill>
              <a:srgbClr val="B8853B"/>
            </a:solidFill>
            <a:prstDash val="solid"/>
          </a:ln>
        </p:spPr>
        <p:txBody>
          <a:bodyPr/>
          <a:lstStyle/>
          <a:p>
            <a:endParaRPr lang="en-US"/>
          </a:p>
        </p:txBody>
      </p:sp>
      <p:pic>
        <p:nvPicPr>
          <p:cNvPr id="14" name="Image 1" descr="preencoded.png"/>
          <p:cNvPicPr>
            <a:picLocks noChangeAspect="1"/>
          </p:cNvPicPr>
          <p:nvPr/>
        </p:nvPicPr>
        <p:blipFill>
          <a:blip r:embed="rId4"/>
          <a:stretch>
            <a:fillRect/>
          </a:stretch>
        </p:blipFill>
        <p:spPr>
          <a:xfrm>
            <a:off x="4786884" y="2249424"/>
            <a:ext cx="393192" cy="393192"/>
          </a:xfrm>
          <a:prstGeom prst="rect">
            <a:avLst/>
          </a:prstGeom>
        </p:spPr>
      </p:pic>
      <p:sp>
        <p:nvSpPr>
          <p:cNvPr id="15" name="Text 11"/>
          <p:cNvSpPr/>
          <p:nvPr/>
        </p:nvSpPr>
        <p:spPr>
          <a:xfrm>
            <a:off x="5417820" y="2194560"/>
            <a:ext cx="2651760" cy="502920"/>
          </a:xfrm>
          <a:prstGeom prst="rect">
            <a:avLst/>
          </a:prstGeom>
          <a:noFill/>
          <a:ln/>
        </p:spPr>
        <p:txBody>
          <a:bodyPr wrap="square" lIns="0" tIns="0" rIns="0" bIns="0" rtlCol="0" anchor="ctr"/>
          <a:lstStyle/>
          <a:p>
            <a:pPr marL="0" indent="0">
              <a:buNone/>
            </a:pPr>
            <a:r>
              <a:rPr lang="en-US" sz="1900" b="1" dirty="0">
                <a:solidFill>
                  <a:srgbClr val="1E2761"/>
                </a:solidFill>
                <a:latin typeface="Georgia" pitchFamily="34" charset="0"/>
                <a:ea typeface="Georgia" pitchFamily="34" charset="-122"/>
                <a:cs typeface="Georgia" pitchFamily="34" charset="-120"/>
              </a:rPr>
              <a:t>Evaluate</a:t>
            </a:r>
            <a:endParaRPr lang="en-US" sz="1900" dirty="0"/>
          </a:p>
        </p:txBody>
      </p:sp>
      <p:sp>
        <p:nvSpPr>
          <p:cNvPr id="16" name="Text 12"/>
          <p:cNvSpPr/>
          <p:nvPr/>
        </p:nvSpPr>
        <p:spPr>
          <a:xfrm>
            <a:off x="4732020" y="2880360"/>
            <a:ext cx="3246120" cy="1143000"/>
          </a:xfrm>
          <a:prstGeom prst="rect">
            <a:avLst/>
          </a:prstGeom>
          <a:noFill/>
          <a:ln/>
        </p:spPr>
        <p:txBody>
          <a:bodyPr wrap="square" lIns="0" tIns="0" rIns="0" bIns="0" rtlCol="0" anchor="ctr"/>
          <a:lstStyle/>
          <a:p>
            <a:pPr marL="0" indent="0">
              <a:buNone/>
            </a:pPr>
            <a:r>
              <a:rPr lang="en-US" sz="1200" dirty="0">
                <a:solidFill>
                  <a:srgbClr val="4A4A5C"/>
                </a:solidFill>
                <a:latin typeface="Calibri" pitchFamily="34" charset="0"/>
                <a:ea typeface="Calibri" pitchFamily="34" charset="-122"/>
                <a:cs typeface="Calibri" pitchFamily="34" charset="-120"/>
              </a:rPr>
              <a:t>Applies the best-interest factors of NMSA 40-4-9 to the evidence. The GAL is an arm of the court, not an advocate of the child's wishes.</a:t>
            </a:r>
            <a:endParaRPr lang="en-US" sz="1200" dirty="0"/>
          </a:p>
        </p:txBody>
      </p:sp>
      <p:sp>
        <p:nvSpPr>
          <p:cNvPr id="17" name="Shape 13"/>
          <p:cNvSpPr/>
          <p:nvPr/>
        </p:nvSpPr>
        <p:spPr>
          <a:xfrm>
            <a:off x="8366760" y="1783080"/>
            <a:ext cx="3703320" cy="2331720"/>
          </a:xfrm>
          <a:prstGeom prst="rect">
            <a:avLst/>
          </a:prstGeom>
          <a:solidFill>
            <a:srgbClr val="FFFFFF"/>
          </a:solidFill>
          <a:ln w="12700">
            <a:solidFill>
              <a:srgbClr val="D9D9E5"/>
            </a:solidFill>
            <a:prstDash val="solid"/>
          </a:ln>
          <a:effectLst>
            <a:outerShdw blurRad="101600" dist="25400" dir="5400000" algn="bl" rotWithShape="0">
              <a:srgbClr val="000000">
                <a:alpha val="10000"/>
              </a:srgbClr>
            </a:outerShdw>
          </a:effectLst>
        </p:spPr>
        <p:txBody>
          <a:bodyPr/>
          <a:lstStyle/>
          <a:p>
            <a:endParaRPr lang="en-US"/>
          </a:p>
        </p:txBody>
      </p:sp>
      <p:sp>
        <p:nvSpPr>
          <p:cNvPr id="18" name="Shape 14"/>
          <p:cNvSpPr/>
          <p:nvPr/>
        </p:nvSpPr>
        <p:spPr>
          <a:xfrm>
            <a:off x="8366760" y="1783080"/>
            <a:ext cx="3703320" cy="164592"/>
          </a:xfrm>
          <a:prstGeom prst="rect">
            <a:avLst/>
          </a:prstGeom>
          <a:solidFill>
            <a:srgbClr val="121A47"/>
          </a:solidFill>
          <a:ln w="12700">
            <a:solidFill>
              <a:srgbClr val="121A47"/>
            </a:solidFill>
            <a:prstDash val="solid"/>
          </a:ln>
        </p:spPr>
        <p:txBody>
          <a:bodyPr/>
          <a:lstStyle/>
          <a:p>
            <a:endParaRPr lang="en-US"/>
          </a:p>
        </p:txBody>
      </p:sp>
      <p:sp>
        <p:nvSpPr>
          <p:cNvPr id="19" name="Shape 15"/>
          <p:cNvSpPr/>
          <p:nvPr/>
        </p:nvSpPr>
        <p:spPr>
          <a:xfrm>
            <a:off x="8595360" y="2148840"/>
            <a:ext cx="594360" cy="594360"/>
          </a:xfrm>
          <a:prstGeom prst="ellipse">
            <a:avLst/>
          </a:prstGeom>
          <a:solidFill>
            <a:srgbClr val="121A47"/>
          </a:solidFill>
          <a:ln w="12700">
            <a:solidFill>
              <a:srgbClr val="121A47"/>
            </a:solidFill>
            <a:prstDash val="solid"/>
          </a:ln>
        </p:spPr>
        <p:txBody>
          <a:bodyPr/>
          <a:lstStyle/>
          <a:p>
            <a:endParaRPr lang="en-US"/>
          </a:p>
        </p:txBody>
      </p:sp>
      <p:pic>
        <p:nvPicPr>
          <p:cNvPr id="20" name="Image 2" descr="preencoded.png"/>
          <p:cNvPicPr>
            <a:picLocks noChangeAspect="1"/>
          </p:cNvPicPr>
          <p:nvPr/>
        </p:nvPicPr>
        <p:blipFill>
          <a:blip r:embed="rId5"/>
          <a:stretch>
            <a:fillRect/>
          </a:stretch>
        </p:blipFill>
        <p:spPr>
          <a:xfrm>
            <a:off x="8695944" y="2249424"/>
            <a:ext cx="393192" cy="393192"/>
          </a:xfrm>
          <a:prstGeom prst="rect">
            <a:avLst/>
          </a:prstGeom>
        </p:spPr>
      </p:pic>
      <p:sp>
        <p:nvSpPr>
          <p:cNvPr id="21" name="Text 16"/>
          <p:cNvSpPr/>
          <p:nvPr/>
        </p:nvSpPr>
        <p:spPr>
          <a:xfrm>
            <a:off x="9326880" y="2194560"/>
            <a:ext cx="2651760" cy="502920"/>
          </a:xfrm>
          <a:prstGeom prst="rect">
            <a:avLst/>
          </a:prstGeom>
          <a:noFill/>
          <a:ln/>
        </p:spPr>
        <p:txBody>
          <a:bodyPr wrap="square" lIns="0" tIns="0" rIns="0" bIns="0" rtlCol="0" anchor="ctr"/>
          <a:lstStyle/>
          <a:p>
            <a:pPr marL="0" indent="0">
              <a:buNone/>
            </a:pPr>
            <a:r>
              <a:rPr lang="en-US" sz="1900" b="1" dirty="0">
                <a:solidFill>
                  <a:srgbClr val="1E2761"/>
                </a:solidFill>
                <a:latin typeface="Georgia" pitchFamily="34" charset="0"/>
                <a:ea typeface="Georgia" pitchFamily="34" charset="-122"/>
                <a:cs typeface="Georgia" pitchFamily="34" charset="-120"/>
              </a:rPr>
              <a:t>Recommend</a:t>
            </a:r>
            <a:endParaRPr lang="en-US" sz="1900" dirty="0"/>
          </a:p>
        </p:txBody>
      </p:sp>
      <p:sp>
        <p:nvSpPr>
          <p:cNvPr id="22" name="Text 17"/>
          <p:cNvSpPr/>
          <p:nvPr/>
        </p:nvSpPr>
        <p:spPr>
          <a:xfrm>
            <a:off x="8641080" y="2880360"/>
            <a:ext cx="3246120" cy="1143000"/>
          </a:xfrm>
          <a:prstGeom prst="rect">
            <a:avLst/>
          </a:prstGeom>
          <a:noFill/>
          <a:ln/>
        </p:spPr>
        <p:txBody>
          <a:bodyPr wrap="square" lIns="0" tIns="0" rIns="0" bIns="0" rtlCol="0" anchor="ctr"/>
          <a:lstStyle/>
          <a:p>
            <a:pPr marL="0" indent="0">
              <a:buNone/>
            </a:pPr>
            <a:r>
              <a:rPr lang="en-US" sz="1200" dirty="0">
                <a:solidFill>
                  <a:srgbClr val="4A4A5C"/>
                </a:solidFill>
                <a:latin typeface="Calibri" pitchFamily="34" charset="0"/>
                <a:ea typeface="Calibri" pitchFamily="34" charset="-122"/>
                <a:cs typeface="Calibri" pitchFamily="34" charset="-120"/>
              </a:rPr>
              <a:t>Files a written report and may testify. Recommends custody, time-sharing, decision-making allocation, and any conditions.</a:t>
            </a:r>
            <a:endParaRPr lang="en-US" sz="1200" dirty="0"/>
          </a:p>
        </p:txBody>
      </p:sp>
      <p:sp>
        <p:nvSpPr>
          <p:cNvPr id="23" name="Shape 18"/>
          <p:cNvSpPr/>
          <p:nvPr/>
        </p:nvSpPr>
        <p:spPr>
          <a:xfrm>
            <a:off x="548640" y="4297680"/>
            <a:ext cx="5623560" cy="1874520"/>
          </a:xfrm>
          <a:prstGeom prst="rect">
            <a:avLst/>
          </a:prstGeom>
          <a:solidFill>
            <a:srgbClr val="F6F2EA"/>
          </a:solidFill>
          <a:ln w="12700">
            <a:solidFill>
              <a:srgbClr val="B8853B"/>
            </a:solidFill>
            <a:prstDash val="solid"/>
          </a:ln>
        </p:spPr>
        <p:txBody>
          <a:bodyPr/>
          <a:lstStyle/>
          <a:p>
            <a:endParaRPr lang="en-US"/>
          </a:p>
        </p:txBody>
      </p:sp>
      <p:sp>
        <p:nvSpPr>
          <p:cNvPr id="24" name="Shape 19"/>
          <p:cNvSpPr/>
          <p:nvPr/>
        </p:nvSpPr>
        <p:spPr>
          <a:xfrm>
            <a:off x="548640" y="4297680"/>
            <a:ext cx="109728" cy="1874520"/>
          </a:xfrm>
          <a:prstGeom prst="rect">
            <a:avLst/>
          </a:prstGeom>
          <a:solidFill>
            <a:srgbClr val="B8853B"/>
          </a:solidFill>
          <a:ln w="12700">
            <a:solidFill>
              <a:srgbClr val="B8853B"/>
            </a:solidFill>
            <a:prstDash val="solid"/>
          </a:ln>
        </p:spPr>
        <p:txBody>
          <a:bodyPr/>
          <a:lstStyle/>
          <a:p>
            <a:endParaRPr lang="en-US"/>
          </a:p>
        </p:txBody>
      </p:sp>
      <p:sp>
        <p:nvSpPr>
          <p:cNvPr id="25" name="Text 20"/>
          <p:cNvSpPr/>
          <p:nvPr/>
        </p:nvSpPr>
        <p:spPr>
          <a:xfrm>
            <a:off x="777240" y="4434840"/>
            <a:ext cx="5349240" cy="365760"/>
          </a:xfrm>
          <a:prstGeom prst="rect">
            <a:avLst/>
          </a:prstGeom>
          <a:noFill/>
          <a:ln/>
        </p:spPr>
        <p:txBody>
          <a:bodyPr wrap="square" lIns="0" tIns="0" rIns="0" bIns="0" rtlCol="0" anchor="ctr"/>
          <a:lstStyle/>
          <a:p>
            <a:pPr marL="0" indent="0">
              <a:buNone/>
            </a:pPr>
            <a:r>
              <a:rPr lang="en-US" sz="1200" b="1" kern="0" spc="500" dirty="0">
                <a:solidFill>
                  <a:srgbClr val="8C6324"/>
                </a:solidFill>
                <a:latin typeface="Calibri" pitchFamily="34" charset="0"/>
                <a:ea typeface="Calibri" pitchFamily="34" charset="-122"/>
                <a:cs typeface="Calibri" pitchFamily="34" charset="-120"/>
              </a:rPr>
              <a:t>Fees &amp; costs</a:t>
            </a:r>
            <a:endParaRPr lang="en-US" sz="1200" dirty="0"/>
          </a:p>
        </p:txBody>
      </p:sp>
      <p:sp>
        <p:nvSpPr>
          <p:cNvPr id="26" name="Text 21"/>
          <p:cNvSpPr/>
          <p:nvPr/>
        </p:nvSpPr>
        <p:spPr>
          <a:xfrm>
            <a:off x="777240" y="4800600"/>
            <a:ext cx="5349240" cy="1371600"/>
          </a:xfrm>
          <a:prstGeom prst="rect">
            <a:avLst/>
          </a:prstGeom>
          <a:noFill/>
          <a:ln/>
        </p:spPr>
        <p:txBody>
          <a:bodyPr wrap="square" lIns="0" tIns="0" rIns="0" bIns="0" rtlCol="0" anchor="ctr"/>
          <a:lstStyle/>
          <a:p>
            <a:pPr marL="0" indent="0">
              <a:buNone/>
            </a:pPr>
            <a:r>
              <a:rPr lang="en-US" sz="1200" dirty="0">
                <a:solidFill>
                  <a:srgbClr val="1A1A2E"/>
                </a:solidFill>
                <a:latin typeface="Calibri" pitchFamily="34" charset="0"/>
                <a:ea typeface="Calibri" pitchFamily="34" charset="-122"/>
                <a:cs typeface="Calibri" pitchFamily="34" charset="-120"/>
              </a:rPr>
              <a:t>Section 40-4-8(A) lets the court allocate the GAL's reasonable fees and expenses among the parties. Allocation is usually 50/50 or income-weighted. Watch the order — some judges require a retainer up front; some collect periodically.</a:t>
            </a:r>
            <a:endParaRPr lang="en-US" sz="1200" dirty="0"/>
          </a:p>
        </p:txBody>
      </p:sp>
      <p:sp>
        <p:nvSpPr>
          <p:cNvPr id="27" name="Shape 22"/>
          <p:cNvSpPr/>
          <p:nvPr/>
        </p:nvSpPr>
        <p:spPr>
          <a:xfrm>
            <a:off x="6537960" y="4297680"/>
            <a:ext cx="5120640" cy="1874520"/>
          </a:xfrm>
          <a:prstGeom prst="rect">
            <a:avLst/>
          </a:prstGeom>
          <a:solidFill>
            <a:srgbClr val="1E2761"/>
          </a:solidFill>
          <a:ln w="12700">
            <a:solidFill>
              <a:srgbClr val="1E2761"/>
            </a:solidFill>
            <a:prstDash val="solid"/>
          </a:ln>
        </p:spPr>
        <p:txBody>
          <a:bodyPr/>
          <a:lstStyle/>
          <a:p>
            <a:endParaRPr lang="en-US"/>
          </a:p>
        </p:txBody>
      </p:sp>
      <p:sp>
        <p:nvSpPr>
          <p:cNvPr id="28" name="Text 23"/>
          <p:cNvSpPr/>
          <p:nvPr/>
        </p:nvSpPr>
        <p:spPr>
          <a:xfrm>
            <a:off x="6766560" y="4434840"/>
            <a:ext cx="4754880" cy="365760"/>
          </a:xfrm>
          <a:prstGeom prst="rect">
            <a:avLst/>
          </a:prstGeom>
          <a:noFill/>
          <a:ln/>
        </p:spPr>
        <p:txBody>
          <a:bodyPr wrap="square" lIns="0" tIns="0" rIns="0" bIns="0" rtlCol="0" anchor="ctr"/>
          <a:lstStyle/>
          <a:p>
            <a:pPr marL="0" indent="0">
              <a:buNone/>
            </a:pPr>
            <a:r>
              <a:rPr lang="en-US" sz="1200" b="1" kern="0" spc="500" dirty="0">
                <a:solidFill>
                  <a:srgbClr val="B8853B"/>
                </a:solidFill>
                <a:latin typeface="Calibri" pitchFamily="34" charset="0"/>
                <a:ea typeface="Calibri" pitchFamily="34" charset="-122"/>
                <a:cs typeface="Calibri" pitchFamily="34" charset="-120"/>
              </a:rPr>
              <a:t>Scope = order of appointment</a:t>
            </a:r>
            <a:endParaRPr lang="en-US" sz="1200" dirty="0"/>
          </a:p>
        </p:txBody>
      </p:sp>
      <p:sp>
        <p:nvSpPr>
          <p:cNvPr id="29" name="Text 24"/>
          <p:cNvSpPr/>
          <p:nvPr/>
        </p:nvSpPr>
        <p:spPr>
          <a:xfrm>
            <a:off x="6766560" y="4800600"/>
            <a:ext cx="4754880" cy="1371600"/>
          </a:xfrm>
          <a:prstGeom prst="rect">
            <a:avLst/>
          </a:prstGeom>
          <a:noFill/>
          <a:ln/>
        </p:spPr>
        <p:txBody>
          <a:bodyPr wrap="square" lIns="0" tIns="0" rIns="0" bIns="0" rtlCol="0" anchor="ctr"/>
          <a:lstStyle/>
          <a:p>
            <a:pPr marL="0" indent="0">
              <a:buNone/>
            </a:pPr>
            <a:r>
              <a:rPr lang="en-US" sz="1200" dirty="0">
                <a:solidFill>
                  <a:srgbClr val="FFFFFF"/>
                </a:solidFill>
                <a:latin typeface="Calibri" pitchFamily="34" charset="0"/>
                <a:ea typeface="Calibri" pitchFamily="34" charset="-122"/>
                <a:cs typeface="Calibri" pitchFamily="34" charset="-120"/>
              </a:rPr>
              <a:t>Read it. The order tells the GAL whether to address custody only, or also relocation, decision-making, summer schedule, etc. Don't help the GAL bill outside of scope; that's where fee disputes and bar complaints come from.</a:t>
            </a:r>
            <a:endParaRPr lang="en-US" sz="1200" dirty="0"/>
          </a:p>
        </p:txBody>
      </p:sp>
      <p:sp>
        <p:nvSpPr>
          <p:cNvPr id="31" name="Shape 25"/>
          <p:cNvSpPr/>
          <p:nvPr/>
        </p:nvSpPr>
        <p:spPr>
          <a:xfrm>
            <a:off x="0" y="6537960"/>
            <a:ext cx="12191695" cy="320040"/>
          </a:xfrm>
          <a:prstGeom prst="rect">
            <a:avLst/>
          </a:prstGeom>
          <a:solidFill>
            <a:srgbClr val="1E2761"/>
          </a:solidFill>
          <a:ln w="12700">
            <a:solidFill>
              <a:srgbClr val="1E2761"/>
            </a:solidFill>
            <a:prstDash val="solid"/>
          </a:ln>
        </p:spPr>
        <p:txBody>
          <a:bodyPr/>
          <a:lstStyle/>
          <a:p>
            <a:endParaRPr lang="en-US"/>
          </a:p>
        </p:txBody>
      </p:sp>
      <p:sp>
        <p:nvSpPr>
          <p:cNvPr id="32" name="Text 26"/>
          <p:cNvSpPr/>
          <p:nvPr/>
        </p:nvSpPr>
        <p:spPr>
          <a:xfrm>
            <a:off x="457200" y="6565392"/>
            <a:ext cx="7315200" cy="274320"/>
          </a:xfrm>
          <a:prstGeom prst="rect">
            <a:avLst/>
          </a:prstGeom>
          <a:noFill/>
          <a:ln/>
        </p:spPr>
        <p:txBody>
          <a:bodyPr wrap="square" lIns="0" tIns="0" rIns="0" bIns="0" rtlCol="0" anchor="ctr"/>
          <a:lstStyle/>
          <a:p>
            <a:pPr marL="0" indent="0" algn="l">
              <a:buNone/>
            </a:pPr>
            <a:r>
              <a:rPr lang="en-US" sz="1000" dirty="0">
                <a:solidFill>
                  <a:srgbClr val="CADCFC"/>
                </a:solidFill>
                <a:latin typeface="Calibri" pitchFamily="34" charset="0"/>
                <a:ea typeface="Calibri" pitchFamily="34" charset="-122"/>
                <a:cs typeface="Calibri" pitchFamily="34" charset="-120"/>
              </a:rPr>
              <a:t>Guardians ad Litem in New Mexico  |  McBryde Law</a:t>
            </a:r>
            <a:endParaRPr lang="en-US" sz="1000" dirty="0"/>
          </a:p>
        </p:txBody>
      </p:sp>
      <p:sp>
        <p:nvSpPr>
          <p:cNvPr id="33" name="Text 27"/>
          <p:cNvSpPr/>
          <p:nvPr/>
        </p:nvSpPr>
        <p:spPr>
          <a:xfrm>
            <a:off x="10820095" y="6565392"/>
            <a:ext cx="914400" cy="274320"/>
          </a:xfrm>
          <a:prstGeom prst="rect">
            <a:avLst/>
          </a:prstGeom>
          <a:noFill/>
          <a:ln/>
        </p:spPr>
        <p:txBody>
          <a:bodyPr wrap="square" lIns="0" tIns="0" rIns="0" bIns="0" rtlCol="0" anchor="ctr"/>
          <a:lstStyle/>
          <a:p>
            <a:pPr marL="0" indent="0" algn="r">
              <a:buNone/>
            </a:pPr>
            <a:endParaRPr lang="en-US" sz="1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2191695" cy="164592"/>
          </a:xfrm>
          <a:prstGeom prst="rect">
            <a:avLst/>
          </a:prstGeom>
          <a:solidFill>
            <a:srgbClr val="B8853B"/>
          </a:solidFill>
          <a:ln w="12700">
            <a:solidFill>
              <a:srgbClr val="B8853B"/>
            </a:solidFill>
            <a:prstDash val="solid"/>
          </a:ln>
        </p:spPr>
        <p:txBody>
          <a:bodyPr/>
          <a:lstStyle/>
          <a:p>
            <a:endParaRPr lang="en-US"/>
          </a:p>
        </p:txBody>
      </p:sp>
      <p:sp>
        <p:nvSpPr>
          <p:cNvPr id="3" name="Text 1"/>
          <p:cNvSpPr/>
          <p:nvPr/>
        </p:nvSpPr>
        <p:spPr>
          <a:xfrm>
            <a:off x="548640" y="320040"/>
            <a:ext cx="10972800" cy="320040"/>
          </a:xfrm>
          <a:prstGeom prst="rect">
            <a:avLst/>
          </a:prstGeom>
          <a:noFill/>
          <a:ln/>
        </p:spPr>
        <p:txBody>
          <a:bodyPr wrap="square" lIns="0" tIns="0" rIns="0" bIns="0" rtlCol="0" anchor="ctr"/>
          <a:lstStyle/>
          <a:p>
            <a:pPr marL="0" indent="0">
              <a:buNone/>
            </a:pPr>
            <a:r>
              <a:rPr lang="en-US" sz="1200" b="1" kern="0" spc="600" dirty="0">
                <a:solidFill>
                  <a:srgbClr val="B8853B"/>
                </a:solidFill>
                <a:latin typeface="Calibri" pitchFamily="34" charset="0"/>
                <a:ea typeface="Calibri" pitchFamily="34" charset="-122"/>
                <a:cs typeface="Calibri" pitchFamily="34" charset="-120"/>
              </a:rPr>
              <a:t>PART I  ·  DOMESTIC RELATIONS</a:t>
            </a:r>
            <a:endParaRPr lang="en-US" sz="1200" dirty="0"/>
          </a:p>
        </p:txBody>
      </p:sp>
      <p:sp>
        <p:nvSpPr>
          <p:cNvPr id="4" name="Text 2"/>
          <p:cNvSpPr/>
          <p:nvPr/>
        </p:nvSpPr>
        <p:spPr>
          <a:xfrm>
            <a:off x="548640" y="640080"/>
            <a:ext cx="10972800" cy="914400"/>
          </a:xfrm>
          <a:prstGeom prst="rect">
            <a:avLst/>
          </a:prstGeom>
          <a:noFill/>
          <a:ln/>
        </p:spPr>
        <p:txBody>
          <a:bodyPr wrap="square" lIns="0" tIns="0" rIns="0" bIns="0" rtlCol="0" anchor="ctr"/>
          <a:lstStyle/>
          <a:p>
            <a:pPr marL="0" indent="0">
              <a:buNone/>
            </a:pPr>
            <a:r>
              <a:rPr lang="en-US" sz="3000" b="1" dirty="0">
                <a:solidFill>
                  <a:srgbClr val="1E2761"/>
                </a:solidFill>
                <a:latin typeface="Georgia" pitchFamily="34" charset="0"/>
                <a:ea typeface="Georgia" pitchFamily="34" charset="-122"/>
                <a:cs typeface="Georgia" pitchFamily="34" charset="-120"/>
              </a:rPr>
              <a:t>Kimbrell v. Kimbrell — quasi-judicial immunity.</a:t>
            </a:r>
            <a:endParaRPr lang="en-US" sz="3000" dirty="0"/>
          </a:p>
        </p:txBody>
      </p:sp>
      <p:sp>
        <p:nvSpPr>
          <p:cNvPr id="5" name="Shape 3"/>
          <p:cNvSpPr/>
          <p:nvPr/>
        </p:nvSpPr>
        <p:spPr>
          <a:xfrm>
            <a:off x="548640" y="1783080"/>
            <a:ext cx="5212080" cy="4434840"/>
          </a:xfrm>
          <a:prstGeom prst="rect">
            <a:avLst/>
          </a:prstGeom>
          <a:solidFill>
            <a:srgbClr val="1E2761"/>
          </a:solidFill>
          <a:ln w="12700">
            <a:solidFill>
              <a:srgbClr val="1E2761"/>
            </a:solidFill>
            <a:prstDash val="solid"/>
          </a:ln>
        </p:spPr>
        <p:txBody>
          <a:bodyPr/>
          <a:lstStyle/>
          <a:p>
            <a:endParaRPr lang="en-US"/>
          </a:p>
        </p:txBody>
      </p:sp>
      <p:sp>
        <p:nvSpPr>
          <p:cNvPr id="6" name="Text 4"/>
          <p:cNvSpPr/>
          <p:nvPr/>
        </p:nvSpPr>
        <p:spPr>
          <a:xfrm>
            <a:off x="868680" y="2011680"/>
            <a:ext cx="4572000" cy="365760"/>
          </a:xfrm>
          <a:prstGeom prst="rect">
            <a:avLst/>
          </a:prstGeom>
          <a:noFill/>
          <a:ln/>
        </p:spPr>
        <p:txBody>
          <a:bodyPr wrap="square" lIns="0" tIns="0" rIns="0" bIns="0" rtlCol="0" anchor="ctr"/>
          <a:lstStyle/>
          <a:p>
            <a:pPr marL="0" indent="0">
              <a:buNone/>
            </a:pPr>
            <a:r>
              <a:rPr lang="en-US" sz="1200" b="1" kern="0" spc="600" dirty="0">
                <a:solidFill>
                  <a:srgbClr val="B8853B"/>
                </a:solidFill>
                <a:latin typeface="Calibri" pitchFamily="34" charset="0"/>
                <a:ea typeface="Calibri" pitchFamily="34" charset="-122"/>
                <a:cs typeface="Calibri" pitchFamily="34" charset="-120"/>
              </a:rPr>
              <a:t>THE CASE</a:t>
            </a:r>
            <a:endParaRPr lang="en-US" sz="1200" dirty="0"/>
          </a:p>
        </p:txBody>
      </p:sp>
      <p:sp>
        <p:nvSpPr>
          <p:cNvPr id="7" name="Text 5"/>
          <p:cNvSpPr/>
          <p:nvPr/>
        </p:nvSpPr>
        <p:spPr>
          <a:xfrm>
            <a:off x="868680" y="2377440"/>
            <a:ext cx="4572000" cy="548640"/>
          </a:xfrm>
          <a:prstGeom prst="rect">
            <a:avLst/>
          </a:prstGeom>
          <a:noFill/>
          <a:ln/>
        </p:spPr>
        <p:txBody>
          <a:bodyPr wrap="square" lIns="0" tIns="0" rIns="0" bIns="0" rtlCol="0" anchor="ctr"/>
          <a:lstStyle/>
          <a:p>
            <a:pPr marL="0" indent="0">
              <a:buNone/>
            </a:pPr>
            <a:r>
              <a:rPr lang="en-US" sz="2400" b="1" i="1" dirty="0">
                <a:solidFill>
                  <a:srgbClr val="FFFFFF"/>
                </a:solidFill>
                <a:latin typeface="Georgia" pitchFamily="34" charset="0"/>
                <a:ea typeface="Georgia" pitchFamily="34" charset="-122"/>
                <a:cs typeface="Georgia" pitchFamily="34" charset="-120"/>
              </a:rPr>
              <a:t>Kimbrell v. Kimbrell</a:t>
            </a:r>
            <a:endParaRPr lang="en-US" sz="2400" dirty="0"/>
          </a:p>
        </p:txBody>
      </p:sp>
      <p:sp>
        <p:nvSpPr>
          <p:cNvPr id="8" name="Text 6"/>
          <p:cNvSpPr/>
          <p:nvPr/>
        </p:nvSpPr>
        <p:spPr>
          <a:xfrm>
            <a:off x="868680" y="2926080"/>
            <a:ext cx="4572000" cy="365760"/>
          </a:xfrm>
          <a:prstGeom prst="rect">
            <a:avLst/>
          </a:prstGeom>
          <a:noFill/>
          <a:ln/>
        </p:spPr>
        <p:txBody>
          <a:bodyPr wrap="square" lIns="0" tIns="0" rIns="0" bIns="0" rtlCol="0" anchor="ctr"/>
          <a:lstStyle/>
          <a:p>
            <a:pPr marL="0" indent="0">
              <a:buNone/>
            </a:pPr>
            <a:r>
              <a:rPr lang="en-US" sz="1200" dirty="0">
                <a:solidFill>
                  <a:srgbClr val="CADCFC"/>
                </a:solidFill>
                <a:latin typeface="Calibri" pitchFamily="34" charset="0"/>
                <a:ea typeface="Calibri" pitchFamily="34" charset="-122"/>
                <a:cs typeface="Calibri" pitchFamily="34" charset="-120"/>
              </a:rPr>
              <a:t>2014-NMSC-027, 331 P.3d 915</a:t>
            </a:r>
            <a:endParaRPr lang="en-US" sz="1200" dirty="0"/>
          </a:p>
        </p:txBody>
      </p:sp>
      <p:sp>
        <p:nvSpPr>
          <p:cNvPr id="9" name="Shape 7"/>
          <p:cNvSpPr/>
          <p:nvPr/>
        </p:nvSpPr>
        <p:spPr>
          <a:xfrm>
            <a:off x="868680" y="3337560"/>
            <a:ext cx="640080" cy="36576"/>
          </a:xfrm>
          <a:prstGeom prst="rect">
            <a:avLst/>
          </a:prstGeom>
          <a:solidFill>
            <a:srgbClr val="B8853B"/>
          </a:solidFill>
          <a:ln w="12700">
            <a:solidFill>
              <a:srgbClr val="B8853B"/>
            </a:solidFill>
            <a:prstDash val="solid"/>
          </a:ln>
        </p:spPr>
        <p:txBody>
          <a:bodyPr/>
          <a:lstStyle/>
          <a:p>
            <a:endParaRPr lang="en-US"/>
          </a:p>
        </p:txBody>
      </p:sp>
      <p:sp>
        <p:nvSpPr>
          <p:cNvPr id="10" name="Text 8"/>
          <p:cNvSpPr/>
          <p:nvPr/>
        </p:nvSpPr>
        <p:spPr>
          <a:xfrm>
            <a:off x="868680" y="3474720"/>
            <a:ext cx="4572000" cy="2011680"/>
          </a:xfrm>
          <a:prstGeom prst="rect">
            <a:avLst/>
          </a:prstGeom>
          <a:noFill/>
          <a:ln/>
        </p:spPr>
        <p:txBody>
          <a:bodyPr wrap="square" lIns="0" tIns="0" rIns="0" bIns="0" rtlCol="0" anchor="ctr"/>
          <a:lstStyle/>
          <a:p>
            <a:pPr marL="0" indent="0">
              <a:buNone/>
            </a:pPr>
            <a:r>
              <a:rPr lang="en-US" sz="1400" dirty="0">
                <a:solidFill>
                  <a:srgbClr val="FFFFFF"/>
                </a:solidFill>
                <a:latin typeface="Georgia" pitchFamily="34" charset="0"/>
                <a:ea typeface="Georgia" pitchFamily="34" charset="-122"/>
                <a:cs typeface="Georgia" pitchFamily="34" charset="-120"/>
              </a:rPr>
              <a:t>The New Mexico Supreme Court held that a Rule 1-053.3 GAL is protected by absolute quasi-judicial immunity from suit arising out of the performance of GAL duties — unless the conduct is clearly and completely outside the scope of the appointment.</a:t>
            </a:r>
            <a:endParaRPr lang="en-US" sz="1400" dirty="0"/>
          </a:p>
        </p:txBody>
      </p:sp>
      <p:sp>
        <p:nvSpPr>
          <p:cNvPr id="11" name="Text 9"/>
          <p:cNvSpPr/>
          <p:nvPr/>
        </p:nvSpPr>
        <p:spPr>
          <a:xfrm>
            <a:off x="868680" y="5486400"/>
            <a:ext cx="4572000" cy="640080"/>
          </a:xfrm>
          <a:prstGeom prst="rect">
            <a:avLst/>
          </a:prstGeom>
          <a:noFill/>
          <a:ln/>
        </p:spPr>
        <p:txBody>
          <a:bodyPr wrap="square" lIns="0" tIns="0" rIns="0" bIns="0" rtlCol="0" anchor="ctr"/>
          <a:lstStyle/>
          <a:p>
            <a:pPr marL="0" indent="0">
              <a:buNone/>
            </a:pPr>
            <a:r>
              <a:rPr lang="en-US" sz="1300" i="1" dirty="0">
                <a:solidFill>
                  <a:srgbClr val="B8853B"/>
                </a:solidFill>
                <a:latin typeface="Calibri" pitchFamily="34" charset="0"/>
                <a:ea typeface="Calibri" pitchFamily="34" charset="-122"/>
                <a:cs typeface="Calibri" pitchFamily="34" charset="-120"/>
              </a:rPr>
              <a:t>Why it matters to a paralegal: the order of appointment is the immunity contract. Anything the GAL does outside that contract is not protected.</a:t>
            </a:r>
            <a:endParaRPr lang="en-US" sz="1300" dirty="0"/>
          </a:p>
        </p:txBody>
      </p:sp>
      <p:sp>
        <p:nvSpPr>
          <p:cNvPr id="12" name="Text 10"/>
          <p:cNvSpPr/>
          <p:nvPr/>
        </p:nvSpPr>
        <p:spPr>
          <a:xfrm>
            <a:off x="6035040" y="1783080"/>
            <a:ext cx="5623560" cy="457200"/>
          </a:xfrm>
          <a:prstGeom prst="rect">
            <a:avLst/>
          </a:prstGeom>
          <a:noFill/>
          <a:ln/>
        </p:spPr>
        <p:txBody>
          <a:bodyPr wrap="square" lIns="0" tIns="0" rIns="0" bIns="0" rtlCol="0" anchor="ctr"/>
          <a:lstStyle/>
          <a:p>
            <a:pPr marL="0" indent="0">
              <a:buNone/>
            </a:pPr>
            <a:r>
              <a:rPr lang="en-US" sz="1800" b="1" dirty="0">
                <a:solidFill>
                  <a:srgbClr val="1E2761"/>
                </a:solidFill>
                <a:latin typeface="Georgia" pitchFamily="34" charset="0"/>
                <a:ea typeface="Georgia" pitchFamily="34" charset="-122"/>
                <a:cs typeface="Georgia" pitchFamily="34" charset="-120"/>
              </a:rPr>
              <a:t>Practical takeaways</a:t>
            </a:r>
            <a:endParaRPr lang="en-US" sz="1800" dirty="0"/>
          </a:p>
        </p:txBody>
      </p:sp>
      <p:sp>
        <p:nvSpPr>
          <p:cNvPr id="13" name="Shape 11"/>
          <p:cNvSpPr/>
          <p:nvPr/>
        </p:nvSpPr>
        <p:spPr>
          <a:xfrm>
            <a:off x="6035040" y="2331720"/>
            <a:ext cx="292608" cy="292608"/>
          </a:xfrm>
          <a:prstGeom prst="ellipse">
            <a:avLst/>
          </a:prstGeom>
          <a:solidFill>
            <a:srgbClr val="1E2761"/>
          </a:solidFill>
          <a:ln w="12700">
            <a:solidFill>
              <a:srgbClr val="1E2761"/>
            </a:solidFill>
            <a:prstDash val="solid"/>
          </a:ln>
        </p:spPr>
        <p:txBody>
          <a:bodyPr/>
          <a:lstStyle/>
          <a:p>
            <a:endParaRPr lang="en-US"/>
          </a:p>
        </p:txBody>
      </p:sp>
      <p:sp>
        <p:nvSpPr>
          <p:cNvPr id="14" name="Text 12"/>
          <p:cNvSpPr/>
          <p:nvPr/>
        </p:nvSpPr>
        <p:spPr>
          <a:xfrm>
            <a:off x="6035040" y="2331720"/>
            <a:ext cx="292608" cy="292608"/>
          </a:xfrm>
          <a:prstGeom prst="rect">
            <a:avLst/>
          </a:prstGeom>
          <a:noFill/>
          <a:ln/>
        </p:spPr>
        <p:txBody>
          <a:bodyPr wrap="square" lIns="0" tIns="0" rIns="0" bIns="0" rtlCol="0" anchor="ctr"/>
          <a:lstStyle/>
          <a:p>
            <a:pPr marL="0" indent="0" algn="ctr">
              <a:buNone/>
            </a:pPr>
            <a:r>
              <a:rPr lang="en-US" sz="1300" b="1" dirty="0">
                <a:solidFill>
                  <a:srgbClr val="FFFFFF"/>
                </a:solidFill>
                <a:latin typeface="Georgia" pitchFamily="34" charset="0"/>
                <a:ea typeface="Georgia" pitchFamily="34" charset="-122"/>
                <a:cs typeface="Georgia" pitchFamily="34" charset="-120"/>
              </a:rPr>
              <a:t>1</a:t>
            </a:r>
            <a:endParaRPr lang="en-US" sz="1300" dirty="0"/>
          </a:p>
        </p:txBody>
      </p:sp>
      <p:sp>
        <p:nvSpPr>
          <p:cNvPr id="15" name="Text 13"/>
          <p:cNvSpPr/>
          <p:nvPr/>
        </p:nvSpPr>
        <p:spPr>
          <a:xfrm>
            <a:off x="6492240" y="2286000"/>
            <a:ext cx="5029200" cy="320040"/>
          </a:xfrm>
          <a:prstGeom prst="rect">
            <a:avLst/>
          </a:prstGeom>
          <a:noFill/>
          <a:ln/>
        </p:spPr>
        <p:txBody>
          <a:bodyPr wrap="square" lIns="0" tIns="0" rIns="0" bIns="0" rtlCol="0" anchor="ctr"/>
          <a:lstStyle/>
          <a:p>
            <a:pPr marL="0" indent="0">
              <a:buNone/>
            </a:pPr>
            <a:r>
              <a:rPr lang="en-US" sz="1300" b="1" dirty="0">
                <a:solidFill>
                  <a:srgbClr val="1E2761"/>
                </a:solidFill>
                <a:latin typeface="Georgia" pitchFamily="34" charset="0"/>
                <a:ea typeface="Georgia" pitchFamily="34" charset="-122"/>
                <a:cs typeface="Georgia" pitchFamily="34" charset="-120"/>
              </a:rPr>
              <a:t>Save the order of appointment to the front of the file.</a:t>
            </a:r>
            <a:endParaRPr lang="en-US" sz="1300" dirty="0"/>
          </a:p>
        </p:txBody>
      </p:sp>
      <p:sp>
        <p:nvSpPr>
          <p:cNvPr id="16" name="Text 14"/>
          <p:cNvSpPr/>
          <p:nvPr/>
        </p:nvSpPr>
        <p:spPr>
          <a:xfrm>
            <a:off x="6492240" y="2615184"/>
            <a:ext cx="5029200" cy="457200"/>
          </a:xfrm>
          <a:prstGeom prst="rect">
            <a:avLst/>
          </a:prstGeom>
          <a:noFill/>
          <a:ln/>
        </p:spPr>
        <p:txBody>
          <a:bodyPr wrap="square" lIns="0" tIns="0" rIns="0" bIns="0" rtlCol="0" anchor="ctr"/>
          <a:lstStyle/>
          <a:p>
            <a:pPr marL="0" indent="0">
              <a:buNone/>
            </a:pPr>
            <a:r>
              <a:rPr lang="en-US" sz="1100" dirty="0">
                <a:solidFill>
                  <a:srgbClr val="4A4A5C"/>
                </a:solidFill>
                <a:latin typeface="Calibri" pitchFamily="34" charset="0"/>
                <a:ea typeface="Calibri" pitchFamily="34" charset="-122"/>
                <a:cs typeface="Calibri" pitchFamily="34" charset="-120"/>
              </a:rPr>
              <a:t>It defines the GAL's scope and your immunity ceiling.</a:t>
            </a:r>
            <a:endParaRPr lang="en-US" sz="1100" dirty="0"/>
          </a:p>
        </p:txBody>
      </p:sp>
      <p:sp>
        <p:nvSpPr>
          <p:cNvPr id="17" name="Shape 15"/>
          <p:cNvSpPr/>
          <p:nvPr/>
        </p:nvSpPr>
        <p:spPr>
          <a:xfrm>
            <a:off x="6035040" y="3200400"/>
            <a:ext cx="292608" cy="292608"/>
          </a:xfrm>
          <a:prstGeom prst="ellipse">
            <a:avLst/>
          </a:prstGeom>
          <a:solidFill>
            <a:srgbClr val="1E2761"/>
          </a:solidFill>
          <a:ln w="12700">
            <a:solidFill>
              <a:srgbClr val="1E2761"/>
            </a:solidFill>
            <a:prstDash val="solid"/>
          </a:ln>
        </p:spPr>
        <p:txBody>
          <a:bodyPr/>
          <a:lstStyle/>
          <a:p>
            <a:endParaRPr lang="en-US"/>
          </a:p>
        </p:txBody>
      </p:sp>
      <p:sp>
        <p:nvSpPr>
          <p:cNvPr id="18" name="Text 16"/>
          <p:cNvSpPr/>
          <p:nvPr/>
        </p:nvSpPr>
        <p:spPr>
          <a:xfrm>
            <a:off x="6035040" y="3200400"/>
            <a:ext cx="292608" cy="292608"/>
          </a:xfrm>
          <a:prstGeom prst="rect">
            <a:avLst/>
          </a:prstGeom>
          <a:noFill/>
          <a:ln/>
        </p:spPr>
        <p:txBody>
          <a:bodyPr wrap="square" lIns="0" tIns="0" rIns="0" bIns="0" rtlCol="0" anchor="ctr"/>
          <a:lstStyle/>
          <a:p>
            <a:pPr marL="0" indent="0" algn="ctr">
              <a:buNone/>
            </a:pPr>
            <a:r>
              <a:rPr lang="en-US" sz="1300" b="1" dirty="0">
                <a:solidFill>
                  <a:srgbClr val="FFFFFF"/>
                </a:solidFill>
                <a:latin typeface="Georgia" pitchFamily="34" charset="0"/>
                <a:ea typeface="Georgia" pitchFamily="34" charset="-122"/>
                <a:cs typeface="Georgia" pitchFamily="34" charset="-120"/>
              </a:rPr>
              <a:t>2</a:t>
            </a:r>
            <a:endParaRPr lang="en-US" sz="1300" dirty="0"/>
          </a:p>
        </p:txBody>
      </p:sp>
      <p:sp>
        <p:nvSpPr>
          <p:cNvPr id="19" name="Text 17"/>
          <p:cNvSpPr/>
          <p:nvPr/>
        </p:nvSpPr>
        <p:spPr>
          <a:xfrm>
            <a:off x="6492240" y="3154680"/>
            <a:ext cx="5029200" cy="320040"/>
          </a:xfrm>
          <a:prstGeom prst="rect">
            <a:avLst/>
          </a:prstGeom>
          <a:noFill/>
          <a:ln/>
        </p:spPr>
        <p:txBody>
          <a:bodyPr wrap="square" lIns="0" tIns="0" rIns="0" bIns="0" rtlCol="0" anchor="ctr"/>
          <a:lstStyle/>
          <a:p>
            <a:pPr marL="0" indent="0">
              <a:buNone/>
            </a:pPr>
            <a:r>
              <a:rPr lang="en-US" sz="1300" b="1" dirty="0">
                <a:solidFill>
                  <a:srgbClr val="1E2761"/>
                </a:solidFill>
                <a:latin typeface="Georgia" pitchFamily="34" charset="0"/>
                <a:ea typeface="Georgia" pitchFamily="34" charset="-122"/>
                <a:cs typeface="Georgia" pitchFamily="34" charset="-120"/>
              </a:rPr>
              <a:t>Calendar from the order, not from custom.</a:t>
            </a:r>
            <a:endParaRPr lang="en-US" sz="1300" dirty="0"/>
          </a:p>
        </p:txBody>
      </p:sp>
      <p:sp>
        <p:nvSpPr>
          <p:cNvPr id="20" name="Text 18"/>
          <p:cNvSpPr/>
          <p:nvPr/>
        </p:nvSpPr>
        <p:spPr>
          <a:xfrm>
            <a:off x="6492240" y="3483864"/>
            <a:ext cx="5029200" cy="457200"/>
          </a:xfrm>
          <a:prstGeom prst="rect">
            <a:avLst/>
          </a:prstGeom>
          <a:noFill/>
          <a:ln/>
        </p:spPr>
        <p:txBody>
          <a:bodyPr wrap="square" lIns="0" tIns="0" rIns="0" bIns="0" rtlCol="0" anchor="ctr"/>
          <a:lstStyle/>
          <a:p>
            <a:pPr marL="0" indent="0">
              <a:buNone/>
            </a:pPr>
            <a:r>
              <a:rPr lang="en-US" sz="1100" dirty="0">
                <a:solidFill>
                  <a:srgbClr val="4A4A5C"/>
                </a:solidFill>
                <a:latin typeface="Calibri" pitchFamily="34" charset="0"/>
                <a:ea typeface="Calibri" pitchFamily="34" charset="-122"/>
                <a:cs typeface="Calibri" pitchFamily="34" charset="-120"/>
              </a:rPr>
              <a:t>Some orders require status reports; some don't. Don't assume.</a:t>
            </a:r>
            <a:endParaRPr lang="en-US" sz="1100" dirty="0"/>
          </a:p>
        </p:txBody>
      </p:sp>
      <p:sp>
        <p:nvSpPr>
          <p:cNvPr id="21" name="Shape 19"/>
          <p:cNvSpPr/>
          <p:nvPr/>
        </p:nvSpPr>
        <p:spPr>
          <a:xfrm>
            <a:off x="6035040" y="4069080"/>
            <a:ext cx="292608" cy="292608"/>
          </a:xfrm>
          <a:prstGeom prst="ellipse">
            <a:avLst/>
          </a:prstGeom>
          <a:solidFill>
            <a:srgbClr val="1E2761"/>
          </a:solidFill>
          <a:ln w="12700">
            <a:solidFill>
              <a:srgbClr val="1E2761"/>
            </a:solidFill>
            <a:prstDash val="solid"/>
          </a:ln>
        </p:spPr>
        <p:txBody>
          <a:bodyPr/>
          <a:lstStyle/>
          <a:p>
            <a:endParaRPr lang="en-US"/>
          </a:p>
        </p:txBody>
      </p:sp>
      <p:sp>
        <p:nvSpPr>
          <p:cNvPr id="22" name="Text 20"/>
          <p:cNvSpPr/>
          <p:nvPr/>
        </p:nvSpPr>
        <p:spPr>
          <a:xfrm>
            <a:off x="6035040" y="4069080"/>
            <a:ext cx="292608" cy="292608"/>
          </a:xfrm>
          <a:prstGeom prst="rect">
            <a:avLst/>
          </a:prstGeom>
          <a:noFill/>
          <a:ln/>
        </p:spPr>
        <p:txBody>
          <a:bodyPr wrap="square" lIns="0" tIns="0" rIns="0" bIns="0" rtlCol="0" anchor="ctr"/>
          <a:lstStyle/>
          <a:p>
            <a:pPr marL="0" indent="0" algn="ctr">
              <a:buNone/>
            </a:pPr>
            <a:r>
              <a:rPr lang="en-US" sz="1300" b="1" dirty="0">
                <a:solidFill>
                  <a:srgbClr val="FFFFFF"/>
                </a:solidFill>
                <a:latin typeface="Georgia" pitchFamily="34" charset="0"/>
                <a:ea typeface="Georgia" pitchFamily="34" charset="-122"/>
                <a:cs typeface="Georgia" pitchFamily="34" charset="-120"/>
              </a:rPr>
              <a:t>3</a:t>
            </a:r>
            <a:endParaRPr lang="en-US" sz="1300" dirty="0"/>
          </a:p>
        </p:txBody>
      </p:sp>
      <p:sp>
        <p:nvSpPr>
          <p:cNvPr id="23" name="Text 21"/>
          <p:cNvSpPr/>
          <p:nvPr/>
        </p:nvSpPr>
        <p:spPr>
          <a:xfrm>
            <a:off x="6492240" y="4023360"/>
            <a:ext cx="5029200" cy="320040"/>
          </a:xfrm>
          <a:prstGeom prst="rect">
            <a:avLst/>
          </a:prstGeom>
          <a:noFill/>
          <a:ln/>
        </p:spPr>
        <p:txBody>
          <a:bodyPr wrap="square" lIns="0" tIns="0" rIns="0" bIns="0" rtlCol="0" anchor="ctr"/>
          <a:lstStyle/>
          <a:p>
            <a:pPr marL="0" indent="0">
              <a:buNone/>
            </a:pPr>
            <a:r>
              <a:rPr lang="en-US" sz="1300" b="1" dirty="0">
                <a:solidFill>
                  <a:srgbClr val="1E2761"/>
                </a:solidFill>
                <a:latin typeface="Georgia" pitchFamily="34" charset="0"/>
                <a:ea typeface="Georgia" pitchFamily="34" charset="-122"/>
                <a:cs typeface="Georgia" pitchFamily="34" charset="-120"/>
              </a:rPr>
              <a:t>Document every contact.</a:t>
            </a:r>
            <a:endParaRPr lang="en-US" sz="1300" dirty="0"/>
          </a:p>
        </p:txBody>
      </p:sp>
      <p:sp>
        <p:nvSpPr>
          <p:cNvPr id="24" name="Text 22"/>
          <p:cNvSpPr/>
          <p:nvPr/>
        </p:nvSpPr>
        <p:spPr>
          <a:xfrm>
            <a:off x="6492240" y="4352544"/>
            <a:ext cx="5029200" cy="457200"/>
          </a:xfrm>
          <a:prstGeom prst="rect">
            <a:avLst/>
          </a:prstGeom>
          <a:noFill/>
          <a:ln/>
        </p:spPr>
        <p:txBody>
          <a:bodyPr wrap="square" lIns="0" tIns="0" rIns="0" bIns="0" rtlCol="0" anchor="ctr"/>
          <a:lstStyle/>
          <a:p>
            <a:pPr marL="0" indent="0">
              <a:buNone/>
            </a:pPr>
            <a:r>
              <a:rPr lang="en-US" sz="1100" dirty="0">
                <a:solidFill>
                  <a:srgbClr val="4A4A5C"/>
                </a:solidFill>
                <a:latin typeface="Calibri" pitchFamily="34" charset="0"/>
                <a:ea typeface="Calibri" pitchFamily="34" charset="-122"/>
                <a:cs typeface="Calibri" pitchFamily="34" charset="-120"/>
              </a:rPr>
              <a:t>Phone log, email log, contact log of children and collaterals — these are the GAL's audit trail if work is challenged.</a:t>
            </a:r>
            <a:endParaRPr lang="en-US" sz="1100" dirty="0"/>
          </a:p>
        </p:txBody>
      </p:sp>
      <p:sp>
        <p:nvSpPr>
          <p:cNvPr id="25" name="Shape 23"/>
          <p:cNvSpPr/>
          <p:nvPr/>
        </p:nvSpPr>
        <p:spPr>
          <a:xfrm>
            <a:off x="6035040" y="4937760"/>
            <a:ext cx="292608" cy="292608"/>
          </a:xfrm>
          <a:prstGeom prst="ellipse">
            <a:avLst/>
          </a:prstGeom>
          <a:solidFill>
            <a:srgbClr val="1E2761"/>
          </a:solidFill>
          <a:ln w="12700">
            <a:solidFill>
              <a:srgbClr val="1E2761"/>
            </a:solidFill>
            <a:prstDash val="solid"/>
          </a:ln>
        </p:spPr>
        <p:txBody>
          <a:bodyPr/>
          <a:lstStyle/>
          <a:p>
            <a:endParaRPr lang="en-US"/>
          </a:p>
        </p:txBody>
      </p:sp>
      <p:sp>
        <p:nvSpPr>
          <p:cNvPr id="26" name="Text 24"/>
          <p:cNvSpPr/>
          <p:nvPr/>
        </p:nvSpPr>
        <p:spPr>
          <a:xfrm>
            <a:off x="6035040" y="4937760"/>
            <a:ext cx="292608" cy="292608"/>
          </a:xfrm>
          <a:prstGeom prst="rect">
            <a:avLst/>
          </a:prstGeom>
          <a:noFill/>
          <a:ln/>
        </p:spPr>
        <p:txBody>
          <a:bodyPr wrap="square" lIns="0" tIns="0" rIns="0" bIns="0" rtlCol="0" anchor="ctr"/>
          <a:lstStyle/>
          <a:p>
            <a:pPr marL="0" indent="0" algn="ctr">
              <a:buNone/>
            </a:pPr>
            <a:r>
              <a:rPr lang="en-US" sz="1300" b="1" dirty="0">
                <a:solidFill>
                  <a:srgbClr val="FFFFFF"/>
                </a:solidFill>
                <a:latin typeface="Georgia" pitchFamily="34" charset="0"/>
                <a:ea typeface="Georgia" pitchFamily="34" charset="-122"/>
                <a:cs typeface="Georgia" pitchFamily="34" charset="-120"/>
              </a:rPr>
              <a:t>4</a:t>
            </a:r>
            <a:endParaRPr lang="en-US" sz="1300" dirty="0"/>
          </a:p>
        </p:txBody>
      </p:sp>
      <p:sp>
        <p:nvSpPr>
          <p:cNvPr id="27" name="Text 25"/>
          <p:cNvSpPr/>
          <p:nvPr/>
        </p:nvSpPr>
        <p:spPr>
          <a:xfrm>
            <a:off x="6492240" y="4892040"/>
            <a:ext cx="5029200" cy="320040"/>
          </a:xfrm>
          <a:prstGeom prst="rect">
            <a:avLst/>
          </a:prstGeom>
          <a:noFill/>
          <a:ln/>
        </p:spPr>
        <p:txBody>
          <a:bodyPr wrap="square" lIns="0" tIns="0" rIns="0" bIns="0" rtlCol="0" anchor="ctr"/>
          <a:lstStyle/>
          <a:p>
            <a:pPr marL="0" indent="0">
              <a:buNone/>
            </a:pPr>
            <a:r>
              <a:rPr lang="en-US" sz="1300" b="1" dirty="0">
                <a:solidFill>
                  <a:srgbClr val="1E2761"/>
                </a:solidFill>
                <a:latin typeface="Georgia" pitchFamily="34" charset="0"/>
                <a:ea typeface="Georgia" pitchFamily="34" charset="-122"/>
                <a:cs typeface="Georgia" pitchFamily="34" charset="-120"/>
              </a:rPr>
              <a:t>Don't stretch scope without a written amendment.</a:t>
            </a:r>
            <a:endParaRPr lang="en-US" sz="1300" dirty="0"/>
          </a:p>
        </p:txBody>
      </p:sp>
      <p:sp>
        <p:nvSpPr>
          <p:cNvPr id="28" name="Text 26"/>
          <p:cNvSpPr/>
          <p:nvPr/>
        </p:nvSpPr>
        <p:spPr>
          <a:xfrm>
            <a:off x="6492240" y="5221224"/>
            <a:ext cx="5029200" cy="457200"/>
          </a:xfrm>
          <a:prstGeom prst="rect">
            <a:avLst/>
          </a:prstGeom>
          <a:noFill/>
          <a:ln/>
        </p:spPr>
        <p:txBody>
          <a:bodyPr wrap="square" lIns="0" tIns="0" rIns="0" bIns="0" rtlCol="0" anchor="ctr"/>
          <a:lstStyle/>
          <a:p>
            <a:pPr marL="0" indent="0">
              <a:buNone/>
            </a:pPr>
            <a:r>
              <a:rPr lang="en-US" sz="1100" dirty="0">
                <a:solidFill>
                  <a:srgbClr val="4A4A5C"/>
                </a:solidFill>
                <a:latin typeface="Calibri" pitchFamily="34" charset="0"/>
                <a:ea typeface="Calibri" pitchFamily="34" charset="-122"/>
                <a:cs typeface="Calibri" pitchFamily="34" charset="-120"/>
              </a:rPr>
              <a:t>If the parties want the GAL to do something new, get a stipulated amended order.</a:t>
            </a:r>
            <a:endParaRPr lang="en-US" sz="1100" dirty="0"/>
          </a:p>
        </p:txBody>
      </p:sp>
      <p:sp>
        <p:nvSpPr>
          <p:cNvPr id="29" name="Shape 27"/>
          <p:cNvSpPr/>
          <p:nvPr/>
        </p:nvSpPr>
        <p:spPr>
          <a:xfrm>
            <a:off x="6035040" y="5806440"/>
            <a:ext cx="292608" cy="292608"/>
          </a:xfrm>
          <a:prstGeom prst="ellipse">
            <a:avLst/>
          </a:prstGeom>
          <a:solidFill>
            <a:srgbClr val="1E2761"/>
          </a:solidFill>
          <a:ln w="12700">
            <a:solidFill>
              <a:srgbClr val="1E2761"/>
            </a:solidFill>
            <a:prstDash val="solid"/>
          </a:ln>
        </p:spPr>
        <p:txBody>
          <a:bodyPr/>
          <a:lstStyle/>
          <a:p>
            <a:endParaRPr lang="en-US"/>
          </a:p>
        </p:txBody>
      </p:sp>
      <p:sp>
        <p:nvSpPr>
          <p:cNvPr id="30" name="Text 28"/>
          <p:cNvSpPr/>
          <p:nvPr/>
        </p:nvSpPr>
        <p:spPr>
          <a:xfrm>
            <a:off x="6035040" y="5806440"/>
            <a:ext cx="292608" cy="292608"/>
          </a:xfrm>
          <a:prstGeom prst="rect">
            <a:avLst/>
          </a:prstGeom>
          <a:noFill/>
          <a:ln/>
        </p:spPr>
        <p:txBody>
          <a:bodyPr wrap="square" lIns="0" tIns="0" rIns="0" bIns="0" rtlCol="0" anchor="ctr"/>
          <a:lstStyle/>
          <a:p>
            <a:pPr marL="0" indent="0" algn="ctr">
              <a:buNone/>
            </a:pPr>
            <a:r>
              <a:rPr lang="en-US" sz="1300" b="1" dirty="0">
                <a:solidFill>
                  <a:srgbClr val="FFFFFF"/>
                </a:solidFill>
                <a:latin typeface="Georgia" pitchFamily="34" charset="0"/>
                <a:ea typeface="Georgia" pitchFamily="34" charset="-122"/>
                <a:cs typeface="Georgia" pitchFamily="34" charset="-120"/>
              </a:rPr>
              <a:t>5</a:t>
            </a:r>
            <a:endParaRPr lang="en-US" sz="1300" dirty="0"/>
          </a:p>
        </p:txBody>
      </p:sp>
      <p:sp>
        <p:nvSpPr>
          <p:cNvPr id="31" name="Text 29"/>
          <p:cNvSpPr/>
          <p:nvPr/>
        </p:nvSpPr>
        <p:spPr>
          <a:xfrm>
            <a:off x="6492240" y="5760720"/>
            <a:ext cx="5029200" cy="320040"/>
          </a:xfrm>
          <a:prstGeom prst="rect">
            <a:avLst/>
          </a:prstGeom>
          <a:noFill/>
          <a:ln/>
        </p:spPr>
        <p:txBody>
          <a:bodyPr wrap="square" lIns="0" tIns="0" rIns="0" bIns="0" rtlCol="0" anchor="ctr"/>
          <a:lstStyle/>
          <a:p>
            <a:pPr marL="0" indent="0">
              <a:buNone/>
            </a:pPr>
            <a:r>
              <a:rPr lang="en-US" sz="1300" b="1" dirty="0">
                <a:solidFill>
                  <a:srgbClr val="1E2761"/>
                </a:solidFill>
                <a:latin typeface="Georgia" pitchFamily="34" charset="0"/>
                <a:ea typeface="Georgia" pitchFamily="34" charset="-122"/>
                <a:cs typeface="Georgia" pitchFamily="34" charset="-120"/>
              </a:rPr>
              <a:t>Retainer + replenishment letters are routine.</a:t>
            </a:r>
            <a:endParaRPr lang="en-US" sz="1300" dirty="0"/>
          </a:p>
        </p:txBody>
      </p:sp>
      <p:sp>
        <p:nvSpPr>
          <p:cNvPr id="32" name="Text 30"/>
          <p:cNvSpPr/>
          <p:nvPr/>
        </p:nvSpPr>
        <p:spPr>
          <a:xfrm>
            <a:off x="6492240" y="6089904"/>
            <a:ext cx="5029200" cy="457200"/>
          </a:xfrm>
          <a:prstGeom prst="rect">
            <a:avLst/>
          </a:prstGeom>
          <a:noFill/>
          <a:ln/>
        </p:spPr>
        <p:txBody>
          <a:bodyPr wrap="square" lIns="0" tIns="0" rIns="0" bIns="0" rtlCol="0" anchor="ctr"/>
          <a:lstStyle/>
          <a:p>
            <a:pPr marL="0" indent="0">
              <a:buNone/>
            </a:pPr>
            <a:r>
              <a:rPr lang="en-US" sz="1100" dirty="0">
                <a:solidFill>
                  <a:srgbClr val="4A4A5C"/>
                </a:solidFill>
                <a:latin typeface="Calibri" pitchFamily="34" charset="0"/>
                <a:ea typeface="Calibri" pitchFamily="34" charset="-122"/>
                <a:cs typeface="Calibri" pitchFamily="34" charset="-120"/>
              </a:rPr>
              <a:t>Track the trust accounting; courts may review fees at the end or during the case.</a:t>
            </a:r>
            <a:endParaRPr lang="en-US" sz="1100" dirty="0"/>
          </a:p>
        </p:txBody>
      </p:sp>
      <p:sp>
        <p:nvSpPr>
          <p:cNvPr id="34" name="Shape 31"/>
          <p:cNvSpPr/>
          <p:nvPr/>
        </p:nvSpPr>
        <p:spPr>
          <a:xfrm>
            <a:off x="0" y="6537960"/>
            <a:ext cx="12191695" cy="320040"/>
          </a:xfrm>
          <a:prstGeom prst="rect">
            <a:avLst/>
          </a:prstGeom>
          <a:solidFill>
            <a:srgbClr val="1E2761"/>
          </a:solidFill>
          <a:ln w="12700">
            <a:solidFill>
              <a:srgbClr val="1E2761"/>
            </a:solidFill>
            <a:prstDash val="solid"/>
          </a:ln>
        </p:spPr>
        <p:txBody>
          <a:bodyPr/>
          <a:lstStyle/>
          <a:p>
            <a:endParaRPr lang="en-US"/>
          </a:p>
        </p:txBody>
      </p:sp>
      <p:sp>
        <p:nvSpPr>
          <p:cNvPr id="35" name="Text 32"/>
          <p:cNvSpPr/>
          <p:nvPr/>
        </p:nvSpPr>
        <p:spPr>
          <a:xfrm>
            <a:off x="457200" y="6565392"/>
            <a:ext cx="7315200" cy="274320"/>
          </a:xfrm>
          <a:prstGeom prst="rect">
            <a:avLst/>
          </a:prstGeom>
          <a:noFill/>
          <a:ln/>
        </p:spPr>
        <p:txBody>
          <a:bodyPr wrap="square" lIns="0" tIns="0" rIns="0" bIns="0" rtlCol="0" anchor="ctr"/>
          <a:lstStyle/>
          <a:p>
            <a:pPr marL="0" indent="0" algn="l">
              <a:buNone/>
            </a:pPr>
            <a:r>
              <a:rPr lang="en-US" sz="1000" dirty="0">
                <a:solidFill>
                  <a:srgbClr val="CADCFC"/>
                </a:solidFill>
                <a:latin typeface="Calibri" pitchFamily="34" charset="0"/>
                <a:ea typeface="Calibri" pitchFamily="34" charset="-122"/>
                <a:cs typeface="Calibri" pitchFamily="34" charset="-120"/>
              </a:rPr>
              <a:t>Guardians ad Litem in New Mexico  |  McBryde Law</a:t>
            </a:r>
            <a:endParaRPr lang="en-US" sz="1000" dirty="0"/>
          </a:p>
        </p:txBody>
      </p:sp>
      <p:sp>
        <p:nvSpPr>
          <p:cNvPr id="36" name="Text 33"/>
          <p:cNvSpPr/>
          <p:nvPr/>
        </p:nvSpPr>
        <p:spPr>
          <a:xfrm>
            <a:off x="10820095" y="6565392"/>
            <a:ext cx="914400" cy="274320"/>
          </a:xfrm>
          <a:prstGeom prst="rect">
            <a:avLst/>
          </a:prstGeom>
          <a:noFill/>
          <a:ln/>
        </p:spPr>
        <p:txBody>
          <a:bodyPr wrap="square" lIns="0" tIns="0" rIns="0" bIns="0" rtlCol="0" anchor="ctr"/>
          <a:lstStyle/>
          <a:p>
            <a:pPr marL="0" indent="0" algn="r">
              <a:buNone/>
            </a:pPr>
            <a:endParaRPr lang="en-US" sz="1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2191695" cy="164592"/>
          </a:xfrm>
          <a:prstGeom prst="rect">
            <a:avLst/>
          </a:prstGeom>
          <a:solidFill>
            <a:srgbClr val="B8853B"/>
          </a:solidFill>
          <a:ln w="12700">
            <a:solidFill>
              <a:srgbClr val="B8853B"/>
            </a:solidFill>
            <a:prstDash val="solid"/>
          </a:ln>
        </p:spPr>
        <p:txBody>
          <a:bodyPr/>
          <a:lstStyle/>
          <a:p>
            <a:endParaRPr lang="en-US"/>
          </a:p>
        </p:txBody>
      </p:sp>
      <p:sp>
        <p:nvSpPr>
          <p:cNvPr id="3" name="Text 1"/>
          <p:cNvSpPr/>
          <p:nvPr/>
        </p:nvSpPr>
        <p:spPr>
          <a:xfrm>
            <a:off x="548640" y="320040"/>
            <a:ext cx="10972800" cy="320040"/>
          </a:xfrm>
          <a:prstGeom prst="rect">
            <a:avLst/>
          </a:prstGeom>
          <a:noFill/>
          <a:ln/>
        </p:spPr>
        <p:txBody>
          <a:bodyPr wrap="square" lIns="0" tIns="0" rIns="0" bIns="0" rtlCol="0" anchor="ctr"/>
          <a:lstStyle/>
          <a:p>
            <a:pPr marL="0" indent="0">
              <a:buNone/>
            </a:pPr>
            <a:r>
              <a:rPr lang="en-US" sz="1200" b="1" kern="0" spc="600" dirty="0">
                <a:solidFill>
                  <a:srgbClr val="B8853B"/>
                </a:solidFill>
                <a:latin typeface="Calibri" pitchFamily="34" charset="0"/>
                <a:ea typeface="Calibri" pitchFamily="34" charset="-122"/>
                <a:cs typeface="Calibri" pitchFamily="34" charset="-120"/>
              </a:rPr>
              <a:t>PART I  ·  DOMESTIC RELATIONS</a:t>
            </a:r>
            <a:endParaRPr lang="en-US" sz="1200" dirty="0"/>
          </a:p>
        </p:txBody>
      </p:sp>
      <p:sp>
        <p:nvSpPr>
          <p:cNvPr id="4" name="Text 2"/>
          <p:cNvSpPr/>
          <p:nvPr/>
        </p:nvSpPr>
        <p:spPr>
          <a:xfrm>
            <a:off x="548640" y="640080"/>
            <a:ext cx="10972800" cy="914400"/>
          </a:xfrm>
          <a:prstGeom prst="rect">
            <a:avLst/>
          </a:prstGeom>
          <a:noFill/>
          <a:ln/>
        </p:spPr>
        <p:txBody>
          <a:bodyPr wrap="square" lIns="0" tIns="0" rIns="0" bIns="0" rtlCol="0" anchor="ctr"/>
          <a:lstStyle/>
          <a:p>
            <a:pPr marL="0" indent="0">
              <a:buNone/>
            </a:pPr>
            <a:r>
              <a:rPr lang="en-US" sz="3000" b="1" dirty="0">
                <a:solidFill>
                  <a:srgbClr val="1E2761"/>
                </a:solidFill>
                <a:latin typeface="Georgia" pitchFamily="34" charset="0"/>
                <a:ea typeface="Georgia" pitchFamily="34" charset="-122"/>
                <a:cs typeface="Georgia" pitchFamily="34" charset="-120"/>
              </a:rPr>
              <a:t>Your job: the DR-GAL paralegal checklist.</a:t>
            </a:r>
            <a:endParaRPr lang="en-US" sz="3000" dirty="0"/>
          </a:p>
        </p:txBody>
      </p:sp>
      <p:sp>
        <p:nvSpPr>
          <p:cNvPr id="5" name="Shape 3"/>
          <p:cNvSpPr/>
          <p:nvPr/>
        </p:nvSpPr>
        <p:spPr>
          <a:xfrm>
            <a:off x="548640" y="1783080"/>
            <a:ext cx="3611880" cy="1783080"/>
          </a:xfrm>
          <a:prstGeom prst="rect">
            <a:avLst/>
          </a:prstGeom>
          <a:solidFill>
            <a:srgbClr val="FFFFFF"/>
          </a:solidFill>
          <a:ln w="12700">
            <a:solidFill>
              <a:srgbClr val="D9D9E5"/>
            </a:solidFill>
            <a:prstDash val="solid"/>
          </a:ln>
          <a:effectLst>
            <a:outerShdw blurRad="101600" dist="25400" dir="5400000" algn="bl" rotWithShape="0">
              <a:srgbClr val="000000">
                <a:alpha val="10000"/>
              </a:srgbClr>
            </a:outerShdw>
          </a:effectLst>
        </p:spPr>
        <p:txBody>
          <a:bodyPr/>
          <a:lstStyle/>
          <a:p>
            <a:endParaRPr lang="en-US"/>
          </a:p>
        </p:txBody>
      </p:sp>
      <p:sp>
        <p:nvSpPr>
          <p:cNvPr id="6" name="Shape 4"/>
          <p:cNvSpPr/>
          <p:nvPr/>
        </p:nvSpPr>
        <p:spPr>
          <a:xfrm>
            <a:off x="548640" y="1783080"/>
            <a:ext cx="73152" cy="1783080"/>
          </a:xfrm>
          <a:prstGeom prst="rect">
            <a:avLst/>
          </a:prstGeom>
          <a:solidFill>
            <a:srgbClr val="B8853B"/>
          </a:solidFill>
          <a:ln w="12700">
            <a:solidFill>
              <a:srgbClr val="B8853B"/>
            </a:solidFill>
            <a:prstDash val="solid"/>
          </a:ln>
        </p:spPr>
        <p:txBody>
          <a:bodyPr/>
          <a:lstStyle/>
          <a:p>
            <a:endParaRPr lang="en-US"/>
          </a:p>
        </p:txBody>
      </p:sp>
      <p:sp>
        <p:nvSpPr>
          <p:cNvPr id="7" name="Shape 5"/>
          <p:cNvSpPr/>
          <p:nvPr/>
        </p:nvSpPr>
        <p:spPr>
          <a:xfrm>
            <a:off x="822960" y="2011680"/>
            <a:ext cx="502920" cy="502920"/>
          </a:xfrm>
          <a:prstGeom prst="ellipse">
            <a:avLst/>
          </a:prstGeom>
          <a:solidFill>
            <a:srgbClr val="1E2761"/>
          </a:solidFill>
          <a:ln w="12700">
            <a:solidFill>
              <a:srgbClr val="1E2761"/>
            </a:solidFill>
            <a:prstDash val="solid"/>
          </a:ln>
        </p:spPr>
        <p:txBody>
          <a:bodyPr/>
          <a:lstStyle/>
          <a:p>
            <a:endParaRPr lang="en-US"/>
          </a:p>
        </p:txBody>
      </p:sp>
      <p:pic>
        <p:nvPicPr>
          <p:cNvPr id="8" name="Image 0" descr="preencoded.png"/>
          <p:cNvPicPr>
            <a:picLocks noChangeAspect="1"/>
          </p:cNvPicPr>
          <p:nvPr/>
        </p:nvPicPr>
        <p:blipFill>
          <a:blip r:embed="rId3"/>
          <a:stretch>
            <a:fillRect/>
          </a:stretch>
        </p:blipFill>
        <p:spPr>
          <a:xfrm>
            <a:off x="905256" y="2093976"/>
            <a:ext cx="338328" cy="338328"/>
          </a:xfrm>
          <a:prstGeom prst="rect">
            <a:avLst/>
          </a:prstGeom>
        </p:spPr>
      </p:pic>
      <p:sp>
        <p:nvSpPr>
          <p:cNvPr id="9" name="Text 6"/>
          <p:cNvSpPr/>
          <p:nvPr/>
        </p:nvSpPr>
        <p:spPr>
          <a:xfrm>
            <a:off x="1463040" y="2011680"/>
            <a:ext cx="2606040" cy="411480"/>
          </a:xfrm>
          <a:prstGeom prst="rect">
            <a:avLst/>
          </a:prstGeom>
          <a:noFill/>
          <a:ln/>
        </p:spPr>
        <p:txBody>
          <a:bodyPr wrap="square" lIns="0" tIns="0" rIns="0" bIns="0" rtlCol="0" anchor="ctr"/>
          <a:lstStyle/>
          <a:p>
            <a:pPr marL="0" indent="0">
              <a:buNone/>
            </a:pPr>
            <a:r>
              <a:rPr lang="en-US" sz="1500" b="1" dirty="0">
                <a:solidFill>
                  <a:srgbClr val="1E2761"/>
                </a:solidFill>
                <a:latin typeface="Georgia" pitchFamily="34" charset="0"/>
                <a:ea typeface="Georgia" pitchFamily="34" charset="-122"/>
                <a:cs typeface="Georgia" pitchFamily="34" charset="-120"/>
              </a:rPr>
              <a:t>Open the file right</a:t>
            </a:r>
            <a:endParaRPr lang="en-US" sz="1500" dirty="0"/>
          </a:p>
        </p:txBody>
      </p:sp>
      <p:sp>
        <p:nvSpPr>
          <p:cNvPr id="10" name="Text 7"/>
          <p:cNvSpPr/>
          <p:nvPr/>
        </p:nvSpPr>
        <p:spPr>
          <a:xfrm>
            <a:off x="822960" y="2651760"/>
            <a:ext cx="3154680" cy="822960"/>
          </a:xfrm>
          <a:prstGeom prst="rect">
            <a:avLst/>
          </a:prstGeom>
          <a:noFill/>
          <a:ln/>
        </p:spPr>
        <p:txBody>
          <a:bodyPr wrap="square" lIns="0" tIns="0" rIns="0" bIns="0" rtlCol="0" anchor="ctr"/>
          <a:lstStyle/>
          <a:p>
            <a:pPr marL="0" indent="0">
              <a:buNone/>
            </a:pPr>
            <a:r>
              <a:rPr lang="en-US" sz="1100" dirty="0">
                <a:solidFill>
                  <a:srgbClr val="4A4A5C"/>
                </a:solidFill>
                <a:latin typeface="Calibri" pitchFamily="34" charset="0"/>
                <a:ea typeface="Calibri" pitchFamily="34" charset="-122"/>
                <a:cs typeface="Calibri" pitchFamily="34" charset="-120"/>
              </a:rPr>
              <a:t>Scan and bookmark the order of appointment, the operative custody order, and the parents' positions.</a:t>
            </a:r>
            <a:endParaRPr lang="en-US" sz="1100" dirty="0"/>
          </a:p>
        </p:txBody>
      </p:sp>
      <p:sp>
        <p:nvSpPr>
          <p:cNvPr id="11" name="Shape 8"/>
          <p:cNvSpPr/>
          <p:nvPr/>
        </p:nvSpPr>
        <p:spPr>
          <a:xfrm>
            <a:off x="4366260" y="1783080"/>
            <a:ext cx="3611880" cy="1783080"/>
          </a:xfrm>
          <a:prstGeom prst="rect">
            <a:avLst/>
          </a:prstGeom>
          <a:solidFill>
            <a:srgbClr val="FFFFFF"/>
          </a:solidFill>
          <a:ln w="12700">
            <a:solidFill>
              <a:srgbClr val="D9D9E5"/>
            </a:solidFill>
            <a:prstDash val="solid"/>
          </a:ln>
          <a:effectLst>
            <a:outerShdw blurRad="101600" dist="25400" dir="5400000" algn="bl" rotWithShape="0">
              <a:srgbClr val="000000">
                <a:alpha val="10000"/>
              </a:srgbClr>
            </a:outerShdw>
          </a:effectLst>
        </p:spPr>
        <p:txBody>
          <a:bodyPr/>
          <a:lstStyle/>
          <a:p>
            <a:endParaRPr lang="en-US"/>
          </a:p>
        </p:txBody>
      </p:sp>
      <p:sp>
        <p:nvSpPr>
          <p:cNvPr id="12" name="Shape 9"/>
          <p:cNvSpPr/>
          <p:nvPr/>
        </p:nvSpPr>
        <p:spPr>
          <a:xfrm>
            <a:off x="4366260" y="1783080"/>
            <a:ext cx="73152" cy="1783080"/>
          </a:xfrm>
          <a:prstGeom prst="rect">
            <a:avLst/>
          </a:prstGeom>
          <a:solidFill>
            <a:srgbClr val="B8853B"/>
          </a:solidFill>
          <a:ln w="12700">
            <a:solidFill>
              <a:srgbClr val="B8853B"/>
            </a:solidFill>
            <a:prstDash val="solid"/>
          </a:ln>
        </p:spPr>
        <p:txBody>
          <a:bodyPr/>
          <a:lstStyle/>
          <a:p>
            <a:endParaRPr lang="en-US"/>
          </a:p>
        </p:txBody>
      </p:sp>
      <p:sp>
        <p:nvSpPr>
          <p:cNvPr id="13" name="Shape 10"/>
          <p:cNvSpPr/>
          <p:nvPr/>
        </p:nvSpPr>
        <p:spPr>
          <a:xfrm>
            <a:off x="4640580" y="2011680"/>
            <a:ext cx="502920" cy="502920"/>
          </a:xfrm>
          <a:prstGeom prst="ellipse">
            <a:avLst/>
          </a:prstGeom>
          <a:solidFill>
            <a:srgbClr val="1E2761"/>
          </a:solidFill>
          <a:ln w="12700">
            <a:solidFill>
              <a:srgbClr val="1E2761"/>
            </a:solidFill>
            <a:prstDash val="solid"/>
          </a:ln>
        </p:spPr>
        <p:txBody>
          <a:bodyPr/>
          <a:lstStyle/>
          <a:p>
            <a:endParaRPr lang="en-US"/>
          </a:p>
        </p:txBody>
      </p:sp>
      <p:pic>
        <p:nvPicPr>
          <p:cNvPr id="14" name="Image 1" descr="preencoded.png"/>
          <p:cNvPicPr>
            <a:picLocks noChangeAspect="1"/>
          </p:cNvPicPr>
          <p:nvPr/>
        </p:nvPicPr>
        <p:blipFill>
          <a:blip r:embed="rId4"/>
          <a:stretch>
            <a:fillRect/>
          </a:stretch>
        </p:blipFill>
        <p:spPr>
          <a:xfrm>
            <a:off x="4722876" y="2093976"/>
            <a:ext cx="338328" cy="338328"/>
          </a:xfrm>
          <a:prstGeom prst="rect">
            <a:avLst/>
          </a:prstGeom>
        </p:spPr>
      </p:pic>
      <p:sp>
        <p:nvSpPr>
          <p:cNvPr id="15" name="Text 11"/>
          <p:cNvSpPr/>
          <p:nvPr/>
        </p:nvSpPr>
        <p:spPr>
          <a:xfrm>
            <a:off x="5280660" y="2011680"/>
            <a:ext cx="2606040" cy="411480"/>
          </a:xfrm>
          <a:prstGeom prst="rect">
            <a:avLst/>
          </a:prstGeom>
          <a:noFill/>
          <a:ln/>
        </p:spPr>
        <p:txBody>
          <a:bodyPr wrap="square" lIns="0" tIns="0" rIns="0" bIns="0" rtlCol="0" anchor="ctr"/>
          <a:lstStyle/>
          <a:p>
            <a:pPr marL="0" indent="0">
              <a:buNone/>
            </a:pPr>
            <a:r>
              <a:rPr lang="en-US" sz="1500" b="1" dirty="0">
                <a:solidFill>
                  <a:srgbClr val="1E2761"/>
                </a:solidFill>
                <a:latin typeface="Georgia" pitchFamily="34" charset="0"/>
                <a:ea typeface="Georgia" pitchFamily="34" charset="-122"/>
                <a:cs typeface="Georgia" pitchFamily="34" charset="-120"/>
              </a:rPr>
              <a:t>Build the contact list</a:t>
            </a:r>
            <a:endParaRPr lang="en-US" sz="1500" dirty="0"/>
          </a:p>
        </p:txBody>
      </p:sp>
      <p:sp>
        <p:nvSpPr>
          <p:cNvPr id="16" name="Text 12"/>
          <p:cNvSpPr/>
          <p:nvPr/>
        </p:nvSpPr>
        <p:spPr>
          <a:xfrm>
            <a:off x="4640580" y="2651760"/>
            <a:ext cx="3154680" cy="822960"/>
          </a:xfrm>
          <a:prstGeom prst="rect">
            <a:avLst/>
          </a:prstGeom>
          <a:noFill/>
          <a:ln/>
        </p:spPr>
        <p:txBody>
          <a:bodyPr wrap="square" lIns="0" tIns="0" rIns="0" bIns="0" rtlCol="0" anchor="ctr"/>
          <a:lstStyle/>
          <a:p>
            <a:pPr marL="0" indent="0">
              <a:buNone/>
            </a:pPr>
            <a:r>
              <a:rPr lang="en-US" sz="1100" dirty="0">
                <a:solidFill>
                  <a:srgbClr val="4A4A5C"/>
                </a:solidFill>
                <a:latin typeface="Calibri" pitchFamily="34" charset="0"/>
                <a:ea typeface="Calibri" pitchFamily="34" charset="-122"/>
                <a:cs typeface="Calibri" pitchFamily="34" charset="-120"/>
              </a:rPr>
              <a:t>Children, parents, grandparents, schools, pediatricians, therapists, day care, coaches, CYFD if any history.</a:t>
            </a:r>
            <a:endParaRPr lang="en-US" sz="1100" dirty="0"/>
          </a:p>
        </p:txBody>
      </p:sp>
      <p:sp>
        <p:nvSpPr>
          <p:cNvPr id="17" name="Shape 13"/>
          <p:cNvSpPr/>
          <p:nvPr/>
        </p:nvSpPr>
        <p:spPr>
          <a:xfrm>
            <a:off x="8183880" y="1783080"/>
            <a:ext cx="3611880" cy="1783080"/>
          </a:xfrm>
          <a:prstGeom prst="rect">
            <a:avLst/>
          </a:prstGeom>
          <a:solidFill>
            <a:srgbClr val="FFFFFF"/>
          </a:solidFill>
          <a:ln w="12700">
            <a:solidFill>
              <a:srgbClr val="D9D9E5"/>
            </a:solidFill>
            <a:prstDash val="solid"/>
          </a:ln>
          <a:effectLst>
            <a:outerShdw blurRad="101600" dist="25400" dir="5400000" algn="bl" rotWithShape="0">
              <a:srgbClr val="000000">
                <a:alpha val="10000"/>
              </a:srgbClr>
            </a:outerShdw>
          </a:effectLst>
        </p:spPr>
        <p:txBody>
          <a:bodyPr/>
          <a:lstStyle/>
          <a:p>
            <a:endParaRPr lang="en-US"/>
          </a:p>
        </p:txBody>
      </p:sp>
      <p:sp>
        <p:nvSpPr>
          <p:cNvPr id="18" name="Shape 14"/>
          <p:cNvSpPr/>
          <p:nvPr/>
        </p:nvSpPr>
        <p:spPr>
          <a:xfrm>
            <a:off x="8183880" y="1783080"/>
            <a:ext cx="73152" cy="1783080"/>
          </a:xfrm>
          <a:prstGeom prst="rect">
            <a:avLst/>
          </a:prstGeom>
          <a:solidFill>
            <a:srgbClr val="B8853B"/>
          </a:solidFill>
          <a:ln w="12700">
            <a:solidFill>
              <a:srgbClr val="B8853B"/>
            </a:solidFill>
            <a:prstDash val="solid"/>
          </a:ln>
        </p:spPr>
        <p:txBody>
          <a:bodyPr/>
          <a:lstStyle/>
          <a:p>
            <a:endParaRPr lang="en-US"/>
          </a:p>
        </p:txBody>
      </p:sp>
      <p:sp>
        <p:nvSpPr>
          <p:cNvPr id="19" name="Shape 15"/>
          <p:cNvSpPr/>
          <p:nvPr/>
        </p:nvSpPr>
        <p:spPr>
          <a:xfrm>
            <a:off x="8458200" y="2011680"/>
            <a:ext cx="502920" cy="502920"/>
          </a:xfrm>
          <a:prstGeom prst="ellipse">
            <a:avLst/>
          </a:prstGeom>
          <a:solidFill>
            <a:srgbClr val="1E2761"/>
          </a:solidFill>
          <a:ln w="12700">
            <a:solidFill>
              <a:srgbClr val="1E2761"/>
            </a:solidFill>
            <a:prstDash val="solid"/>
          </a:ln>
        </p:spPr>
        <p:txBody>
          <a:bodyPr/>
          <a:lstStyle/>
          <a:p>
            <a:endParaRPr lang="en-US"/>
          </a:p>
        </p:txBody>
      </p:sp>
      <p:pic>
        <p:nvPicPr>
          <p:cNvPr id="20" name="Image 2" descr="preencoded.png"/>
          <p:cNvPicPr>
            <a:picLocks noChangeAspect="1"/>
          </p:cNvPicPr>
          <p:nvPr/>
        </p:nvPicPr>
        <p:blipFill>
          <a:blip r:embed="rId5"/>
          <a:stretch>
            <a:fillRect/>
          </a:stretch>
        </p:blipFill>
        <p:spPr>
          <a:xfrm>
            <a:off x="8540496" y="2093976"/>
            <a:ext cx="338328" cy="338328"/>
          </a:xfrm>
          <a:prstGeom prst="rect">
            <a:avLst/>
          </a:prstGeom>
        </p:spPr>
      </p:pic>
      <p:sp>
        <p:nvSpPr>
          <p:cNvPr id="21" name="Text 16"/>
          <p:cNvSpPr/>
          <p:nvPr/>
        </p:nvSpPr>
        <p:spPr>
          <a:xfrm>
            <a:off x="9098280" y="2011680"/>
            <a:ext cx="2606040" cy="411480"/>
          </a:xfrm>
          <a:prstGeom prst="rect">
            <a:avLst/>
          </a:prstGeom>
          <a:noFill/>
          <a:ln/>
        </p:spPr>
        <p:txBody>
          <a:bodyPr wrap="square" lIns="0" tIns="0" rIns="0" bIns="0" rtlCol="0" anchor="ctr"/>
          <a:lstStyle/>
          <a:p>
            <a:pPr marL="0" indent="0">
              <a:buNone/>
            </a:pPr>
            <a:r>
              <a:rPr lang="en-US" sz="1500" b="1" dirty="0">
                <a:solidFill>
                  <a:srgbClr val="1E2761"/>
                </a:solidFill>
                <a:latin typeface="Georgia" pitchFamily="34" charset="0"/>
                <a:ea typeface="Georgia" pitchFamily="34" charset="-122"/>
                <a:cs typeface="Georgia" pitchFamily="34" charset="-120"/>
              </a:rPr>
              <a:t>Calendar early</a:t>
            </a:r>
            <a:endParaRPr lang="en-US" sz="1500" dirty="0"/>
          </a:p>
        </p:txBody>
      </p:sp>
      <p:sp>
        <p:nvSpPr>
          <p:cNvPr id="22" name="Text 17"/>
          <p:cNvSpPr/>
          <p:nvPr/>
        </p:nvSpPr>
        <p:spPr>
          <a:xfrm>
            <a:off x="8458200" y="2651760"/>
            <a:ext cx="3154680" cy="822960"/>
          </a:xfrm>
          <a:prstGeom prst="rect">
            <a:avLst/>
          </a:prstGeom>
          <a:noFill/>
          <a:ln/>
        </p:spPr>
        <p:txBody>
          <a:bodyPr wrap="square" lIns="0" tIns="0" rIns="0" bIns="0" rtlCol="0" anchor="ctr"/>
          <a:lstStyle/>
          <a:p>
            <a:pPr marL="0" indent="0">
              <a:buNone/>
            </a:pPr>
            <a:r>
              <a:rPr lang="en-US" sz="1100" dirty="0">
                <a:solidFill>
                  <a:srgbClr val="4A4A5C"/>
                </a:solidFill>
                <a:latin typeface="Calibri" pitchFamily="34" charset="0"/>
                <a:ea typeface="Calibri" pitchFamily="34" charset="-122"/>
                <a:cs typeface="Calibri" pitchFamily="34" charset="-120"/>
              </a:rPr>
              <a:t>GAL interviews, school visits, home visits, status reports, hearing dates. Build in conflict checks before scheduling.</a:t>
            </a:r>
            <a:endParaRPr lang="en-US" sz="1100" dirty="0"/>
          </a:p>
        </p:txBody>
      </p:sp>
      <p:sp>
        <p:nvSpPr>
          <p:cNvPr id="23" name="Shape 18"/>
          <p:cNvSpPr/>
          <p:nvPr/>
        </p:nvSpPr>
        <p:spPr>
          <a:xfrm>
            <a:off x="548640" y="3771900"/>
            <a:ext cx="3611880" cy="1783080"/>
          </a:xfrm>
          <a:prstGeom prst="rect">
            <a:avLst/>
          </a:prstGeom>
          <a:solidFill>
            <a:srgbClr val="FFFFFF"/>
          </a:solidFill>
          <a:ln w="12700">
            <a:solidFill>
              <a:srgbClr val="D9D9E5"/>
            </a:solidFill>
            <a:prstDash val="solid"/>
          </a:ln>
          <a:effectLst>
            <a:outerShdw blurRad="101600" dist="25400" dir="5400000" algn="bl" rotWithShape="0">
              <a:srgbClr val="000000">
                <a:alpha val="10000"/>
              </a:srgbClr>
            </a:outerShdw>
          </a:effectLst>
        </p:spPr>
        <p:txBody>
          <a:bodyPr/>
          <a:lstStyle/>
          <a:p>
            <a:endParaRPr lang="en-US"/>
          </a:p>
        </p:txBody>
      </p:sp>
      <p:sp>
        <p:nvSpPr>
          <p:cNvPr id="24" name="Shape 19"/>
          <p:cNvSpPr/>
          <p:nvPr/>
        </p:nvSpPr>
        <p:spPr>
          <a:xfrm>
            <a:off x="548640" y="3771900"/>
            <a:ext cx="73152" cy="1783080"/>
          </a:xfrm>
          <a:prstGeom prst="rect">
            <a:avLst/>
          </a:prstGeom>
          <a:solidFill>
            <a:srgbClr val="B8853B"/>
          </a:solidFill>
          <a:ln w="12700">
            <a:solidFill>
              <a:srgbClr val="B8853B"/>
            </a:solidFill>
            <a:prstDash val="solid"/>
          </a:ln>
        </p:spPr>
        <p:txBody>
          <a:bodyPr/>
          <a:lstStyle/>
          <a:p>
            <a:endParaRPr lang="en-US"/>
          </a:p>
        </p:txBody>
      </p:sp>
      <p:sp>
        <p:nvSpPr>
          <p:cNvPr id="25" name="Shape 20"/>
          <p:cNvSpPr/>
          <p:nvPr/>
        </p:nvSpPr>
        <p:spPr>
          <a:xfrm>
            <a:off x="822960" y="4000500"/>
            <a:ext cx="502920" cy="502920"/>
          </a:xfrm>
          <a:prstGeom prst="ellipse">
            <a:avLst/>
          </a:prstGeom>
          <a:solidFill>
            <a:srgbClr val="1E2761"/>
          </a:solidFill>
          <a:ln w="12700">
            <a:solidFill>
              <a:srgbClr val="1E2761"/>
            </a:solidFill>
            <a:prstDash val="solid"/>
          </a:ln>
        </p:spPr>
        <p:txBody>
          <a:bodyPr/>
          <a:lstStyle/>
          <a:p>
            <a:endParaRPr lang="en-US"/>
          </a:p>
        </p:txBody>
      </p:sp>
      <p:pic>
        <p:nvPicPr>
          <p:cNvPr id="26" name="Image 3" descr="preencoded.png"/>
          <p:cNvPicPr>
            <a:picLocks noChangeAspect="1"/>
          </p:cNvPicPr>
          <p:nvPr/>
        </p:nvPicPr>
        <p:blipFill>
          <a:blip r:embed="rId6"/>
          <a:stretch>
            <a:fillRect/>
          </a:stretch>
        </p:blipFill>
        <p:spPr>
          <a:xfrm>
            <a:off x="905256" y="4082796"/>
            <a:ext cx="338328" cy="338328"/>
          </a:xfrm>
          <a:prstGeom prst="rect">
            <a:avLst/>
          </a:prstGeom>
        </p:spPr>
      </p:pic>
      <p:sp>
        <p:nvSpPr>
          <p:cNvPr id="27" name="Text 21"/>
          <p:cNvSpPr/>
          <p:nvPr/>
        </p:nvSpPr>
        <p:spPr>
          <a:xfrm>
            <a:off x="1463040" y="4000500"/>
            <a:ext cx="2606040" cy="411480"/>
          </a:xfrm>
          <a:prstGeom prst="rect">
            <a:avLst/>
          </a:prstGeom>
          <a:noFill/>
          <a:ln/>
        </p:spPr>
        <p:txBody>
          <a:bodyPr wrap="square" lIns="0" tIns="0" rIns="0" bIns="0" rtlCol="0" anchor="ctr"/>
          <a:lstStyle/>
          <a:p>
            <a:pPr marL="0" indent="0">
              <a:buNone/>
            </a:pPr>
            <a:r>
              <a:rPr lang="en-US" sz="1500" b="1" dirty="0">
                <a:solidFill>
                  <a:srgbClr val="1E2761"/>
                </a:solidFill>
                <a:latin typeface="Georgia" pitchFamily="34" charset="0"/>
                <a:ea typeface="Georgia" pitchFamily="34" charset="-122"/>
                <a:cs typeface="Georgia" pitchFamily="34" charset="-120"/>
              </a:rPr>
              <a:t>Records &amp; releases</a:t>
            </a:r>
            <a:endParaRPr lang="en-US" sz="1500" dirty="0"/>
          </a:p>
        </p:txBody>
      </p:sp>
      <p:sp>
        <p:nvSpPr>
          <p:cNvPr id="28" name="Text 22"/>
          <p:cNvSpPr/>
          <p:nvPr/>
        </p:nvSpPr>
        <p:spPr>
          <a:xfrm>
            <a:off x="822960" y="4640580"/>
            <a:ext cx="3154680" cy="822960"/>
          </a:xfrm>
          <a:prstGeom prst="rect">
            <a:avLst/>
          </a:prstGeom>
          <a:noFill/>
          <a:ln/>
        </p:spPr>
        <p:txBody>
          <a:bodyPr wrap="square" lIns="0" tIns="0" rIns="0" bIns="0" rtlCol="0" anchor="ctr"/>
          <a:lstStyle/>
          <a:p>
            <a:pPr marL="0" indent="0">
              <a:buNone/>
            </a:pPr>
            <a:r>
              <a:rPr lang="en-US" sz="1100" dirty="0">
                <a:solidFill>
                  <a:srgbClr val="4A4A5C"/>
                </a:solidFill>
                <a:latin typeface="Calibri" pitchFamily="34" charset="0"/>
                <a:ea typeface="Calibri" pitchFamily="34" charset="-122"/>
                <a:cs typeface="Calibri" pitchFamily="34" charset="-120"/>
              </a:rPr>
              <a:t>Issue HIPAA-compliant releases or subpoenas for school, medical, mental-health, and CYFD records.</a:t>
            </a:r>
            <a:endParaRPr lang="en-US" sz="1100" dirty="0"/>
          </a:p>
        </p:txBody>
      </p:sp>
      <p:sp>
        <p:nvSpPr>
          <p:cNvPr id="29" name="Shape 23"/>
          <p:cNvSpPr/>
          <p:nvPr/>
        </p:nvSpPr>
        <p:spPr>
          <a:xfrm>
            <a:off x="4366260" y="3771900"/>
            <a:ext cx="3611880" cy="1783080"/>
          </a:xfrm>
          <a:prstGeom prst="rect">
            <a:avLst/>
          </a:prstGeom>
          <a:solidFill>
            <a:srgbClr val="FFFFFF"/>
          </a:solidFill>
          <a:ln w="12700">
            <a:solidFill>
              <a:srgbClr val="D9D9E5"/>
            </a:solidFill>
            <a:prstDash val="solid"/>
          </a:ln>
          <a:effectLst>
            <a:outerShdw blurRad="101600" dist="25400" dir="5400000" algn="bl" rotWithShape="0">
              <a:srgbClr val="000000">
                <a:alpha val="10000"/>
              </a:srgbClr>
            </a:outerShdw>
          </a:effectLst>
        </p:spPr>
        <p:txBody>
          <a:bodyPr/>
          <a:lstStyle/>
          <a:p>
            <a:endParaRPr lang="en-US"/>
          </a:p>
        </p:txBody>
      </p:sp>
      <p:sp>
        <p:nvSpPr>
          <p:cNvPr id="30" name="Shape 24"/>
          <p:cNvSpPr/>
          <p:nvPr/>
        </p:nvSpPr>
        <p:spPr>
          <a:xfrm>
            <a:off x="4366260" y="3771900"/>
            <a:ext cx="73152" cy="1783080"/>
          </a:xfrm>
          <a:prstGeom prst="rect">
            <a:avLst/>
          </a:prstGeom>
          <a:solidFill>
            <a:srgbClr val="B8853B"/>
          </a:solidFill>
          <a:ln w="12700">
            <a:solidFill>
              <a:srgbClr val="B8853B"/>
            </a:solidFill>
            <a:prstDash val="solid"/>
          </a:ln>
        </p:spPr>
        <p:txBody>
          <a:bodyPr/>
          <a:lstStyle/>
          <a:p>
            <a:endParaRPr lang="en-US"/>
          </a:p>
        </p:txBody>
      </p:sp>
      <p:sp>
        <p:nvSpPr>
          <p:cNvPr id="31" name="Shape 25"/>
          <p:cNvSpPr/>
          <p:nvPr/>
        </p:nvSpPr>
        <p:spPr>
          <a:xfrm>
            <a:off x="4640580" y="4000500"/>
            <a:ext cx="502920" cy="502920"/>
          </a:xfrm>
          <a:prstGeom prst="ellipse">
            <a:avLst/>
          </a:prstGeom>
          <a:solidFill>
            <a:srgbClr val="1E2761"/>
          </a:solidFill>
          <a:ln w="12700">
            <a:solidFill>
              <a:srgbClr val="1E2761"/>
            </a:solidFill>
            <a:prstDash val="solid"/>
          </a:ln>
        </p:spPr>
        <p:txBody>
          <a:bodyPr/>
          <a:lstStyle/>
          <a:p>
            <a:endParaRPr lang="en-US"/>
          </a:p>
        </p:txBody>
      </p:sp>
      <p:pic>
        <p:nvPicPr>
          <p:cNvPr id="32" name="Image 4" descr="preencoded.png"/>
          <p:cNvPicPr>
            <a:picLocks noChangeAspect="1"/>
          </p:cNvPicPr>
          <p:nvPr/>
        </p:nvPicPr>
        <p:blipFill>
          <a:blip r:embed="rId7"/>
          <a:stretch>
            <a:fillRect/>
          </a:stretch>
        </p:blipFill>
        <p:spPr>
          <a:xfrm>
            <a:off x="4722876" y="4082796"/>
            <a:ext cx="338328" cy="338328"/>
          </a:xfrm>
          <a:prstGeom prst="rect">
            <a:avLst/>
          </a:prstGeom>
        </p:spPr>
      </p:pic>
      <p:sp>
        <p:nvSpPr>
          <p:cNvPr id="33" name="Text 26"/>
          <p:cNvSpPr/>
          <p:nvPr/>
        </p:nvSpPr>
        <p:spPr>
          <a:xfrm>
            <a:off x="5280660" y="4000500"/>
            <a:ext cx="2606040" cy="411480"/>
          </a:xfrm>
          <a:prstGeom prst="rect">
            <a:avLst/>
          </a:prstGeom>
          <a:noFill/>
          <a:ln/>
        </p:spPr>
        <p:txBody>
          <a:bodyPr wrap="square" lIns="0" tIns="0" rIns="0" bIns="0" rtlCol="0" anchor="ctr"/>
          <a:lstStyle/>
          <a:p>
            <a:pPr marL="0" indent="0">
              <a:buNone/>
            </a:pPr>
            <a:r>
              <a:rPr lang="en-US" sz="1500" b="1" dirty="0">
                <a:solidFill>
                  <a:srgbClr val="1E2761"/>
                </a:solidFill>
                <a:latin typeface="Georgia" pitchFamily="34" charset="0"/>
                <a:ea typeface="Georgia" pitchFamily="34" charset="-122"/>
                <a:cs typeface="Georgia" pitchFamily="34" charset="-120"/>
              </a:rPr>
              <a:t>Billing discipline</a:t>
            </a:r>
            <a:endParaRPr lang="en-US" sz="1500" dirty="0"/>
          </a:p>
        </p:txBody>
      </p:sp>
      <p:sp>
        <p:nvSpPr>
          <p:cNvPr id="34" name="Text 27"/>
          <p:cNvSpPr/>
          <p:nvPr/>
        </p:nvSpPr>
        <p:spPr>
          <a:xfrm>
            <a:off x="4640580" y="4640580"/>
            <a:ext cx="3154680" cy="822960"/>
          </a:xfrm>
          <a:prstGeom prst="rect">
            <a:avLst/>
          </a:prstGeom>
          <a:noFill/>
          <a:ln/>
        </p:spPr>
        <p:txBody>
          <a:bodyPr wrap="square" lIns="0" tIns="0" rIns="0" bIns="0" rtlCol="0" anchor="ctr"/>
          <a:lstStyle/>
          <a:p>
            <a:pPr marL="0" indent="0">
              <a:buNone/>
            </a:pPr>
            <a:r>
              <a:rPr lang="en-US" sz="1100" dirty="0">
                <a:solidFill>
                  <a:srgbClr val="4A4A5C"/>
                </a:solidFill>
                <a:latin typeface="Calibri" pitchFamily="34" charset="0"/>
                <a:ea typeface="Calibri" pitchFamily="34" charset="-122"/>
                <a:cs typeface="Calibri" pitchFamily="34" charset="-120"/>
              </a:rPr>
              <a:t>Track GAL time by task category. Watch the retainer; remind parties of replenishment deadlines in the order.</a:t>
            </a:r>
            <a:endParaRPr lang="en-US" sz="1100" dirty="0"/>
          </a:p>
        </p:txBody>
      </p:sp>
      <p:sp>
        <p:nvSpPr>
          <p:cNvPr id="35" name="Shape 28"/>
          <p:cNvSpPr/>
          <p:nvPr/>
        </p:nvSpPr>
        <p:spPr>
          <a:xfrm>
            <a:off x="8183880" y="3771900"/>
            <a:ext cx="3611880" cy="1783080"/>
          </a:xfrm>
          <a:prstGeom prst="rect">
            <a:avLst/>
          </a:prstGeom>
          <a:solidFill>
            <a:srgbClr val="FFFFFF"/>
          </a:solidFill>
          <a:ln w="12700">
            <a:solidFill>
              <a:srgbClr val="D9D9E5"/>
            </a:solidFill>
            <a:prstDash val="solid"/>
          </a:ln>
          <a:effectLst>
            <a:outerShdw blurRad="101600" dist="25400" dir="5400000" algn="bl" rotWithShape="0">
              <a:srgbClr val="000000">
                <a:alpha val="10000"/>
              </a:srgbClr>
            </a:outerShdw>
          </a:effectLst>
        </p:spPr>
        <p:txBody>
          <a:bodyPr/>
          <a:lstStyle/>
          <a:p>
            <a:endParaRPr lang="en-US"/>
          </a:p>
        </p:txBody>
      </p:sp>
      <p:sp>
        <p:nvSpPr>
          <p:cNvPr id="36" name="Shape 29"/>
          <p:cNvSpPr/>
          <p:nvPr/>
        </p:nvSpPr>
        <p:spPr>
          <a:xfrm>
            <a:off x="8183880" y="3771900"/>
            <a:ext cx="73152" cy="1783080"/>
          </a:xfrm>
          <a:prstGeom prst="rect">
            <a:avLst/>
          </a:prstGeom>
          <a:solidFill>
            <a:srgbClr val="B8853B"/>
          </a:solidFill>
          <a:ln w="12700">
            <a:solidFill>
              <a:srgbClr val="B8853B"/>
            </a:solidFill>
            <a:prstDash val="solid"/>
          </a:ln>
        </p:spPr>
        <p:txBody>
          <a:bodyPr/>
          <a:lstStyle/>
          <a:p>
            <a:endParaRPr lang="en-US"/>
          </a:p>
        </p:txBody>
      </p:sp>
      <p:sp>
        <p:nvSpPr>
          <p:cNvPr id="37" name="Shape 30"/>
          <p:cNvSpPr/>
          <p:nvPr/>
        </p:nvSpPr>
        <p:spPr>
          <a:xfrm>
            <a:off x="8458200" y="4000500"/>
            <a:ext cx="502920" cy="502920"/>
          </a:xfrm>
          <a:prstGeom prst="ellipse">
            <a:avLst/>
          </a:prstGeom>
          <a:solidFill>
            <a:srgbClr val="1E2761"/>
          </a:solidFill>
          <a:ln w="12700">
            <a:solidFill>
              <a:srgbClr val="1E2761"/>
            </a:solidFill>
            <a:prstDash val="solid"/>
          </a:ln>
        </p:spPr>
        <p:txBody>
          <a:bodyPr/>
          <a:lstStyle/>
          <a:p>
            <a:endParaRPr lang="en-US"/>
          </a:p>
        </p:txBody>
      </p:sp>
      <p:pic>
        <p:nvPicPr>
          <p:cNvPr id="38" name="Image 5" descr="preencoded.png"/>
          <p:cNvPicPr>
            <a:picLocks noChangeAspect="1"/>
          </p:cNvPicPr>
          <p:nvPr/>
        </p:nvPicPr>
        <p:blipFill>
          <a:blip r:embed="rId8"/>
          <a:stretch>
            <a:fillRect/>
          </a:stretch>
        </p:blipFill>
        <p:spPr>
          <a:xfrm>
            <a:off x="8540496" y="4082796"/>
            <a:ext cx="338328" cy="338328"/>
          </a:xfrm>
          <a:prstGeom prst="rect">
            <a:avLst/>
          </a:prstGeom>
        </p:spPr>
      </p:pic>
      <p:sp>
        <p:nvSpPr>
          <p:cNvPr id="39" name="Text 31"/>
          <p:cNvSpPr/>
          <p:nvPr/>
        </p:nvSpPr>
        <p:spPr>
          <a:xfrm>
            <a:off x="9098280" y="4000500"/>
            <a:ext cx="2606040" cy="411480"/>
          </a:xfrm>
          <a:prstGeom prst="rect">
            <a:avLst/>
          </a:prstGeom>
          <a:noFill/>
          <a:ln/>
        </p:spPr>
        <p:txBody>
          <a:bodyPr wrap="square" lIns="0" tIns="0" rIns="0" bIns="0" rtlCol="0" anchor="ctr"/>
          <a:lstStyle/>
          <a:p>
            <a:pPr marL="0" indent="0">
              <a:buNone/>
            </a:pPr>
            <a:r>
              <a:rPr lang="en-US" sz="1500" b="1" dirty="0">
                <a:solidFill>
                  <a:srgbClr val="1E2761"/>
                </a:solidFill>
                <a:latin typeface="Georgia" pitchFamily="34" charset="0"/>
                <a:ea typeface="Georgia" pitchFamily="34" charset="-122"/>
                <a:cs typeface="Georgia" pitchFamily="34" charset="-120"/>
              </a:rPr>
              <a:t>Confidentiality</a:t>
            </a:r>
            <a:endParaRPr lang="en-US" sz="1500" dirty="0"/>
          </a:p>
        </p:txBody>
      </p:sp>
      <p:sp>
        <p:nvSpPr>
          <p:cNvPr id="40" name="Text 32"/>
          <p:cNvSpPr/>
          <p:nvPr/>
        </p:nvSpPr>
        <p:spPr>
          <a:xfrm>
            <a:off x="8458200" y="4640580"/>
            <a:ext cx="3154680" cy="822960"/>
          </a:xfrm>
          <a:prstGeom prst="rect">
            <a:avLst/>
          </a:prstGeom>
          <a:noFill/>
          <a:ln/>
        </p:spPr>
        <p:txBody>
          <a:bodyPr wrap="square" lIns="0" tIns="0" rIns="0" bIns="0" rtlCol="0" anchor="ctr"/>
          <a:lstStyle/>
          <a:p>
            <a:pPr marL="0" indent="0">
              <a:buNone/>
            </a:pPr>
            <a:r>
              <a:rPr lang="en-US" sz="1100" dirty="0">
                <a:solidFill>
                  <a:srgbClr val="4A4A5C"/>
                </a:solidFill>
                <a:latin typeface="Calibri" pitchFamily="34" charset="0"/>
                <a:ea typeface="Calibri" pitchFamily="34" charset="-122"/>
                <a:cs typeface="Calibri" pitchFamily="34" charset="-120"/>
              </a:rPr>
              <a:t>Children's statements and collateral interviews are sensitive. Default to need-to-know; limit copies.</a:t>
            </a:r>
            <a:endParaRPr lang="en-US" sz="1100" dirty="0"/>
          </a:p>
        </p:txBody>
      </p:sp>
      <p:sp>
        <p:nvSpPr>
          <p:cNvPr id="42" name="Shape 33"/>
          <p:cNvSpPr/>
          <p:nvPr/>
        </p:nvSpPr>
        <p:spPr>
          <a:xfrm>
            <a:off x="0" y="6537960"/>
            <a:ext cx="12191695" cy="320040"/>
          </a:xfrm>
          <a:prstGeom prst="rect">
            <a:avLst/>
          </a:prstGeom>
          <a:solidFill>
            <a:srgbClr val="1E2761"/>
          </a:solidFill>
          <a:ln w="12700">
            <a:solidFill>
              <a:srgbClr val="1E2761"/>
            </a:solidFill>
            <a:prstDash val="solid"/>
          </a:ln>
        </p:spPr>
        <p:txBody>
          <a:bodyPr/>
          <a:lstStyle/>
          <a:p>
            <a:endParaRPr lang="en-US"/>
          </a:p>
        </p:txBody>
      </p:sp>
      <p:sp>
        <p:nvSpPr>
          <p:cNvPr id="43" name="Text 34"/>
          <p:cNvSpPr/>
          <p:nvPr/>
        </p:nvSpPr>
        <p:spPr>
          <a:xfrm>
            <a:off x="457200" y="6565392"/>
            <a:ext cx="7315200" cy="274320"/>
          </a:xfrm>
          <a:prstGeom prst="rect">
            <a:avLst/>
          </a:prstGeom>
          <a:noFill/>
          <a:ln/>
        </p:spPr>
        <p:txBody>
          <a:bodyPr wrap="square" lIns="0" tIns="0" rIns="0" bIns="0" rtlCol="0" anchor="ctr"/>
          <a:lstStyle/>
          <a:p>
            <a:pPr marL="0" indent="0" algn="l">
              <a:buNone/>
            </a:pPr>
            <a:r>
              <a:rPr lang="en-US" sz="1000" dirty="0">
                <a:solidFill>
                  <a:srgbClr val="CADCFC"/>
                </a:solidFill>
                <a:latin typeface="Calibri" pitchFamily="34" charset="0"/>
                <a:ea typeface="Calibri" pitchFamily="34" charset="-122"/>
                <a:cs typeface="Calibri" pitchFamily="34" charset="-120"/>
              </a:rPr>
              <a:t>Guardians ad Litem in New Mexico  |  McBryde Law</a:t>
            </a:r>
            <a:endParaRPr lang="en-US" sz="1000" dirty="0"/>
          </a:p>
        </p:txBody>
      </p:sp>
      <p:sp>
        <p:nvSpPr>
          <p:cNvPr id="44" name="Text 35"/>
          <p:cNvSpPr/>
          <p:nvPr/>
        </p:nvSpPr>
        <p:spPr>
          <a:xfrm>
            <a:off x="10820095" y="6565392"/>
            <a:ext cx="914400" cy="274320"/>
          </a:xfrm>
          <a:prstGeom prst="rect">
            <a:avLst/>
          </a:prstGeom>
          <a:noFill/>
          <a:ln/>
        </p:spPr>
        <p:txBody>
          <a:bodyPr wrap="square" lIns="0" tIns="0" rIns="0" bIns="0" rtlCol="0" anchor="ctr"/>
          <a:lstStyle/>
          <a:p>
            <a:pPr marL="0" indent="0" algn="r">
              <a:buNone/>
            </a:pPr>
            <a:endParaRPr lang="en-US" sz="10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97</TotalTime>
  <Words>4521</Words>
  <Application>Microsoft Macintosh PowerPoint</Application>
  <PresentationFormat>Widescreen</PresentationFormat>
  <Paragraphs>509</Paragraphs>
  <Slides>30</Slides>
  <Notes>30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30</vt:i4>
      </vt:variant>
    </vt:vector>
  </HeadingPairs>
  <TitlesOfParts>
    <vt:vector size="34"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Guardians ad Litem in New Mexico</dc:title>
  <dc:subject>PptxGenJS Presentation</dc:subject>
  <dc:creator>Deian McBryde</dc:creator>
  <cp:lastModifiedBy>Deian McBryde</cp:lastModifiedBy>
  <cp:revision>5</cp:revision>
  <dcterms:created xsi:type="dcterms:W3CDTF">2026-04-28T20:01:39Z</dcterms:created>
  <dcterms:modified xsi:type="dcterms:W3CDTF">2026-04-29T16:57:04Z</dcterms:modified>
</cp:coreProperties>
</file>