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81" r:id="rId3"/>
    <p:sldId id="290" r:id="rId4"/>
    <p:sldId id="291" r:id="rId5"/>
    <p:sldId id="285" r:id="rId6"/>
    <p:sldId id="258" r:id="rId7"/>
    <p:sldId id="280" r:id="rId8"/>
    <p:sldId id="259" r:id="rId9"/>
    <p:sldId id="260" r:id="rId10"/>
    <p:sldId id="261" r:id="rId11"/>
    <p:sldId id="267" r:id="rId12"/>
    <p:sldId id="263" r:id="rId13"/>
    <p:sldId id="264" r:id="rId14"/>
    <p:sldId id="265" r:id="rId15"/>
    <p:sldId id="292" r:id="rId16"/>
    <p:sldId id="293" r:id="rId17"/>
    <p:sldId id="270" r:id="rId18"/>
    <p:sldId id="282" r:id="rId19"/>
    <p:sldId id="288" r:id="rId20"/>
    <p:sldId id="295" r:id="rId21"/>
    <p:sldId id="289" r:id="rId22"/>
    <p:sldId id="284" r:id="rId23"/>
    <p:sldId id="279" r:id="rId24"/>
    <p:sldId id="294" r:id="rId25"/>
    <p:sldId id="271" r:id="rId26"/>
    <p:sldId id="273" r:id="rId27"/>
    <p:sldId id="272" r:id="rId28"/>
    <p:sldId id="283" r:id="rId29"/>
    <p:sldId id="274" r:id="rId30"/>
    <p:sldId id="275" r:id="rId31"/>
    <p:sldId id="276"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B80F3-BF33-48DA-95E6-704A9208F9B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8EA321E-C94B-495A-8056-A8759C1DAB1C}">
      <dgm:prSet/>
      <dgm:spPr/>
      <dgm:t>
        <a:bodyPr/>
        <a:lstStyle/>
        <a:p>
          <a:r>
            <a:rPr lang="en-US"/>
            <a:t>Ask yourself before sending out any communication – Why is this dangerous? What’s going to come back to bite me?</a:t>
          </a:r>
        </a:p>
      </dgm:t>
    </dgm:pt>
    <dgm:pt modelId="{6FC4B239-B82C-4791-B973-97AAAC6E61EC}" type="parTrans" cxnId="{F2C6F634-12CA-4ACA-9691-95442819E64D}">
      <dgm:prSet/>
      <dgm:spPr/>
      <dgm:t>
        <a:bodyPr/>
        <a:lstStyle/>
        <a:p>
          <a:endParaRPr lang="en-US"/>
        </a:p>
      </dgm:t>
    </dgm:pt>
    <dgm:pt modelId="{F14BB3C7-4B92-44E2-913F-FA9B3C6BE056}" type="sibTrans" cxnId="{F2C6F634-12CA-4ACA-9691-95442819E64D}">
      <dgm:prSet/>
      <dgm:spPr/>
      <dgm:t>
        <a:bodyPr/>
        <a:lstStyle/>
        <a:p>
          <a:endParaRPr lang="en-US"/>
        </a:p>
      </dgm:t>
    </dgm:pt>
    <dgm:pt modelId="{DEF5DB64-67A3-44A0-BE4E-7E4A1E3CF189}">
      <dgm:prSet/>
      <dgm:spPr/>
      <dgm:t>
        <a:bodyPr/>
        <a:lstStyle/>
        <a:p>
          <a:r>
            <a:rPr lang="en-US"/>
            <a:t>What information in the communication is sensitive? Does this need redaction or to be exchanged through cloud based storage?</a:t>
          </a:r>
        </a:p>
      </dgm:t>
    </dgm:pt>
    <dgm:pt modelId="{1B0B56E3-3987-4C84-AF42-4D9BBCE80640}" type="parTrans" cxnId="{E7879F11-B6FD-40D0-B9C5-5F9BE11CF546}">
      <dgm:prSet/>
      <dgm:spPr/>
      <dgm:t>
        <a:bodyPr/>
        <a:lstStyle/>
        <a:p>
          <a:endParaRPr lang="en-US"/>
        </a:p>
      </dgm:t>
    </dgm:pt>
    <dgm:pt modelId="{45FC3AF2-0704-47C4-9CF2-3D9BE46BC508}" type="sibTrans" cxnId="{E7879F11-B6FD-40D0-B9C5-5F9BE11CF546}">
      <dgm:prSet/>
      <dgm:spPr/>
      <dgm:t>
        <a:bodyPr/>
        <a:lstStyle/>
        <a:p>
          <a:endParaRPr lang="en-US"/>
        </a:p>
      </dgm:t>
    </dgm:pt>
    <dgm:pt modelId="{90DDBC76-64FB-455B-B69B-11350A40937A}">
      <dgm:prSet/>
      <dgm:spPr/>
      <dgm:t>
        <a:bodyPr/>
        <a:lstStyle/>
        <a:p>
          <a:r>
            <a:rPr lang="en-US"/>
            <a:t>What information in this communication could go to the wrong recipient? Are the correct people CC’d?</a:t>
          </a:r>
        </a:p>
      </dgm:t>
    </dgm:pt>
    <dgm:pt modelId="{9392F299-D162-4DBC-9973-7E158848C28C}" type="parTrans" cxnId="{1B508ABC-BE08-47BC-94B7-401BA26353A5}">
      <dgm:prSet/>
      <dgm:spPr/>
      <dgm:t>
        <a:bodyPr/>
        <a:lstStyle/>
        <a:p>
          <a:endParaRPr lang="en-US"/>
        </a:p>
      </dgm:t>
    </dgm:pt>
    <dgm:pt modelId="{47E406F0-9C13-4FE6-9003-16E50C9CD0CB}" type="sibTrans" cxnId="{1B508ABC-BE08-47BC-94B7-401BA26353A5}">
      <dgm:prSet/>
      <dgm:spPr/>
      <dgm:t>
        <a:bodyPr/>
        <a:lstStyle/>
        <a:p>
          <a:endParaRPr lang="en-US"/>
        </a:p>
      </dgm:t>
    </dgm:pt>
    <dgm:pt modelId="{D98B2655-7265-4289-A37D-163E2FAA5584}">
      <dgm:prSet/>
      <dgm:spPr/>
      <dgm:t>
        <a:bodyPr/>
        <a:lstStyle/>
        <a:p>
          <a:r>
            <a:rPr lang="en-US"/>
            <a:t>Is there a possibility that there is a BCC on this email? Is it unwise to reply all to this message?</a:t>
          </a:r>
        </a:p>
      </dgm:t>
    </dgm:pt>
    <dgm:pt modelId="{024A7878-5140-4A97-8D38-13F3D3058F24}" type="parTrans" cxnId="{51254B58-39E1-4B3C-BBD9-262B9B267C88}">
      <dgm:prSet/>
      <dgm:spPr/>
      <dgm:t>
        <a:bodyPr/>
        <a:lstStyle/>
        <a:p>
          <a:endParaRPr lang="en-US"/>
        </a:p>
      </dgm:t>
    </dgm:pt>
    <dgm:pt modelId="{AA948021-7369-49D7-960D-918C830E091F}" type="sibTrans" cxnId="{51254B58-39E1-4B3C-BBD9-262B9B267C88}">
      <dgm:prSet/>
      <dgm:spPr/>
      <dgm:t>
        <a:bodyPr/>
        <a:lstStyle/>
        <a:p>
          <a:endParaRPr lang="en-US"/>
        </a:p>
      </dgm:t>
    </dgm:pt>
    <dgm:pt modelId="{F4B79354-F831-41FA-A7B5-D47E1E7854DD}">
      <dgm:prSet/>
      <dgm:spPr/>
      <dgm:t>
        <a:bodyPr/>
        <a:lstStyle/>
        <a:p>
          <a:r>
            <a:rPr lang="en-US"/>
            <a:t>Is there anything in this email chain that someone included in the email you are sending should not see?</a:t>
          </a:r>
        </a:p>
      </dgm:t>
    </dgm:pt>
    <dgm:pt modelId="{14F6410C-03E4-44E0-BDD0-19812A1B8D37}" type="parTrans" cxnId="{3C9288CE-C54B-4AAB-994F-0226A45D7138}">
      <dgm:prSet/>
      <dgm:spPr/>
      <dgm:t>
        <a:bodyPr/>
        <a:lstStyle/>
        <a:p>
          <a:endParaRPr lang="en-US"/>
        </a:p>
      </dgm:t>
    </dgm:pt>
    <dgm:pt modelId="{96A69A19-50B4-46D2-BA6F-88B9E2FA889C}" type="sibTrans" cxnId="{3C9288CE-C54B-4AAB-994F-0226A45D7138}">
      <dgm:prSet/>
      <dgm:spPr/>
      <dgm:t>
        <a:bodyPr/>
        <a:lstStyle/>
        <a:p>
          <a:endParaRPr lang="en-US"/>
        </a:p>
      </dgm:t>
    </dgm:pt>
    <dgm:pt modelId="{59464628-8321-4ECE-9AAB-C0270F969D9C}" type="pres">
      <dgm:prSet presAssocID="{CBFB80F3-BF33-48DA-95E6-704A9208F9B2}" presName="vert0" presStyleCnt="0">
        <dgm:presLayoutVars>
          <dgm:dir/>
          <dgm:animOne val="branch"/>
          <dgm:animLvl val="lvl"/>
        </dgm:presLayoutVars>
      </dgm:prSet>
      <dgm:spPr/>
    </dgm:pt>
    <dgm:pt modelId="{3C5689D6-496A-4E61-9A37-EC06E64370E4}" type="pres">
      <dgm:prSet presAssocID="{98EA321E-C94B-495A-8056-A8759C1DAB1C}" presName="thickLine" presStyleLbl="alignNode1" presStyleIdx="0" presStyleCnt="5"/>
      <dgm:spPr/>
    </dgm:pt>
    <dgm:pt modelId="{F5D8D1D5-2788-4BE1-8586-9C8F6E903E65}" type="pres">
      <dgm:prSet presAssocID="{98EA321E-C94B-495A-8056-A8759C1DAB1C}" presName="horz1" presStyleCnt="0"/>
      <dgm:spPr/>
    </dgm:pt>
    <dgm:pt modelId="{D55472E5-26B1-438F-B959-A0C2119567AC}" type="pres">
      <dgm:prSet presAssocID="{98EA321E-C94B-495A-8056-A8759C1DAB1C}" presName="tx1" presStyleLbl="revTx" presStyleIdx="0" presStyleCnt="5"/>
      <dgm:spPr/>
    </dgm:pt>
    <dgm:pt modelId="{87E75869-70B7-4EEE-931A-FDDE5DB17D60}" type="pres">
      <dgm:prSet presAssocID="{98EA321E-C94B-495A-8056-A8759C1DAB1C}" presName="vert1" presStyleCnt="0"/>
      <dgm:spPr/>
    </dgm:pt>
    <dgm:pt modelId="{ADDBBC8B-1C40-4D94-B223-89614BD4791F}" type="pres">
      <dgm:prSet presAssocID="{DEF5DB64-67A3-44A0-BE4E-7E4A1E3CF189}" presName="thickLine" presStyleLbl="alignNode1" presStyleIdx="1" presStyleCnt="5"/>
      <dgm:spPr/>
    </dgm:pt>
    <dgm:pt modelId="{6765E74E-6052-4460-813E-5564BE01EFB9}" type="pres">
      <dgm:prSet presAssocID="{DEF5DB64-67A3-44A0-BE4E-7E4A1E3CF189}" presName="horz1" presStyleCnt="0"/>
      <dgm:spPr/>
    </dgm:pt>
    <dgm:pt modelId="{79F38F66-6ACD-42EC-B3F7-9CEAD90F1F9D}" type="pres">
      <dgm:prSet presAssocID="{DEF5DB64-67A3-44A0-BE4E-7E4A1E3CF189}" presName="tx1" presStyleLbl="revTx" presStyleIdx="1" presStyleCnt="5"/>
      <dgm:spPr/>
    </dgm:pt>
    <dgm:pt modelId="{BC4C1902-66CC-44FD-9BCE-81F6DCBE8D5C}" type="pres">
      <dgm:prSet presAssocID="{DEF5DB64-67A3-44A0-BE4E-7E4A1E3CF189}" presName="vert1" presStyleCnt="0"/>
      <dgm:spPr/>
    </dgm:pt>
    <dgm:pt modelId="{0BCCA785-6307-4BC7-8938-4C03C9960638}" type="pres">
      <dgm:prSet presAssocID="{90DDBC76-64FB-455B-B69B-11350A40937A}" presName="thickLine" presStyleLbl="alignNode1" presStyleIdx="2" presStyleCnt="5"/>
      <dgm:spPr/>
    </dgm:pt>
    <dgm:pt modelId="{CD580AED-1D5A-4603-9A17-396C2FC1B9F4}" type="pres">
      <dgm:prSet presAssocID="{90DDBC76-64FB-455B-B69B-11350A40937A}" presName="horz1" presStyleCnt="0"/>
      <dgm:spPr/>
    </dgm:pt>
    <dgm:pt modelId="{D63D73F4-FBBB-405A-AAB2-88ED9CE69539}" type="pres">
      <dgm:prSet presAssocID="{90DDBC76-64FB-455B-B69B-11350A40937A}" presName="tx1" presStyleLbl="revTx" presStyleIdx="2" presStyleCnt="5"/>
      <dgm:spPr/>
    </dgm:pt>
    <dgm:pt modelId="{E1E29042-0AF0-4ABE-AE05-B8038D655FDA}" type="pres">
      <dgm:prSet presAssocID="{90DDBC76-64FB-455B-B69B-11350A40937A}" presName="vert1" presStyleCnt="0"/>
      <dgm:spPr/>
    </dgm:pt>
    <dgm:pt modelId="{C72571B7-0B84-4C7C-8A07-30708465443B}" type="pres">
      <dgm:prSet presAssocID="{D98B2655-7265-4289-A37D-163E2FAA5584}" presName="thickLine" presStyleLbl="alignNode1" presStyleIdx="3" presStyleCnt="5"/>
      <dgm:spPr/>
    </dgm:pt>
    <dgm:pt modelId="{DB793CEA-C02B-4A3A-9067-13EAC105C235}" type="pres">
      <dgm:prSet presAssocID="{D98B2655-7265-4289-A37D-163E2FAA5584}" presName="horz1" presStyleCnt="0"/>
      <dgm:spPr/>
    </dgm:pt>
    <dgm:pt modelId="{C9EE97F7-E114-4C12-A159-7F2F0015EBAC}" type="pres">
      <dgm:prSet presAssocID="{D98B2655-7265-4289-A37D-163E2FAA5584}" presName="tx1" presStyleLbl="revTx" presStyleIdx="3" presStyleCnt="5"/>
      <dgm:spPr/>
    </dgm:pt>
    <dgm:pt modelId="{84A17582-5985-402A-95EE-1C15E9EE2316}" type="pres">
      <dgm:prSet presAssocID="{D98B2655-7265-4289-A37D-163E2FAA5584}" presName="vert1" presStyleCnt="0"/>
      <dgm:spPr/>
    </dgm:pt>
    <dgm:pt modelId="{7D378ACD-8A4B-4AEF-BDEE-DC95EB16FD09}" type="pres">
      <dgm:prSet presAssocID="{F4B79354-F831-41FA-A7B5-D47E1E7854DD}" presName="thickLine" presStyleLbl="alignNode1" presStyleIdx="4" presStyleCnt="5"/>
      <dgm:spPr/>
    </dgm:pt>
    <dgm:pt modelId="{9A4BD0C3-B7C1-479C-A2B0-6796E4F09FC7}" type="pres">
      <dgm:prSet presAssocID="{F4B79354-F831-41FA-A7B5-D47E1E7854DD}" presName="horz1" presStyleCnt="0"/>
      <dgm:spPr/>
    </dgm:pt>
    <dgm:pt modelId="{BDECA7C9-9D75-4180-8E5C-C0301656E049}" type="pres">
      <dgm:prSet presAssocID="{F4B79354-F831-41FA-A7B5-D47E1E7854DD}" presName="tx1" presStyleLbl="revTx" presStyleIdx="4" presStyleCnt="5"/>
      <dgm:spPr/>
    </dgm:pt>
    <dgm:pt modelId="{AE1D1644-0EB4-4F79-AFC2-D1C5F76F49B0}" type="pres">
      <dgm:prSet presAssocID="{F4B79354-F831-41FA-A7B5-D47E1E7854DD}" presName="vert1" presStyleCnt="0"/>
      <dgm:spPr/>
    </dgm:pt>
  </dgm:ptLst>
  <dgm:cxnLst>
    <dgm:cxn modelId="{89DF820D-0167-4090-8FC7-D82517ECEFCC}" type="presOf" srcId="{F4B79354-F831-41FA-A7B5-D47E1E7854DD}" destId="{BDECA7C9-9D75-4180-8E5C-C0301656E049}" srcOrd="0" destOrd="0" presId="urn:microsoft.com/office/officeart/2008/layout/LinedList"/>
    <dgm:cxn modelId="{E7879F11-B6FD-40D0-B9C5-5F9BE11CF546}" srcId="{CBFB80F3-BF33-48DA-95E6-704A9208F9B2}" destId="{DEF5DB64-67A3-44A0-BE4E-7E4A1E3CF189}" srcOrd="1" destOrd="0" parTransId="{1B0B56E3-3987-4C84-AF42-4D9BBCE80640}" sibTransId="{45FC3AF2-0704-47C4-9CF2-3D9BE46BC508}"/>
    <dgm:cxn modelId="{AF70D316-D7EE-4C3B-9159-C412B6DFF961}" type="presOf" srcId="{DEF5DB64-67A3-44A0-BE4E-7E4A1E3CF189}" destId="{79F38F66-6ACD-42EC-B3F7-9CEAD90F1F9D}" srcOrd="0" destOrd="0" presId="urn:microsoft.com/office/officeart/2008/layout/LinedList"/>
    <dgm:cxn modelId="{F2C6F634-12CA-4ACA-9691-95442819E64D}" srcId="{CBFB80F3-BF33-48DA-95E6-704A9208F9B2}" destId="{98EA321E-C94B-495A-8056-A8759C1DAB1C}" srcOrd="0" destOrd="0" parTransId="{6FC4B239-B82C-4791-B973-97AAAC6E61EC}" sibTransId="{F14BB3C7-4B92-44E2-913F-FA9B3C6BE056}"/>
    <dgm:cxn modelId="{DDD7625E-7EF3-41E6-9465-5543B6CA2CC1}" type="presOf" srcId="{CBFB80F3-BF33-48DA-95E6-704A9208F9B2}" destId="{59464628-8321-4ECE-9AAB-C0270F969D9C}" srcOrd="0" destOrd="0" presId="urn:microsoft.com/office/officeart/2008/layout/LinedList"/>
    <dgm:cxn modelId="{5A61D749-B904-44D0-AC7C-FCF9AE01A75A}" type="presOf" srcId="{90DDBC76-64FB-455B-B69B-11350A40937A}" destId="{D63D73F4-FBBB-405A-AAB2-88ED9CE69539}" srcOrd="0" destOrd="0" presId="urn:microsoft.com/office/officeart/2008/layout/LinedList"/>
    <dgm:cxn modelId="{51254B58-39E1-4B3C-BBD9-262B9B267C88}" srcId="{CBFB80F3-BF33-48DA-95E6-704A9208F9B2}" destId="{D98B2655-7265-4289-A37D-163E2FAA5584}" srcOrd="3" destOrd="0" parTransId="{024A7878-5140-4A97-8D38-13F3D3058F24}" sibTransId="{AA948021-7369-49D7-960D-918C830E091F}"/>
    <dgm:cxn modelId="{1B508ABC-BE08-47BC-94B7-401BA26353A5}" srcId="{CBFB80F3-BF33-48DA-95E6-704A9208F9B2}" destId="{90DDBC76-64FB-455B-B69B-11350A40937A}" srcOrd="2" destOrd="0" parTransId="{9392F299-D162-4DBC-9973-7E158848C28C}" sibTransId="{47E406F0-9C13-4FE6-9003-16E50C9CD0CB}"/>
    <dgm:cxn modelId="{137E50C8-5083-453D-9504-BD819BD4DADC}" type="presOf" srcId="{98EA321E-C94B-495A-8056-A8759C1DAB1C}" destId="{D55472E5-26B1-438F-B959-A0C2119567AC}" srcOrd="0" destOrd="0" presId="urn:microsoft.com/office/officeart/2008/layout/LinedList"/>
    <dgm:cxn modelId="{3C9288CE-C54B-4AAB-994F-0226A45D7138}" srcId="{CBFB80F3-BF33-48DA-95E6-704A9208F9B2}" destId="{F4B79354-F831-41FA-A7B5-D47E1E7854DD}" srcOrd="4" destOrd="0" parTransId="{14F6410C-03E4-44E0-BDD0-19812A1B8D37}" sibTransId="{96A69A19-50B4-46D2-BA6F-88B9E2FA889C}"/>
    <dgm:cxn modelId="{2513DCE8-A436-4C28-8F85-A8A7E0FF4490}" type="presOf" srcId="{D98B2655-7265-4289-A37D-163E2FAA5584}" destId="{C9EE97F7-E114-4C12-A159-7F2F0015EBAC}" srcOrd="0" destOrd="0" presId="urn:microsoft.com/office/officeart/2008/layout/LinedList"/>
    <dgm:cxn modelId="{AFE5F3BB-58CB-41B3-99C0-62BC9881A878}" type="presParOf" srcId="{59464628-8321-4ECE-9AAB-C0270F969D9C}" destId="{3C5689D6-496A-4E61-9A37-EC06E64370E4}" srcOrd="0" destOrd="0" presId="urn:microsoft.com/office/officeart/2008/layout/LinedList"/>
    <dgm:cxn modelId="{53E02360-3C3A-4757-8146-49FCA0ABF194}" type="presParOf" srcId="{59464628-8321-4ECE-9AAB-C0270F969D9C}" destId="{F5D8D1D5-2788-4BE1-8586-9C8F6E903E65}" srcOrd="1" destOrd="0" presId="urn:microsoft.com/office/officeart/2008/layout/LinedList"/>
    <dgm:cxn modelId="{A43C7CBF-624F-4C32-9A88-839AB55C4FD8}" type="presParOf" srcId="{F5D8D1D5-2788-4BE1-8586-9C8F6E903E65}" destId="{D55472E5-26B1-438F-B959-A0C2119567AC}" srcOrd="0" destOrd="0" presId="urn:microsoft.com/office/officeart/2008/layout/LinedList"/>
    <dgm:cxn modelId="{DD807B83-707E-4752-B22A-2D034DF26B5C}" type="presParOf" srcId="{F5D8D1D5-2788-4BE1-8586-9C8F6E903E65}" destId="{87E75869-70B7-4EEE-931A-FDDE5DB17D60}" srcOrd="1" destOrd="0" presId="urn:microsoft.com/office/officeart/2008/layout/LinedList"/>
    <dgm:cxn modelId="{0A3C080E-1A7F-4328-B94F-898B505BBB6B}" type="presParOf" srcId="{59464628-8321-4ECE-9AAB-C0270F969D9C}" destId="{ADDBBC8B-1C40-4D94-B223-89614BD4791F}" srcOrd="2" destOrd="0" presId="urn:microsoft.com/office/officeart/2008/layout/LinedList"/>
    <dgm:cxn modelId="{8E7D9B7B-2893-485A-8A94-64D6FF4B96C6}" type="presParOf" srcId="{59464628-8321-4ECE-9AAB-C0270F969D9C}" destId="{6765E74E-6052-4460-813E-5564BE01EFB9}" srcOrd="3" destOrd="0" presId="urn:microsoft.com/office/officeart/2008/layout/LinedList"/>
    <dgm:cxn modelId="{7E9EC53C-4B5E-4F24-A435-9905CC0F7383}" type="presParOf" srcId="{6765E74E-6052-4460-813E-5564BE01EFB9}" destId="{79F38F66-6ACD-42EC-B3F7-9CEAD90F1F9D}" srcOrd="0" destOrd="0" presId="urn:microsoft.com/office/officeart/2008/layout/LinedList"/>
    <dgm:cxn modelId="{BD1E60CE-DC88-4A56-B1A9-9399461876F7}" type="presParOf" srcId="{6765E74E-6052-4460-813E-5564BE01EFB9}" destId="{BC4C1902-66CC-44FD-9BCE-81F6DCBE8D5C}" srcOrd="1" destOrd="0" presId="urn:microsoft.com/office/officeart/2008/layout/LinedList"/>
    <dgm:cxn modelId="{DBB53FE4-9E57-4F41-91E0-E36554DE900D}" type="presParOf" srcId="{59464628-8321-4ECE-9AAB-C0270F969D9C}" destId="{0BCCA785-6307-4BC7-8938-4C03C9960638}" srcOrd="4" destOrd="0" presId="urn:microsoft.com/office/officeart/2008/layout/LinedList"/>
    <dgm:cxn modelId="{69035D4B-AAF2-4BCD-9D77-B972A58FFB2D}" type="presParOf" srcId="{59464628-8321-4ECE-9AAB-C0270F969D9C}" destId="{CD580AED-1D5A-4603-9A17-396C2FC1B9F4}" srcOrd="5" destOrd="0" presId="urn:microsoft.com/office/officeart/2008/layout/LinedList"/>
    <dgm:cxn modelId="{8369D979-025C-457C-81A8-1E361DFD7A65}" type="presParOf" srcId="{CD580AED-1D5A-4603-9A17-396C2FC1B9F4}" destId="{D63D73F4-FBBB-405A-AAB2-88ED9CE69539}" srcOrd="0" destOrd="0" presId="urn:microsoft.com/office/officeart/2008/layout/LinedList"/>
    <dgm:cxn modelId="{1A7FCA4C-A1A0-4ECF-8512-D159000D3158}" type="presParOf" srcId="{CD580AED-1D5A-4603-9A17-396C2FC1B9F4}" destId="{E1E29042-0AF0-4ABE-AE05-B8038D655FDA}" srcOrd="1" destOrd="0" presId="urn:microsoft.com/office/officeart/2008/layout/LinedList"/>
    <dgm:cxn modelId="{D489BB92-41C4-4737-84D9-53DAF3476B09}" type="presParOf" srcId="{59464628-8321-4ECE-9AAB-C0270F969D9C}" destId="{C72571B7-0B84-4C7C-8A07-30708465443B}" srcOrd="6" destOrd="0" presId="urn:microsoft.com/office/officeart/2008/layout/LinedList"/>
    <dgm:cxn modelId="{C2C55C0B-F269-4DA1-AAF7-7D8751500F78}" type="presParOf" srcId="{59464628-8321-4ECE-9AAB-C0270F969D9C}" destId="{DB793CEA-C02B-4A3A-9067-13EAC105C235}" srcOrd="7" destOrd="0" presId="urn:microsoft.com/office/officeart/2008/layout/LinedList"/>
    <dgm:cxn modelId="{B8A89CC4-B74E-4C7A-825B-419E1788842E}" type="presParOf" srcId="{DB793CEA-C02B-4A3A-9067-13EAC105C235}" destId="{C9EE97F7-E114-4C12-A159-7F2F0015EBAC}" srcOrd="0" destOrd="0" presId="urn:microsoft.com/office/officeart/2008/layout/LinedList"/>
    <dgm:cxn modelId="{CD7008EE-3540-4D2D-8380-62B186CD58C1}" type="presParOf" srcId="{DB793CEA-C02B-4A3A-9067-13EAC105C235}" destId="{84A17582-5985-402A-95EE-1C15E9EE2316}" srcOrd="1" destOrd="0" presId="urn:microsoft.com/office/officeart/2008/layout/LinedList"/>
    <dgm:cxn modelId="{5C9A5ECE-981B-435B-970A-AEE4B1EADC5C}" type="presParOf" srcId="{59464628-8321-4ECE-9AAB-C0270F969D9C}" destId="{7D378ACD-8A4B-4AEF-BDEE-DC95EB16FD09}" srcOrd="8" destOrd="0" presId="urn:microsoft.com/office/officeart/2008/layout/LinedList"/>
    <dgm:cxn modelId="{48FB9D16-5D1B-4542-91D8-12AEBAC81A08}" type="presParOf" srcId="{59464628-8321-4ECE-9AAB-C0270F969D9C}" destId="{9A4BD0C3-B7C1-479C-A2B0-6796E4F09FC7}" srcOrd="9" destOrd="0" presId="urn:microsoft.com/office/officeart/2008/layout/LinedList"/>
    <dgm:cxn modelId="{443C93B3-31F7-402D-8CDB-511CC874ECF4}" type="presParOf" srcId="{9A4BD0C3-B7C1-479C-A2B0-6796E4F09FC7}" destId="{BDECA7C9-9D75-4180-8E5C-C0301656E049}" srcOrd="0" destOrd="0" presId="urn:microsoft.com/office/officeart/2008/layout/LinedList"/>
    <dgm:cxn modelId="{5A9828AA-A83C-49CD-9E72-5392593C4319}" type="presParOf" srcId="{9A4BD0C3-B7C1-479C-A2B0-6796E4F09FC7}" destId="{AE1D1644-0EB4-4F79-AFC2-D1C5F76F49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689D6-496A-4E61-9A37-EC06E64370E4}">
      <dsp:nvSpPr>
        <dsp:cNvPr id="0" name=""/>
        <dsp:cNvSpPr/>
      </dsp:nvSpPr>
      <dsp:spPr>
        <a:xfrm>
          <a:off x="0" y="651"/>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472E5-26B1-438F-B959-A0C2119567AC}">
      <dsp:nvSpPr>
        <dsp:cNvPr id="0" name=""/>
        <dsp:cNvSpPr/>
      </dsp:nvSpPr>
      <dsp:spPr>
        <a:xfrm>
          <a:off x="0" y="651"/>
          <a:ext cx="4484536" cy="1067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Ask yourself before sending out any communication – Why is this dangerous? What’s going to come back to bite me?</a:t>
          </a:r>
        </a:p>
      </dsp:txBody>
      <dsp:txXfrm>
        <a:off x="0" y="651"/>
        <a:ext cx="4484536" cy="1067758"/>
      </dsp:txXfrm>
    </dsp:sp>
    <dsp:sp modelId="{ADDBBC8B-1C40-4D94-B223-89614BD4791F}">
      <dsp:nvSpPr>
        <dsp:cNvPr id="0" name=""/>
        <dsp:cNvSpPr/>
      </dsp:nvSpPr>
      <dsp:spPr>
        <a:xfrm>
          <a:off x="0" y="1068410"/>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38F66-6ACD-42EC-B3F7-9CEAD90F1F9D}">
      <dsp:nvSpPr>
        <dsp:cNvPr id="0" name=""/>
        <dsp:cNvSpPr/>
      </dsp:nvSpPr>
      <dsp:spPr>
        <a:xfrm>
          <a:off x="0" y="1068410"/>
          <a:ext cx="4484536" cy="1067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What information in the communication is sensitive? Does this need redaction or to be exchanged through cloud based storage?</a:t>
          </a:r>
        </a:p>
      </dsp:txBody>
      <dsp:txXfrm>
        <a:off x="0" y="1068410"/>
        <a:ext cx="4484536" cy="1067758"/>
      </dsp:txXfrm>
    </dsp:sp>
    <dsp:sp modelId="{0BCCA785-6307-4BC7-8938-4C03C9960638}">
      <dsp:nvSpPr>
        <dsp:cNvPr id="0" name=""/>
        <dsp:cNvSpPr/>
      </dsp:nvSpPr>
      <dsp:spPr>
        <a:xfrm>
          <a:off x="0" y="2136169"/>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D73F4-FBBB-405A-AAB2-88ED9CE69539}">
      <dsp:nvSpPr>
        <dsp:cNvPr id="0" name=""/>
        <dsp:cNvSpPr/>
      </dsp:nvSpPr>
      <dsp:spPr>
        <a:xfrm>
          <a:off x="0" y="2136169"/>
          <a:ext cx="4484536" cy="1067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What information in this communication could go to the wrong recipient? Are the correct people CC’d?</a:t>
          </a:r>
        </a:p>
      </dsp:txBody>
      <dsp:txXfrm>
        <a:off x="0" y="2136169"/>
        <a:ext cx="4484536" cy="1067758"/>
      </dsp:txXfrm>
    </dsp:sp>
    <dsp:sp modelId="{C72571B7-0B84-4C7C-8A07-30708465443B}">
      <dsp:nvSpPr>
        <dsp:cNvPr id="0" name=""/>
        <dsp:cNvSpPr/>
      </dsp:nvSpPr>
      <dsp:spPr>
        <a:xfrm>
          <a:off x="0" y="3203927"/>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E97F7-E114-4C12-A159-7F2F0015EBAC}">
      <dsp:nvSpPr>
        <dsp:cNvPr id="0" name=""/>
        <dsp:cNvSpPr/>
      </dsp:nvSpPr>
      <dsp:spPr>
        <a:xfrm>
          <a:off x="0" y="3203927"/>
          <a:ext cx="4484536" cy="1067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Is there a possibility that there is a BCC on this email? Is it unwise to reply all to this message?</a:t>
          </a:r>
        </a:p>
      </dsp:txBody>
      <dsp:txXfrm>
        <a:off x="0" y="3203927"/>
        <a:ext cx="4484536" cy="1067758"/>
      </dsp:txXfrm>
    </dsp:sp>
    <dsp:sp modelId="{7D378ACD-8A4B-4AEF-BDEE-DC95EB16FD09}">
      <dsp:nvSpPr>
        <dsp:cNvPr id="0" name=""/>
        <dsp:cNvSpPr/>
      </dsp:nvSpPr>
      <dsp:spPr>
        <a:xfrm>
          <a:off x="0" y="4271686"/>
          <a:ext cx="448453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CA7C9-9D75-4180-8E5C-C0301656E049}">
      <dsp:nvSpPr>
        <dsp:cNvPr id="0" name=""/>
        <dsp:cNvSpPr/>
      </dsp:nvSpPr>
      <dsp:spPr>
        <a:xfrm>
          <a:off x="0" y="4271686"/>
          <a:ext cx="4484536" cy="1067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Is there anything in this email chain that someone included in the email you are sending should not see?</a:t>
          </a:r>
        </a:p>
      </dsp:txBody>
      <dsp:txXfrm>
        <a:off x="0" y="4271686"/>
        <a:ext cx="4484536" cy="10677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5C2B-2FAA-B8EF-F0D5-77D5B3C145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7C6E76-D41B-BF21-E157-E94522800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83ED30-8F69-E515-1A9E-A495E6CCF8BD}"/>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5" name="Footer Placeholder 4">
            <a:extLst>
              <a:ext uri="{FF2B5EF4-FFF2-40B4-BE49-F238E27FC236}">
                <a16:creationId xmlns:a16="http://schemas.microsoft.com/office/drawing/2014/main" id="{69F0E930-094A-6ACD-8848-8469E6DC4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B98E9-91F0-109B-F2D7-24DAB67C780B}"/>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421543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4098-4E91-885A-6DE8-EF0212FBB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AC276-89B8-1DC2-BA47-D78AF7870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07067-1135-9843-6387-A0CF68845855}"/>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5" name="Footer Placeholder 4">
            <a:extLst>
              <a:ext uri="{FF2B5EF4-FFF2-40B4-BE49-F238E27FC236}">
                <a16:creationId xmlns:a16="http://schemas.microsoft.com/office/drawing/2014/main" id="{8636C16E-A053-67F6-BE7B-10F885352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F517C-041C-4CF1-54CB-B00EC7A62477}"/>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228416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E4BA1-3C5D-1EBA-C88A-AE8543B77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7E952-BD9C-7D80-DA99-F3E4F1CBAC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8EDA9-3433-DF27-0CF1-C2FF7A7DE094}"/>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5" name="Footer Placeholder 4">
            <a:extLst>
              <a:ext uri="{FF2B5EF4-FFF2-40B4-BE49-F238E27FC236}">
                <a16:creationId xmlns:a16="http://schemas.microsoft.com/office/drawing/2014/main" id="{C77B1413-1E57-C84C-E0E6-2E6D34970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3EA13-3505-827E-C612-05DFC544B659}"/>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1857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0975-8383-4A62-5DF5-554417860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71529-62F4-4BF5-1139-EC9BC061C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BE5EF-B383-7772-82F1-0EA7C15129F7}"/>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5" name="Footer Placeholder 4">
            <a:extLst>
              <a:ext uri="{FF2B5EF4-FFF2-40B4-BE49-F238E27FC236}">
                <a16:creationId xmlns:a16="http://schemas.microsoft.com/office/drawing/2014/main" id="{F1A6C1AF-7F94-3D26-6E0B-8B2B6A87D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8C7A5-2270-8882-56B1-99D22FFE875F}"/>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412627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0F32-EEB5-4B81-47BA-0EE5C9364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DD7E3B-11A4-AA27-83D8-BB909749F6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F01B73-4253-27C5-3BE4-2B71C32DF2CD}"/>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5" name="Footer Placeholder 4">
            <a:extLst>
              <a:ext uri="{FF2B5EF4-FFF2-40B4-BE49-F238E27FC236}">
                <a16:creationId xmlns:a16="http://schemas.microsoft.com/office/drawing/2014/main" id="{CF188078-C0DE-DCE1-04EC-59BC2D09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1E4AF-00E6-74AD-4E2F-5DFB42C4A5EF}"/>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239838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FB72-E937-129A-DE81-C3AC1C77C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159FD0-9921-9700-98A1-02CF3EC441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933778-DF7D-8036-CD77-292570468C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4397EB-3263-B3FB-01BF-4F45F9FDB28F}"/>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6" name="Footer Placeholder 5">
            <a:extLst>
              <a:ext uri="{FF2B5EF4-FFF2-40B4-BE49-F238E27FC236}">
                <a16:creationId xmlns:a16="http://schemas.microsoft.com/office/drawing/2014/main" id="{B5DC2D1D-4579-A659-3855-FE259420C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DA3F6-F44C-B44E-50E6-A3E20F887290}"/>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183266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4053-4C9C-5BD7-06E0-1C57C9BCAE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E597A9-46BF-B9AA-554E-DC279223D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4833F-B90D-1366-1743-40C8DB826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A6FE4-8691-7D50-B385-2ED4337C3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390FB-AE28-5FE1-70E1-A4C48420C7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FF7247-DEC5-F7D9-C763-7988D18F83D9}"/>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8" name="Footer Placeholder 7">
            <a:extLst>
              <a:ext uri="{FF2B5EF4-FFF2-40B4-BE49-F238E27FC236}">
                <a16:creationId xmlns:a16="http://schemas.microsoft.com/office/drawing/2014/main" id="{79FF405B-A9BB-2FAD-771E-FC2774C3AD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6A5A88-0E7C-CDEA-B248-D684C2AB13DD}"/>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161424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F121-A520-D359-449D-E1FA53E137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F91E75-4AC7-7E2B-44D1-FC1A71219411}"/>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4" name="Footer Placeholder 3">
            <a:extLst>
              <a:ext uri="{FF2B5EF4-FFF2-40B4-BE49-F238E27FC236}">
                <a16:creationId xmlns:a16="http://schemas.microsoft.com/office/drawing/2014/main" id="{662877E7-B619-287C-3A59-C916BEA68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42B8F3-7CAF-A7E2-3AC9-C384BC37E93D}"/>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425969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8B0A6-4D54-71A5-DFFD-6A1920B0ACCD}"/>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3" name="Footer Placeholder 2">
            <a:extLst>
              <a:ext uri="{FF2B5EF4-FFF2-40B4-BE49-F238E27FC236}">
                <a16:creationId xmlns:a16="http://schemas.microsoft.com/office/drawing/2014/main" id="{BF939EA7-CB43-49D2-453D-E533AF4211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865DA-13E5-B59D-7C1A-5C3EE6D34971}"/>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40325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3160-3A37-7DE1-F350-3FF49FF25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40F6D8-BD96-0CA8-5B0A-A6A08D7FD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41444-DE02-8BB6-6CB9-1F765FA99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D4A2C-7489-C4FC-CF92-10E59C1CBA07}"/>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6" name="Footer Placeholder 5">
            <a:extLst>
              <a:ext uri="{FF2B5EF4-FFF2-40B4-BE49-F238E27FC236}">
                <a16:creationId xmlns:a16="http://schemas.microsoft.com/office/drawing/2014/main" id="{A92F25A0-0FB5-897F-F832-C5AFAE91A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6BBBE-B3D8-5C25-344B-294707972324}"/>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421455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0FF7-AEDD-959F-6750-1CD50F357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3AD4B0-9E85-F9FC-9513-3370488F93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6AD451-FDDC-2ED3-5A27-E3F0AD6FD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8389D-57C3-C43E-132B-5BDE590C7C4B}"/>
              </a:ext>
            </a:extLst>
          </p:cNvPr>
          <p:cNvSpPr>
            <a:spLocks noGrp="1"/>
          </p:cNvSpPr>
          <p:nvPr>
            <p:ph type="dt" sz="half" idx="10"/>
          </p:nvPr>
        </p:nvSpPr>
        <p:spPr/>
        <p:txBody>
          <a:bodyPr/>
          <a:lstStyle/>
          <a:p>
            <a:fld id="{5D76EFFD-1A4F-4F40-AAA1-096ECD96FBDE}" type="datetimeFigureOut">
              <a:rPr lang="en-US" smtClean="0"/>
              <a:t>1/8/2026</a:t>
            </a:fld>
            <a:endParaRPr lang="en-US"/>
          </a:p>
        </p:txBody>
      </p:sp>
      <p:sp>
        <p:nvSpPr>
          <p:cNvPr id="6" name="Footer Placeholder 5">
            <a:extLst>
              <a:ext uri="{FF2B5EF4-FFF2-40B4-BE49-F238E27FC236}">
                <a16:creationId xmlns:a16="http://schemas.microsoft.com/office/drawing/2014/main" id="{CB5142C8-9C61-9164-4CC7-2239CA5A4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4AE5A-46ED-2215-AA6F-33A5630D6ABA}"/>
              </a:ext>
            </a:extLst>
          </p:cNvPr>
          <p:cNvSpPr>
            <a:spLocks noGrp="1"/>
          </p:cNvSpPr>
          <p:nvPr>
            <p:ph type="sldNum" sz="quarter" idx="12"/>
          </p:nvPr>
        </p:nvSpPr>
        <p:spPr/>
        <p:txBody>
          <a:bodyPr/>
          <a:lstStyle/>
          <a:p>
            <a:fld id="{0B863F6A-0E56-46D0-B2C1-51A691128E26}" type="slidenum">
              <a:rPr lang="en-US" smtClean="0"/>
              <a:t>‹#›</a:t>
            </a:fld>
            <a:endParaRPr lang="en-US"/>
          </a:p>
        </p:txBody>
      </p:sp>
    </p:spTree>
    <p:extLst>
      <p:ext uri="{BB962C8B-B14F-4D97-AF65-F5344CB8AC3E}">
        <p14:creationId xmlns:p14="http://schemas.microsoft.com/office/powerpoint/2010/main" val="377898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C47C7C-AAA3-2652-21E2-C282EA03B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E9F889-0D84-7954-EA6E-BBBA18E6F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CC6B6-35A6-BFCF-C1D7-79CEEB6D4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76EFFD-1A4F-4F40-AAA1-096ECD96FBDE}" type="datetimeFigureOut">
              <a:rPr lang="en-US" smtClean="0"/>
              <a:t>1/8/2026</a:t>
            </a:fld>
            <a:endParaRPr lang="en-US"/>
          </a:p>
        </p:txBody>
      </p:sp>
      <p:sp>
        <p:nvSpPr>
          <p:cNvPr id="5" name="Footer Placeholder 4">
            <a:extLst>
              <a:ext uri="{FF2B5EF4-FFF2-40B4-BE49-F238E27FC236}">
                <a16:creationId xmlns:a16="http://schemas.microsoft.com/office/drawing/2014/main" id="{5D1EDF21-B620-44E9-8734-FE69F2A55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ABD7B35-959B-47C8-8DB8-513906130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863F6A-0E56-46D0-B2C1-51A691128E26}" type="slidenum">
              <a:rPr lang="en-US" smtClean="0"/>
              <a:t>‹#›</a:t>
            </a:fld>
            <a:endParaRPr lang="en-US"/>
          </a:p>
        </p:txBody>
      </p:sp>
    </p:spTree>
    <p:extLst>
      <p:ext uri="{BB962C8B-B14F-4D97-AF65-F5344CB8AC3E}">
        <p14:creationId xmlns:p14="http://schemas.microsoft.com/office/powerpoint/2010/main" val="345908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ayeann@larkinpadilla.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nmonesource.com/nmos/nmra/en/item/5699/index.do#!b/16-702" TargetMode="External"/><Relationship Id="rId2" Type="http://schemas.openxmlformats.org/officeDocument/2006/relationships/hyperlink" Target="https://nmonesource.com/nmos/nmra/en/item/5699/index.do#!b/16-701" TargetMode="External"/><Relationship Id="rId1" Type="http://schemas.openxmlformats.org/officeDocument/2006/relationships/slideLayout" Target="../slideLayouts/slideLayout2.xml"/><Relationship Id="rId5" Type="http://schemas.openxmlformats.org/officeDocument/2006/relationships/hyperlink" Target="https://nmonesource.com/nmos/nmra/en/item/5699/index.do#!b/16-305" TargetMode="External"/><Relationship Id="rId4" Type="http://schemas.openxmlformats.org/officeDocument/2006/relationships/hyperlink" Target="https://nmonesource.com/nmos/nmra/en/item/5699/index.do#!b/16-30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31" name="Freeform: Shape 30">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6" name="Freeform: Shape 35">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58D804AB-05B1-AA92-7D19-89ACD3EA3ECE}"/>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4000" kern="1200">
                <a:solidFill>
                  <a:schemeClr val="tx2"/>
                </a:solidFill>
                <a:latin typeface="+mj-lt"/>
                <a:ea typeface="+mj-ea"/>
                <a:cs typeface="+mj-cs"/>
              </a:rPr>
              <a:t>Ethics in Email and Professional Communication</a:t>
            </a:r>
            <a:br>
              <a:rPr lang="en-US" sz="4000" kern="1200">
                <a:solidFill>
                  <a:schemeClr val="tx2"/>
                </a:solidFill>
                <a:latin typeface="+mj-lt"/>
                <a:ea typeface="+mj-ea"/>
                <a:cs typeface="+mj-cs"/>
              </a:rPr>
            </a:br>
            <a:endParaRPr lang="en-US" sz="4000" kern="120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E99162B7-8B39-2B4E-EBF2-D0D5F4C9857A}"/>
              </a:ext>
            </a:extLst>
          </p:cNvPr>
          <p:cNvSpPr>
            <a:spLocks noGrp="1"/>
          </p:cNvSpPr>
          <p:nvPr>
            <p:ph type="body" idx="1"/>
          </p:nvPr>
        </p:nvSpPr>
        <p:spPr>
          <a:xfrm>
            <a:off x="3215729" y="4165152"/>
            <a:ext cx="5760846" cy="682079"/>
          </a:xfrm>
        </p:spPr>
        <p:txBody>
          <a:bodyPr vert="horz" lIns="91440" tIns="45720" rIns="91440" bIns="45720" rtlCol="0">
            <a:normAutofit/>
          </a:bodyPr>
          <a:lstStyle/>
          <a:p>
            <a:pPr algn="ctr"/>
            <a:r>
              <a:rPr lang="en-US" sz="2000" kern="1200">
                <a:solidFill>
                  <a:schemeClr val="tx2"/>
                </a:solidFill>
                <a:latin typeface="+mn-lt"/>
                <a:ea typeface="+mn-ea"/>
                <a:cs typeface="+mn-cs"/>
              </a:rPr>
              <a:t>Focusing on New Mexico’s Rules &amp; practical guidance for experienced paralegals</a:t>
            </a:r>
          </a:p>
        </p:txBody>
      </p:sp>
    </p:spTree>
    <p:extLst>
      <p:ext uri="{BB962C8B-B14F-4D97-AF65-F5344CB8AC3E}">
        <p14:creationId xmlns:p14="http://schemas.microsoft.com/office/powerpoint/2010/main" val="244849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C1F68B-333F-F3D8-4DE8-C8672900E3A6}"/>
              </a:ext>
            </a:extLst>
          </p:cNvPr>
          <p:cNvSpPr>
            <a:spLocks noGrp="1"/>
          </p:cNvSpPr>
          <p:nvPr>
            <p:ph type="title"/>
          </p:nvPr>
        </p:nvSpPr>
        <p:spPr>
          <a:xfrm>
            <a:off x="992206" y="1608667"/>
            <a:ext cx="1898478" cy="4501127"/>
          </a:xfrm>
        </p:spPr>
        <p:txBody>
          <a:bodyPr anchor="t">
            <a:normAutofit/>
          </a:bodyPr>
          <a:lstStyle/>
          <a:p>
            <a:pPr algn="r"/>
            <a:r>
              <a:rPr lang="en-US" dirty="0">
                <a:solidFill>
                  <a:srgbClr val="FFFFFF"/>
                </a:solidFill>
              </a:rPr>
              <a:t>Basic Ethics </a:t>
            </a:r>
            <a:br>
              <a:rPr lang="en-US" dirty="0">
                <a:solidFill>
                  <a:srgbClr val="FFFFFF"/>
                </a:solidFill>
              </a:rPr>
            </a:br>
            <a:r>
              <a:rPr lang="en-US" dirty="0">
                <a:solidFill>
                  <a:srgbClr val="FFFFFF"/>
                </a:solidFill>
              </a:rPr>
              <a:t>Rules</a:t>
            </a:r>
          </a:p>
        </p:txBody>
      </p:sp>
      <p:sp>
        <p:nvSpPr>
          <p:cNvPr id="3" name="Content Placeholder 2">
            <a:extLst>
              <a:ext uri="{FF2B5EF4-FFF2-40B4-BE49-F238E27FC236}">
                <a16:creationId xmlns:a16="http://schemas.microsoft.com/office/drawing/2014/main" id="{41AA9C45-894C-FE68-D6B0-1864EB1A6EB3}"/>
              </a:ext>
            </a:extLst>
          </p:cNvPr>
          <p:cNvSpPr>
            <a:spLocks noGrp="1"/>
          </p:cNvSpPr>
          <p:nvPr>
            <p:ph sz="half" idx="1"/>
          </p:nvPr>
        </p:nvSpPr>
        <p:spPr>
          <a:xfrm>
            <a:off x="3323302" y="1608667"/>
            <a:ext cx="3569111" cy="4501127"/>
          </a:xfrm>
        </p:spPr>
        <p:txBody>
          <a:bodyPr>
            <a:normAutofit/>
          </a:bodyPr>
          <a:lstStyle/>
          <a:p>
            <a:pPr lvl="0"/>
            <a:r>
              <a:rPr lang="en-US" sz="2000" b="1" dirty="0"/>
              <a:t>Rule 16-106: Confidentiality</a:t>
            </a:r>
            <a:r>
              <a:rPr lang="en-US" sz="2000" dirty="0"/>
              <a:t> – Safeguard client information in electronic transmissions</a:t>
            </a:r>
          </a:p>
          <a:p>
            <a:pPr lvl="0"/>
            <a:r>
              <a:rPr lang="en-US" sz="2000" b="1" dirty="0"/>
              <a:t>Rule 16-503: Supervision</a:t>
            </a:r>
            <a:r>
              <a:rPr lang="en-US" sz="2000" dirty="0"/>
              <a:t> – Attorney responsibility for paralegal technology use</a:t>
            </a:r>
          </a:p>
          <a:p>
            <a:endParaRPr lang="en-US" sz="2000" dirty="0"/>
          </a:p>
        </p:txBody>
      </p:sp>
      <p:sp>
        <p:nvSpPr>
          <p:cNvPr id="5" name="Content Placeholder 4">
            <a:extLst>
              <a:ext uri="{FF2B5EF4-FFF2-40B4-BE49-F238E27FC236}">
                <a16:creationId xmlns:a16="http://schemas.microsoft.com/office/drawing/2014/main" id="{2C6768CD-D7F7-1B18-62EF-41DDBFF6844B}"/>
              </a:ext>
            </a:extLst>
          </p:cNvPr>
          <p:cNvSpPr>
            <a:spLocks noGrp="1"/>
          </p:cNvSpPr>
          <p:nvPr>
            <p:ph sz="half" idx="2"/>
          </p:nvPr>
        </p:nvSpPr>
        <p:spPr>
          <a:xfrm>
            <a:off x="7246374" y="1608667"/>
            <a:ext cx="4465279" cy="4501127"/>
          </a:xfrm>
        </p:spPr>
        <p:txBody>
          <a:bodyPr>
            <a:normAutofit/>
          </a:bodyPr>
          <a:lstStyle/>
          <a:p>
            <a:r>
              <a:rPr lang="en-US" sz="2000" b="1" dirty="0"/>
              <a:t>Rule 16-404: Inadvertent Disclosure</a:t>
            </a:r>
            <a:r>
              <a:rPr lang="en-US" sz="2000" dirty="0"/>
              <a:t> – Duties when receiving misdirected privileged information</a:t>
            </a:r>
          </a:p>
          <a:p>
            <a:endParaRPr lang="en-US" sz="2000" dirty="0"/>
          </a:p>
        </p:txBody>
      </p:sp>
    </p:spTree>
    <p:extLst>
      <p:ext uri="{BB962C8B-B14F-4D97-AF65-F5344CB8AC3E}">
        <p14:creationId xmlns:p14="http://schemas.microsoft.com/office/powerpoint/2010/main" val="79472334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F305169-D82C-ED6F-BDF5-BAF20EEF9011}"/>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MOST IMPORTANT TO ANY ETHICS DISCUSSION</a:t>
            </a:r>
          </a:p>
        </p:txBody>
      </p:sp>
      <p:sp>
        <p:nvSpPr>
          <p:cNvPr id="3" name="Content Placeholder 2">
            <a:extLst>
              <a:ext uri="{FF2B5EF4-FFF2-40B4-BE49-F238E27FC236}">
                <a16:creationId xmlns:a16="http://schemas.microsoft.com/office/drawing/2014/main" id="{624803C6-566C-5186-B778-97348B554C9D}"/>
              </a:ext>
            </a:extLst>
          </p:cNvPr>
          <p:cNvSpPr>
            <a:spLocks noGrp="1"/>
          </p:cNvSpPr>
          <p:nvPr>
            <p:ph idx="1"/>
          </p:nvPr>
        </p:nvSpPr>
        <p:spPr>
          <a:xfrm>
            <a:off x="3050412" y="2979336"/>
            <a:ext cx="5709721" cy="2430864"/>
          </a:xfrm>
        </p:spPr>
        <p:txBody>
          <a:bodyPr anchor="t">
            <a:normAutofit/>
          </a:bodyPr>
          <a:lstStyle/>
          <a:p>
            <a:pPr marL="0" indent="0">
              <a:buNone/>
            </a:pPr>
            <a:r>
              <a:rPr lang="en-US" sz="2000" dirty="0">
                <a:solidFill>
                  <a:schemeClr val="tx2"/>
                </a:solidFill>
              </a:rPr>
              <a:t>UPL - Identify yourself as a paralegal</a:t>
            </a:r>
          </a:p>
          <a:p>
            <a:pPr lvl="1"/>
            <a:r>
              <a:rPr lang="en-US" sz="2000" dirty="0">
                <a:solidFill>
                  <a:schemeClr val="tx2"/>
                </a:solidFill>
              </a:rPr>
              <a:t>In communication with anyone – Client, other attorneys, the court, some guy at a party who wants you to evaluate his case</a:t>
            </a:r>
          </a:p>
          <a:p>
            <a:pPr lvl="1"/>
            <a:r>
              <a:rPr lang="en-US" sz="2000" dirty="0">
                <a:solidFill>
                  <a:schemeClr val="tx2"/>
                </a:solidFill>
              </a:rPr>
              <a:t>In your signature block</a:t>
            </a:r>
          </a:p>
          <a:p>
            <a:pPr lvl="1"/>
            <a:r>
              <a:rPr lang="en-US" sz="2000" dirty="0">
                <a:solidFill>
                  <a:schemeClr val="tx2"/>
                </a:solidFill>
              </a:rPr>
              <a:t>Any time someone mistakes what you are allowed to do</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369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32" name="Freeform: Shape 31">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7" name="Freeform: Shape 36">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681E12B8-0BF0-086C-B3D8-D98E6E3D0159}"/>
              </a:ext>
            </a:extLst>
          </p:cNvPr>
          <p:cNvSpPr>
            <a:spLocks noGrp="1"/>
          </p:cNvSpPr>
          <p:nvPr>
            <p:ph type="title"/>
          </p:nvPr>
        </p:nvSpPr>
        <p:spPr>
          <a:xfrm>
            <a:off x="3033466" y="991261"/>
            <a:ext cx="5754696" cy="1837349"/>
          </a:xfrm>
        </p:spPr>
        <p:txBody>
          <a:bodyPr anchor="ctr">
            <a:normAutofit/>
          </a:bodyPr>
          <a:lstStyle/>
          <a:p>
            <a:pPr algn="ctr"/>
            <a:r>
              <a:rPr lang="en-US" sz="3600">
                <a:solidFill>
                  <a:schemeClr val="tx2"/>
                </a:solidFill>
              </a:rPr>
              <a:t>Core Ethical Duties in Email</a:t>
            </a:r>
          </a:p>
        </p:txBody>
      </p:sp>
      <p:sp>
        <p:nvSpPr>
          <p:cNvPr id="3" name="Content Placeholder 2">
            <a:extLst>
              <a:ext uri="{FF2B5EF4-FFF2-40B4-BE49-F238E27FC236}">
                <a16:creationId xmlns:a16="http://schemas.microsoft.com/office/drawing/2014/main" id="{05225852-35DD-5F3D-3AE8-1257CDE354CB}"/>
              </a:ext>
            </a:extLst>
          </p:cNvPr>
          <p:cNvSpPr>
            <a:spLocks noGrp="1"/>
          </p:cNvSpPr>
          <p:nvPr>
            <p:ph idx="1"/>
          </p:nvPr>
        </p:nvSpPr>
        <p:spPr>
          <a:xfrm>
            <a:off x="3055954" y="2979336"/>
            <a:ext cx="5709721" cy="2430864"/>
          </a:xfrm>
        </p:spPr>
        <p:txBody>
          <a:bodyPr anchor="t">
            <a:normAutofit/>
          </a:bodyPr>
          <a:lstStyle/>
          <a:p>
            <a:pPr lvl="0"/>
            <a:r>
              <a:rPr lang="en-US" sz="2000" dirty="0">
                <a:solidFill>
                  <a:schemeClr val="tx2"/>
                </a:solidFill>
              </a:rPr>
              <a:t>Confidentiality: Protect client information from unauthorized access</a:t>
            </a:r>
          </a:p>
          <a:p>
            <a:pPr lvl="0"/>
            <a:r>
              <a:rPr lang="en-US" sz="2000" dirty="0">
                <a:solidFill>
                  <a:schemeClr val="tx2"/>
                </a:solidFill>
              </a:rPr>
              <a:t>Competence: Understand risks of email transmission</a:t>
            </a:r>
          </a:p>
          <a:p>
            <a:r>
              <a:rPr lang="en-US" sz="2000" dirty="0">
                <a:solidFill>
                  <a:schemeClr val="tx2"/>
                </a:solidFill>
              </a:rPr>
              <a:t>Supervision: Follow firm protocols and training</a:t>
            </a:r>
          </a:p>
        </p:txBody>
      </p:sp>
    </p:spTree>
    <p:extLst>
      <p:ext uri="{BB962C8B-B14F-4D97-AF65-F5344CB8AC3E}">
        <p14:creationId xmlns:p14="http://schemas.microsoft.com/office/powerpoint/2010/main" val="345966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8107AA0-42D9-2D1F-5D42-C9B5C3B71DE9}"/>
              </a:ext>
            </a:extLst>
          </p:cNvPr>
          <p:cNvSpPr>
            <a:spLocks noGrp="1"/>
          </p:cNvSpPr>
          <p:nvPr>
            <p:ph type="title"/>
          </p:nvPr>
        </p:nvSpPr>
        <p:spPr>
          <a:xfrm>
            <a:off x="1179226" y="1280679"/>
            <a:ext cx="9833548" cy="1325563"/>
          </a:xfrm>
        </p:spPr>
        <p:txBody>
          <a:bodyPr anchor="b">
            <a:normAutofit/>
          </a:bodyPr>
          <a:lstStyle/>
          <a:p>
            <a:pPr algn="ctr"/>
            <a:r>
              <a:rPr lang="en-US" sz="3600">
                <a:solidFill>
                  <a:schemeClr val="tx2"/>
                </a:solidFill>
              </a:rPr>
              <a:t>When Encryption/Redaction/Cloud Based Storage May Be Required</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B8F34FA-5877-41F0-DFA1-0FC9E65A821F}"/>
              </a:ext>
            </a:extLst>
          </p:cNvPr>
          <p:cNvSpPr>
            <a:spLocks noGrp="1"/>
          </p:cNvSpPr>
          <p:nvPr>
            <p:ph idx="1"/>
          </p:nvPr>
        </p:nvSpPr>
        <p:spPr>
          <a:xfrm>
            <a:off x="1179226" y="2890979"/>
            <a:ext cx="9833548" cy="2693976"/>
          </a:xfrm>
        </p:spPr>
        <p:txBody>
          <a:bodyPr>
            <a:normAutofit/>
          </a:bodyPr>
          <a:lstStyle/>
          <a:p>
            <a:pPr lvl="0"/>
            <a:r>
              <a:rPr lang="en-US" sz="1800">
                <a:solidFill>
                  <a:schemeClr val="tx2"/>
                </a:solidFill>
              </a:rPr>
              <a:t>Medical records (HIPAA)</a:t>
            </a:r>
          </a:p>
          <a:p>
            <a:pPr lvl="0"/>
            <a:r>
              <a:rPr lang="en-US" sz="1800">
                <a:solidFill>
                  <a:schemeClr val="tx2"/>
                </a:solidFill>
              </a:rPr>
              <a:t>Social Security numbers</a:t>
            </a:r>
          </a:p>
          <a:p>
            <a:pPr lvl="0"/>
            <a:r>
              <a:rPr lang="en-US" sz="1800">
                <a:solidFill>
                  <a:schemeClr val="tx2"/>
                </a:solidFill>
              </a:rPr>
              <a:t>Financial account information</a:t>
            </a:r>
          </a:p>
          <a:p>
            <a:pPr lvl="0"/>
            <a:r>
              <a:rPr lang="en-US" sz="1800">
                <a:solidFill>
                  <a:schemeClr val="tx2"/>
                </a:solidFill>
              </a:rPr>
              <a:t>Trade secrets or proprietary data</a:t>
            </a:r>
          </a:p>
          <a:p>
            <a:r>
              <a:rPr lang="en-US" sz="1800">
                <a:solidFill>
                  <a:schemeClr val="tx2"/>
                </a:solidFill>
              </a:rPr>
              <a:t>High-stakes litigation strategy</a:t>
            </a: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432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650389D-9779-EEC2-373C-55E5BD3674FE}"/>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Cloud Based Storage</a:t>
            </a:r>
          </a:p>
        </p:txBody>
      </p:sp>
      <p:sp>
        <p:nvSpPr>
          <p:cNvPr id="3" name="Content Placeholder 2">
            <a:extLst>
              <a:ext uri="{FF2B5EF4-FFF2-40B4-BE49-F238E27FC236}">
                <a16:creationId xmlns:a16="http://schemas.microsoft.com/office/drawing/2014/main" id="{C73926A5-FB91-2BE3-B3BE-01396D237B3B}"/>
              </a:ext>
            </a:extLst>
          </p:cNvPr>
          <p:cNvSpPr>
            <a:spLocks noGrp="1"/>
          </p:cNvSpPr>
          <p:nvPr>
            <p:ph idx="1"/>
          </p:nvPr>
        </p:nvSpPr>
        <p:spPr>
          <a:xfrm>
            <a:off x="3050412" y="2979336"/>
            <a:ext cx="5709721" cy="2430864"/>
          </a:xfrm>
        </p:spPr>
        <p:txBody>
          <a:bodyPr anchor="t">
            <a:normAutofit/>
          </a:bodyPr>
          <a:lstStyle/>
          <a:p>
            <a:r>
              <a:rPr lang="en-US" sz="1400" dirty="0">
                <a:solidFill>
                  <a:schemeClr val="tx2"/>
                </a:solidFill>
              </a:rPr>
              <a:t>Know when it is necessary for you to upload a document or information to Cloud Based Storage for the recipient to download</a:t>
            </a:r>
          </a:p>
          <a:p>
            <a:r>
              <a:rPr lang="en-US" sz="1400" dirty="0">
                <a:solidFill>
                  <a:schemeClr val="tx2"/>
                </a:solidFill>
              </a:rPr>
              <a:t>Know what information should not be shared through email, such as PPI</a:t>
            </a:r>
          </a:p>
          <a:p>
            <a:r>
              <a:rPr lang="en-US" sz="1400" dirty="0">
                <a:solidFill>
                  <a:schemeClr val="tx2"/>
                </a:solidFill>
              </a:rPr>
              <a:t>Confidentiality</a:t>
            </a:r>
          </a:p>
          <a:p>
            <a:r>
              <a:rPr lang="en-US" sz="1400" dirty="0">
                <a:solidFill>
                  <a:schemeClr val="tx2"/>
                </a:solidFill>
              </a:rPr>
              <a:t>Always ask yourself: Is this method of communication secure enough for the information I'm sending? If it's highly sensitive, we might need extra protection like encryption or cloud based storage.</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3638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3038308-EF13-2084-747D-09FD4B5098A7}"/>
              </a:ext>
            </a:extLst>
          </p:cNvPr>
          <p:cNvSpPr>
            <a:spLocks noGrp="1"/>
          </p:cNvSpPr>
          <p:nvPr>
            <p:ph type="title"/>
          </p:nvPr>
        </p:nvSpPr>
        <p:spPr>
          <a:xfrm rot="16200000">
            <a:off x="-1325880" y="1947672"/>
            <a:ext cx="5961888" cy="2788920"/>
          </a:xfrm>
        </p:spPr>
        <p:txBody>
          <a:bodyPr anchor="ctr">
            <a:normAutofit/>
          </a:bodyPr>
          <a:lstStyle/>
          <a:p>
            <a:r>
              <a:rPr kumimoji="0" lang="en-US" sz="4800" b="1" i="0" u="none" strike="noStrike" kern="1200" cap="none" spc="0" normalizeH="0" baseline="0" noProof="0">
                <a:ln>
                  <a:noFill/>
                </a:ln>
                <a:solidFill>
                  <a:schemeClr val="bg1"/>
                </a:solidFill>
                <a:effectLst/>
                <a:uLnTx/>
                <a:uFillTx/>
                <a:latin typeface="Aptos Display" panose="02110004020202020204"/>
                <a:ea typeface="+mj-ea"/>
                <a:cs typeface="+mj-cs"/>
              </a:rPr>
              <a:t>Before sending any email, verify</a:t>
            </a:r>
            <a:endParaRPr lang="en-US" sz="4800">
              <a:solidFill>
                <a:schemeClr val="bg1"/>
              </a:solidFill>
            </a:endParaRP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5DF9B8-5917-3C71-A850-F59E51FE9D83}"/>
              </a:ext>
            </a:extLst>
          </p:cNvPr>
          <p:cNvSpPr>
            <a:spLocks noGrp="1"/>
          </p:cNvSpPr>
          <p:nvPr>
            <p:ph idx="1"/>
          </p:nvPr>
        </p:nvSpPr>
        <p:spPr>
          <a:xfrm>
            <a:off x="5001584" y="540048"/>
            <a:ext cx="5652097" cy="5641293"/>
          </a:xfrm>
        </p:spPr>
        <p:txBody>
          <a:bodyPr anchor="ctr">
            <a:normAutofit/>
          </a:bodyPr>
          <a:lstStyle/>
          <a:p>
            <a:r>
              <a:rPr lang="en-US" sz="1800">
                <a:solidFill>
                  <a:schemeClr val="tx2"/>
                </a:solidFill>
              </a:rPr>
              <a:t>Recipient addresses verified character-by-character</a:t>
            </a:r>
          </a:p>
          <a:p>
            <a:r>
              <a:rPr lang="en-US" sz="1800">
                <a:solidFill>
                  <a:schemeClr val="tx2"/>
                </a:solidFill>
              </a:rPr>
              <a:t>CC fields carefully reviewed</a:t>
            </a:r>
          </a:p>
          <a:p>
            <a:r>
              <a:rPr lang="en-US" sz="1800">
                <a:solidFill>
                  <a:schemeClr val="tx2"/>
                </a:solidFill>
              </a:rPr>
              <a:t>Never CC or BCC clients when emailing opposing counsel or the Court, instead forward separately to clients</a:t>
            </a:r>
          </a:p>
          <a:p>
            <a:r>
              <a:rPr lang="en-US" sz="1800">
                <a:solidFill>
                  <a:schemeClr val="tx2"/>
                </a:solidFill>
              </a:rPr>
              <a:t>"Reply All" vs "Reply" selection confirmed</a:t>
            </a:r>
          </a:p>
          <a:p>
            <a:r>
              <a:rPr lang="en-US" sz="1800">
                <a:solidFill>
                  <a:schemeClr val="tx2"/>
                </a:solidFill>
              </a:rPr>
              <a:t>Attachments opened and verified before sending</a:t>
            </a:r>
          </a:p>
          <a:p>
            <a:r>
              <a:rPr lang="en-US" sz="1800">
                <a:solidFill>
                  <a:schemeClr val="tx2"/>
                </a:solidFill>
              </a:rPr>
              <a:t>Review all of an email thread before sending it to a person who should not see everything that is in that thread</a:t>
            </a:r>
          </a:p>
          <a:p>
            <a:r>
              <a:rPr lang="en-US" sz="1800">
                <a:solidFill>
                  <a:schemeClr val="tx2"/>
                </a:solidFill>
              </a:rPr>
              <a:t>Confidentiality disclaimer appropriate</a:t>
            </a: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p:txBody>
      </p:sp>
    </p:spTree>
    <p:extLst>
      <p:ext uri="{BB962C8B-B14F-4D97-AF65-F5344CB8AC3E}">
        <p14:creationId xmlns:p14="http://schemas.microsoft.com/office/powerpoint/2010/main" val="286414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FA5A4-6CE8-8929-5BE4-5C79C4756778}"/>
              </a:ext>
            </a:extLst>
          </p:cNvPr>
          <p:cNvSpPr>
            <a:spLocks noGrp="1"/>
          </p:cNvSpPr>
          <p:nvPr>
            <p:ph type="title"/>
          </p:nvPr>
        </p:nvSpPr>
        <p:spPr>
          <a:xfrm>
            <a:off x="761803" y="350196"/>
            <a:ext cx="4646904" cy="1624520"/>
          </a:xfrm>
        </p:spPr>
        <p:txBody>
          <a:bodyPr anchor="ctr">
            <a:normAutofit/>
          </a:bodyPr>
          <a:lstStyle/>
          <a:p>
            <a:r>
              <a:rPr lang="en-US" sz="4000"/>
              <a:t>"Reply All" vs "Reply"</a:t>
            </a:r>
            <a:br>
              <a:rPr lang="en-US" sz="4000"/>
            </a:br>
            <a:endParaRPr lang="en-US" sz="4000"/>
          </a:p>
        </p:txBody>
      </p:sp>
      <p:sp>
        <p:nvSpPr>
          <p:cNvPr id="3" name="Content Placeholder 2">
            <a:extLst>
              <a:ext uri="{FF2B5EF4-FFF2-40B4-BE49-F238E27FC236}">
                <a16:creationId xmlns:a16="http://schemas.microsoft.com/office/drawing/2014/main" id="{724E7440-FD55-E83F-7B36-BBE3FE50EFDC}"/>
              </a:ext>
            </a:extLst>
          </p:cNvPr>
          <p:cNvSpPr>
            <a:spLocks noGrp="1"/>
          </p:cNvSpPr>
          <p:nvPr>
            <p:ph idx="1"/>
          </p:nvPr>
        </p:nvSpPr>
        <p:spPr>
          <a:xfrm>
            <a:off x="761802" y="2743200"/>
            <a:ext cx="4646905" cy="3613149"/>
          </a:xfrm>
        </p:spPr>
        <p:txBody>
          <a:bodyPr anchor="ctr">
            <a:normAutofit/>
          </a:bodyPr>
          <a:lstStyle/>
          <a:p>
            <a:r>
              <a:rPr lang="en-US" sz="2000"/>
              <a:t>Consider what is best for the email you are sending</a:t>
            </a:r>
          </a:p>
          <a:p>
            <a:r>
              <a:rPr lang="en-US" sz="2000"/>
              <a:t>If you use reply, ensure that everyone that needs to be copied on that email is still represented</a:t>
            </a:r>
          </a:p>
          <a:p>
            <a:r>
              <a:rPr lang="en-US" sz="2000"/>
              <a:t>If you use reply all, ensure no one is on that email that shouldn’t be</a:t>
            </a:r>
          </a:p>
          <a:p>
            <a:r>
              <a:rPr lang="en-US" sz="2000"/>
              <a:t>Double check</a:t>
            </a:r>
          </a:p>
          <a:p>
            <a:r>
              <a:rPr lang="en-US" sz="2000"/>
              <a:t>Triple check</a:t>
            </a:r>
          </a:p>
        </p:txBody>
      </p:sp>
      <p:pic>
        <p:nvPicPr>
          <p:cNvPr id="5" name="Picture 4" descr="Colorful envelopes">
            <a:extLst>
              <a:ext uri="{FF2B5EF4-FFF2-40B4-BE49-F238E27FC236}">
                <a16:creationId xmlns:a16="http://schemas.microsoft.com/office/drawing/2014/main" id="{4184D72B-6E25-4B03-09B6-7BCB52E97449}"/>
              </a:ext>
            </a:extLst>
          </p:cNvPr>
          <p:cNvPicPr>
            <a:picLocks noChangeAspect="1"/>
          </p:cNvPicPr>
          <p:nvPr/>
        </p:nvPicPr>
        <p:blipFill>
          <a:blip r:embed="rId2"/>
          <a:srcRect l="21134" r="19465"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33256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68320DE-7429-5D59-4DB2-37116D7285C7}"/>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Always Use a Signature Block</a:t>
            </a:r>
          </a:p>
        </p:txBody>
      </p:sp>
      <p:sp>
        <p:nvSpPr>
          <p:cNvPr id="3" name="Content Placeholder 2">
            <a:extLst>
              <a:ext uri="{FF2B5EF4-FFF2-40B4-BE49-F238E27FC236}">
                <a16:creationId xmlns:a16="http://schemas.microsoft.com/office/drawing/2014/main" id="{2F5576B3-13E3-7547-D29D-6588A6F05063}"/>
              </a:ext>
            </a:extLst>
          </p:cNvPr>
          <p:cNvSpPr>
            <a:spLocks noGrp="1"/>
          </p:cNvSpPr>
          <p:nvPr>
            <p:ph idx="1"/>
          </p:nvPr>
        </p:nvSpPr>
        <p:spPr>
          <a:xfrm>
            <a:off x="3050412" y="2979335"/>
            <a:ext cx="5709721" cy="3539451"/>
          </a:xfrm>
        </p:spPr>
        <p:txBody>
          <a:bodyPr anchor="t">
            <a:normAutofit/>
          </a:bodyPr>
          <a:lstStyle/>
          <a:p>
            <a:pPr marL="0" indent="0">
              <a:spcBef>
                <a:spcPts val="0"/>
              </a:spcBef>
              <a:buNone/>
            </a:pPr>
            <a:r>
              <a:rPr lang="en-US" sz="1400" dirty="0">
                <a:solidFill>
                  <a:schemeClr val="tx2"/>
                </a:solidFill>
              </a:rPr>
              <a:t>Kimberly </a:t>
            </a:r>
            <a:r>
              <a:rPr lang="en-US" sz="1400" dirty="0" err="1">
                <a:solidFill>
                  <a:schemeClr val="tx2"/>
                </a:solidFill>
              </a:rPr>
              <a:t>Zufelt</a:t>
            </a:r>
            <a:endParaRPr lang="en-US" sz="1400" dirty="0">
              <a:solidFill>
                <a:schemeClr val="tx2"/>
              </a:solidFill>
            </a:endParaRPr>
          </a:p>
          <a:p>
            <a:pPr marL="0" indent="0">
              <a:spcBef>
                <a:spcPts val="0"/>
              </a:spcBef>
              <a:buNone/>
            </a:pPr>
            <a:r>
              <a:rPr lang="en-US" sz="1400" dirty="0">
                <a:solidFill>
                  <a:schemeClr val="tx2"/>
                </a:solidFill>
              </a:rPr>
              <a:t>Paralegal</a:t>
            </a:r>
          </a:p>
          <a:p>
            <a:pPr marL="0" indent="0">
              <a:spcBef>
                <a:spcPts val="0"/>
              </a:spcBef>
              <a:buNone/>
            </a:pPr>
            <a:r>
              <a:rPr lang="en-US" sz="1400" dirty="0">
                <a:solidFill>
                  <a:schemeClr val="tx2"/>
                </a:solidFill>
              </a:rPr>
              <a:t>Larkin Padilla McDougall Family Law</a:t>
            </a:r>
          </a:p>
          <a:p>
            <a:pPr marL="0" indent="0">
              <a:spcBef>
                <a:spcPts val="0"/>
              </a:spcBef>
              <a:buNone/>
            </a:pPr>
            <a:r>
              <a:rPr lang="en-US" sz="1400" dirty="0">
                <a:solidFill>
                  <a:schemeClr val="tx2"/>
                </a:solidFill>
              </a:rPr>
              <a:t>6739 Academy Road NE  Suite 236</a:t>
            </a:r>
          </a:p>
          <a:p>
            <a:pPr marL="0" indent="0">
              <a:spcBef>
                <a:spcPts val="0"/>
              </a:spcBef>
              <a:buNone/>
            </a:pPr>
            <a:r>
              <a:rPr lang="en-US" sz="1400" dirty="0">
                <a:solidFill>
                  <a:schemeClr val="tx2"/>
                </a:solidFill>
              </a:rPr>
              <a:t>Albuquerque, NM  87109</a:t>
            </a:r>
          </a:p>
          <a:p>
            <a:pPr marL="0" indent="0">
              <a:spcBef>
                <a:spcPts val="0"/>
              </a:spcBef>
              <a:buNone/>
            </a:pPr>
            <a:r>
              <a:rPr lang="en-US" sz="1400" dirty="0">
                <a:solidFill>
                  <a:schemeClr val="tx2"/>
                </a:solidFill>
              </a:rPr>
              <a:t>(505) 273-3113</a:t>
            </a:r>
          </a:p>
          <a:p>
            <a:pPr marL="0" indent="0">
              <a:spcBef>
                <a:spcPts val="0"/>
              </a:spcBef>
              <a:buNone/>
            </a:pPr>
            <a:r>
              <a:rPr lang="en-US" sz="1400" dirty="0">
                <a:solidFill>
                  <a:schemeClr val="tx2"/>
                </a:solidFill>
              </a:rPr>
              <a:t>kimberly</a:t>
            </a:r>
            <a:r>
              <a:rPr lang="en-US" sz="1400" dirty="0">
                <a:solidFill>
                  <a:schemeClr val="tx2"/>
                </a:solidFill>
                <a:hlinkClick r:id="rId2"/>
              </a:rPr>
              <a:t>@lpmfamilylaw.com</a:t>
            </a:r>
            <a:endParaRPr lang="en-US" sz="1400" dirty="0">
              <a:solidFill>
                <a:schemeClr val="tx2"/>
              </a:solidFill>
            </a:endParaRPr>
          </a:p>
          <a:p>
            <a:endParaRPr lang="en-US" sz="1400" dirty="0">
              <a:solidFill>
                <a:schemeClr val="tx2"/>
              </a:solidFill>
            </a:endParaRPr>
          </a:p>
          <a:p>
            <a:pPr marL="0" indent="0">
              <a:buNone/>
            </a:pPr>
            <a:r>
              <a:rPr lang="en-US" sz="1400" dirty="0">
                <a:solidFill>
                  <a:schemeClr val="tx2"/>
                </a:solidFill>
              </a:rPr>
              <a:t>This email and any files transmitted with it are confidential and intended solely for the use of the individual or entity to whom they are addressed.  If you are not the named addressee you should not disseminate, distribute or copy this e-mail. Any unauthorized review, use, disclosure or distribution is prohibited. If you are not the intended recipient, please contact the sender and destroy all copies of this message.</a:t>
            </a:r>
          </a:p>
          <a:p>
            <a:endParaRPr lang="en-US" sz="8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5458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7672396-4463-97C8-7C71-780BBD3785D8}"/>
              </a:ext>
            </a:extLst>
          </p:cNvPr>
          <p:cNvSpPr>
            <a:spLocks noGrp="1"/>
          </p:cNvSpPr>
          <p:nvPr>
            <p:ph type="title"/>
          </p:nvPr>
        </p:nvSpPr>
        <p:spPr>
          <a:xfrm>
            <a:off x="640080" y="1243013"/>
            <a:ext cx="3155172" cy="4371974"/>
          </a:xfrm>
        </p:spPr>
        <p:txBody>
          <a:bodyPr>
            <a:normAutofit/>
          </a:bodyPr>
          <a:lstStyle/>
          <a:p>
            <a:r>
              <a:rPr lang="en-US" sz="3600" dirty="0">
                <a:solidFill>
                  <a:schemeClr val="tx2"/>
                </a:solidFill>
              </a:rPr>
              <a:t>Ex </a:t>
            </a:r>
            <a:r>
              <a:rPr lang="en-US" sz="3600" dirty="0" err="1">
                <a:solidFill>
                  <a:schemeClr val="tx2"/>
                </a:solidFill>
              </a:rPr>
              <a:t>Parte</a:t>
            </a:r>
            <a:r>
              <a:rPr lang="en-US" sz="3600" dirty="0">
                <a:solidFill>
                  <a:schemeClr val="tx2"/>
                </a:solidFill>
              </a:rPr>
              <a:t> Communication</a:t>
            </a:r>
          </a:p>
        </p:txBody>
      </p:sp>
      <p:sp>
        <p:nvSpPr>
          <p:cNvPr id="3" name="Content Placeholder 2">
            <a:extLst>
              <a:ext uri="{FF2B5EF4-FFF2-40B4-BE49-F238E27FC236}">
                <a16:creationId xmlns:a16="http://schemas.microsoft.com/office/drawing/2014/main" id="{C3EB1FAB-DE84-04C1-C6FA-18CDFDB39BE4}"/>
              </a:ext>
            </a:extLst>
          </p:cNvPr>
          <p:cNvSpPr>
            <a:spLocks noGrp="1"/>
          </p:cNvSpPr>
          <p:nvPr>
            <p:ph idx="1"/>
          </p:nvPr>
        </p:nvSpPr>
        <p:spPr>
          <a:xfrm>
            <a:off x="4435027" y="804672"/>
            <a:ext cx="6958397" cy="5230368"/>
          </a:xfrm>
        </p:spPr>
        <p:txBody>
          <a:bodyPr anchor="ctr">
            <a:normAutofit/>
          </a:bodyPr>
          <a:lstStyle/>
          <a:p>
            <a:r>
              <a:rPr lang="en-US" sz="2000" dirty="0">
                <a:solidFill>
                  <a:schemeClr val="tx2"/>
                </a:solidFill>
              </a:rPr>
              <a:t>No communication with the Court without including all counsel</a:t>
            </a:r>
          </a:p>
          <a:p>
            <a:r>
              <a:rPr lang="en-US" sz="2000" dirty="0">
                <a:solidFill>
                  <a:schemeClr val="tx2"/>
                </a:solidFill>
              </a:rPr>
              <a:t>Careful with your CC or BCC lines (do not use BCC), only include attorneys and their assistants, not Clients or other parties such as:</a:t>
            </a:r>
          </a:p>
          <a:p>
            <a:pPr lvl="1"/>
            <a:r>
              <a:rPr lang="en-US" sz="2000" dirty="0">
                <a:solidFill>
                  <a:schemeClr val="tx2"/>
                </a:solidFill>
              </a:rPr>
              <a:t>Opposing party - Only include if they are </a:t>
            </a:r>
            <a:r>
              <a:rPr lang="en-US" sz="2000" i="1" dirty="0">
                <a:solidFill>
                  <a:schemeClr val="tx2"/>
                </a:solidFill>
              </a:rPr>
              <a:t>pro se</a:t>
            </a:r>
          </a:p>
          <a:p>
            <a:pPr lvl="1"/>
            <a:r>
              <a:rPr lang="en-US" sz="2000" dirty="0">
                <a:solidFill>
                  <a:schemeClr val="tx2"/>
                </a:solidFill>
              </a:rPr>
              <a:t>Contractors - e.g. real estate agents, title companies, counselors, etc.</a:t>
            </a:r>
          </a:p>
          <a:p>
            <a:pPr lvl="1"/>
            <a:r>
              <a:rPr lang="en-US" sz="2000" dirty="0">
                <a:solidFill>
                  <a:schemeClr val="tx2"/>
                </a:solidFill>
              </a:rPr>
              <a:t>Witnesses</a:t>
            </a:r>
          </a:p>
          <a:p>
            <a:r>
              <a:rPr lang="en-US" sz="2000" dirty="0">
                <a:solidFill>
                  <a:schemeClr val="tx2"/>
                </a:solidFill>
              </a:rPr>
              <a:t>Do not CC the client - after sending the email to the Court, then forward that email to the Client separately for their records</a:t>
            </a:r>
          </a:p>
          <a:p>
            <a:endParaRPr lang="en-US" sz="1800" dirty="0">
              <a:solidFill>
                <a:schemeClr val="tx2"/>
              </a:solidFill>
            </a:endParaRPr>
          </a:p>
        </p:txBody>
      </p:sp>
    </p:spTree>
    <p:extLst>
      <p:ext uri="{BB962C8B-B14F-4D97-AF65-F5344CB8AC3E}">
        <p14:creationId xmlns:p14="http://schemas.microsoft.com/office/powerpoint/2010/main" val="320530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50"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3" name="Freeform: Shape 5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FA9CF77-2E41-9577-7648-64D05FE25EC9}"/>
              </a:ext>
            </a:extLst>
          </p:cNvPr>
          <p:cNvSpPr>
            <a:spLocks noGrp="1"/>
          </p:cNvSpPr>
          <p:nvPr>
            <p:ph type="title"/>
          </p:nvPr>
        </p:nvSpPr>
        <p:spPr>
          <a:xfrm>
            <a:off x="786385" y="841248"/>
            <a:ext cx="3302874" cy="5340097"/>
          </a:xfrm>
        </p:spPr>
        <p:txBody>
          <a:bodyPr anchor="ctr">
            <a:normAutofit/>
          </a:bodyPr>
          <a:lstStyle/>
          <a:p>
            <a:r>
              <a:rPr lang="en-US" sz="4800" dirty="0">
                <a:solidFill>
                  <a:schemeClr val="bg1"/>
                </a:solidFill>
              </a:rPr>
              <a:t>Why is this dangerous?</a:t>
            </a:r>
          </a:p>
        </p:txBody>
      </p:sp>
      <p:graphicFrame>
        <p:nvGraphicFramePr>
          <p:cNvPr id="25" name="Content Placeholder 2">
            <a:extLst>
              <a:ext uri="{FF2B5EF4-FFF2-40B4-BE49-F238E27FC236}">
                <a16:creationId xmlns:a16="http://schemas.microsoft.com/office/drawing/2014/main" id="{C68051CE-F5B4-7159-0DEB-181748628DE8}"/>
              </a:ext>
            </a:extLst>
          </p:cNvPr>
          <p:cNvGraphicFramePr>
            <a:graphicFrameLocks noGrp="1"/>
          </p:cNvGraphicFramePr>
          <p:nvPr>
            <p:ph idx="1"/>
          </p:nvPr>
        </p:nvGraphicFramePr>
        <p:xfrm>
          <a:off x="6464410" y="841247"/>
          <a:ext cx="4484536" cy="5340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387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15A1A82-8DC2-2BCF-8714-5851B5F80D46}"/>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20-114. Rules of Professional Conduct; compliance.</a:t>
            </a:r>
          </a:p>
        </p:txBody>
      </p:sp>
      <p:sp>
        <p:nvSpPr>
          <p:cNvPr id="3" name="Content Placeholder 2">
            <a:extLst>
              <a:ext uri="{FF2B5EF4-FFF2-40B4-BE49-F238E27FC236}">
                <a16:creationId xmlns:a16="http://schemas.microsoft.com/office/drawing/2014/main" id="{6CCAB644-BACA-A7C7-4F1E-35B79740F56F}"/>
              </a:ext>
            </a:extLst>
          </p:cNvPr>
          <p:cNvSpPr>
            <a:spLocks noGrp="1"/>
          </p:cNvSpPr>
          <p:nvPr>
            <p:ph idx="1"/>
          </p:nvPr>
        </p:nvSpPr>
        <p:spPr>
          <a:xfrm>
            <a:off x="3050412" y="2979336"/>
            <a:ext cx="5709721" cy="2430864"/>
          </a:xfrm>
        </p:spPr>
        <p:txBody>
          <a:bodyPr anchor="t">
            <a:normAutofit/>
          </a:bodyPr>
          <a:lstStyle/>
          <a:p>
            <a:pPr marL="0" indent="0">
              <a:buNone/>
            </a:pPr>
            <a:r>
              <a:rPr lang="en-US" sz="1000" dirty="0">
                <a:solidFill>
                  <a:schemeClr val="tx2"/>
                </a:solidFill>
              </a:rPr>
              <a:t>A lawyer has an affirmative obligation to ensure that a legal assistant, paralegal or other non-lawyer support staff for whose work the lawyer is responsible does not engage in any activities which, if engaged in by the lawyer, would constitute a violation of the Rules of Professional Conduct. </a:t>
            </a:r>
          </a:p>
          <a:p>
            <a:pPr marL="0" indent="0">
              <a:buNone/>
            </a:pPr>
            <a:r>
              <a:rPr lang="en-US" sz="1000" dirty="0">
                <a:solidFill>
                  <a:schemeClr val="tx2"/>
                </a:solidFill>
              </a:rPr>
              <a:t>[Approved, effective September 1, 1981; as amended, effective January 30, 2004.] </a:t>
            </a:r>
          </a:p>
          <a:p>
            <a:pPr marL="0" indent="0">
              <a:buNone/>
            </a:pPr>
            <a:r>
              <a:rPr lang="en-US" sz="1000" dirty="0">
                <a:solidFill>
                  <a:schemeClr val="tx2"/>
                </a:solidFill>
              </a:rPr>
              <a:t>Committee commentary. — In order to avoid misconduct by the paralegal, acting as the agent of an attorney, a lawyer must ensure that paralegals for whose work the lawyer is responsible are familiar with the Rules of Professional Conduct. Without attempting an exhaustive listing of the activities encompassed by this guideline, the following are examples. A paralegal may not issue statements which, if made by a lawyer, would violate Rule </a:t>
            </a:r>
            <a:r>
              <a:rPr lang="en-US" sz="1000" dirty="0">
                <a:solidFill>
                  <a:schemeClr val="tx2"/>
                </a:solidFill>
                <a:hlinkClick r:id="rId2">
                  <a:extLst>
                    <a:ext uri="{A12FA001-AC4F-418D-AE19-62706E023703}">
                      <ahyp:hlinkClr xmlns:ahyp="http://schemas.microsoft.com/office/drawing/2018/hyperlinkcolor" val="tx"/>
                    </a:ext>
                  </a:extLst>
                </a:hlinkClick>
              </a:rPr>
              <a:t>16-701</a:t>
            </a:r>
            <a:r>
              <a:rPr lang="en-US" sz="1000" dirty="0">
                <a:solidFill>
                  <a:schemeClr val="tx2"/>
                </a:solidFill>
              </a:rPr>
              <a:t> NMRA or </a:t>
            </a:r>
            <a:r>
              <a:rPr lang="en-US" sz="1000" dirty="0">
                <a:solidFill>
                  <a:schemeClr val="tx2"/>
                </a:solidFill>
                <a:hlinkClick r:id="rId3">
                  <a:extLst>
                    <a:ext uri="{A12FA001-AC4F-418D-AE19-62706E023703}">
                      <ahyp:hlinkClr xmlns:ahyp="http://schemas.microsoft.com/office/drawing/2018/hyperlinkcolor" val="tx"/>
                    </a:ext>
                  </a:extLst>
                </a:hlinkClick>
              </a:rPr>
              <a:t>16-702</a:t>
            </a:r>
            <a:r>
              <a:rPr lang="en-US" sz="1000" dirty="0">
                <a:solidFill>
                  <a:schemeClr val="tx2"/>
                </a:solidFill>
              </a:rPr>
              <a:t> NMRA of the Rules of Professional Conduct concerning communications and advertising. A lawyer will not permit or condone activities of a paralegal for whose work the lawyer is responsible in communicating with jurors, contacting witnesses or communicating with a judge, when such activities, if engaged in by the lawyer, would violate Rule </a:t>
            </a:r>
            <a:r>
              <a:rPr lang="en-US" sz="1000" dirty="0">
                <a:solidFill>
                  <a:schemeClr val="tx2"/>
                </a:solidFill>
                <a:hlinkClick r:id="rId4">
                  <a:extLst>
                    <a:ext uri="{A12FA001-AC4F-418D-AE19-62706E023703}">
                      <ahyp:hlinkClr xmlns:ahyp="http://schemas.microsoft.com/office/drawing/2018/hyperlinkcolor" val="tx"/>
                    </a:ext>
                  </a:extLst>
                </a:hlinkClick>
              </a:rPr>
              <a:t>16-304</a:t>
            </a:r>
            <a:r>
              <a:rPr lang="en-US" sz="1000" dirty="0">
                <a:solidFill>
                  <a:schemeClr val="tx2"/>
                </a:solidFill>
              </a:rPr>
              <a:t> NMRA (contact with witnesses) or Rule </a:t>
            </a:r>
            <a:r>
              <a:rPr lang="en-US" sz="1000" dirty="0">
                <a:solidFill>
                  <a:schemeClr val="tx2"/>
                </a:solidFill>
                <a:hlinkClick r:id="rId5">
                  <a:extLst>
                    <a:ext uri="{A12FA001-AC4F-418D-AE19-62706E023703}">
                      <ahyp:hlinkClr xmlns:ahyp="http://schemas.microsoft.com/office/drawing/2018/hyperlinkcolor" val="tx"/>
                    </a:ext>
                  </a:extLst>
                </a:hlinkClick>
              </a:rPr>
              <a:t>16-305</a:t>
            </a:r>
            <a:r>
              <a:rPr lang="en-US" sz="1000" dirty="0">
                <a:solidFill>
                  <a:schemeClr val="tx2"/>
                </a:solidFill>
              </a:rPr>
              <a:t> NMRA (communicating with judges, jurors or other officials). </a:t>
            </a:r>
          </a:p>
          <a:p>
            <a:endParaRPr lang="en-US" sz="1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1695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5661D40-A8D3-F7FD-96BB-E8935E78B4C2}"/>
              </a:ext>
            </a:extLst>
          </p:cNvPr>
          <p:cNvSpPr>
            <a:spLocks noGrp="1"/>
          </p:cNvSpPr>
          <p:nvPr>
            <p:ph type="ctrTitle"/>
          </p:nvPr>
        </p:nvSpPr>
        <p:spPr>
          <a:xfrm>
            <a:off x="753925" y="1321056"/>
            <a:ext cx="10684151" cy="1991979"/>
          </a:xfrm>
        </p:spPr>
        <p:txBody>
          <a:bodyPr anchor="b">
            <a:normAutofit/>
          </a:bodyPr>
          <a:lstStyle/>
          <a:p>
            <a:r>
              <a:rPr lang="en-US" sz="5200" dirty="0">
                <a:solidFill>
                  <a:schemeClr val="tx2"/>
                </a:solidFill>
              </a:rPr>
              <a:t>Texting is Convenient</a:t>
            </a:r>
          </a:p>
        </p:txBody>
      </p:sp>
      <p:sp>
        <p:nvSpPr>
          <p:cNvPr id="3" name="Subtitle 2">
            <a:extLst>
              <a:ext uri="{FF2B5EF4-FFF2-40B4-BE49-F238E27FC236}">
                <a16:creationId xmlns:a16="http://schemas.microsoft.com/office/drawing/2014/main" id="{AC408242-D34C-8EDD-9E75-A970A8B0D8FC}"/>
              </a:ext>
            </a:extLst>
          </p:cNvPr>
          <p:cNvSpPr>
            <a:spLocks noGrp="1"/>
          </p:cNvSpPr>
          <p:nvPr>
            <p:ph type="subTitle" idx="1"/>
          </p:nvPr>
        </p:nvSpPr>
        <p:spPr>
          <a:xfrm>
            <a:off x="1361395" y="3525490"/>
            <a:ext cx="9469211" cy="865639"/>
          </a:xfrm>
        </p:spPr>
        <p:txBody>
          <a:bodyPr anchor="t">
            <a:normAutofit/>
          </a:bodyPr>
          <a:lstStyle/>
          <a:p>
            <a:r>
              <a:rPr lang="en-US">
                <a:solidFill>
                  <a:schemeClr val="tx2"/>
                </a:solidFill>
              </a:rPr>
              <a:t>Things to Think about before hitting send</a:t>
            </a:r>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5866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4BFDE18E-483E-B9C4-5ACB-7B4172FE3A76}"/>
              </a:ext>
            </a:extLst>
          </p:cNvPr>
          <p:cNvSpPr>
            <a:spLocks noGrp="1"/>
          </p:cNvSpPr>
          <p:nvPr>
            <p:ph type="title"/>
          </p:nvPr>
        </p:nvSpPr>
        <p:spPr>
          <a:xfrm>
            <a:off x="1179226" y="1594707"/>
            <a:ext cx="9833548" cy="1325563"/>
          </a:xfrm>
        </p:spPr>
        <p:txBody>
          <a:bodyPr anchor="b">
            <a:normAutofit/>
          </a:bodyPr>
          <a:lstStyle/>
          <a:p>
            <a:pPr algn="ctr"/>
            <a:r>
              <a:rPr lang="en-US" sz="3600">
                <a:solidFill>
                  <a:schemeClr val="tx2"/>
                </a:solidFill>
              </a:rPr>
              <a:t>Texting Confidentiality Statement</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1A8F30F-AC6C-DF7E-5E23-F93D1ED73518}"/>
              </a:ext>
            </a:extLst>
          </p:cNvPr>
          <p:cNvSpPr>
            <a:spLocks noGrp="1"/>
          </p:cNvSpPr>
          <p:nvPr>
            <p:ph idx="1"/>
          </p:nvPr>
        </p:nvSpPr>
        <p:spPr>
          <a:xfrm>
            <a:off x="1179226" y="3329677"/>
            <a:ext cx="9833548" cy="2457269"/>
          </a:xfrm>
        </p:spPr>
        <p:txBody>
          <a:bodyPr>
            <a:normAutofit/>
          </a:bodyPr>
          <a:lstStyle/>
          <a:p>
            <a:pPr marL="0" indent="0">
              <a:buNone/>
            </a:pPr>
            <a:r>
              <a:rPr lang="en-US" sz="1800" dirty="0">
                <a:solidFill>
                  <a:schemeClr val="tx2"/>
                </a:solidFill>
              </a:rPr>
              <a:t>“Texting is convenient for scheduling and quick updates, but it isn’t always secure. We can text for logistics, but please don’t text sensitive personal information or details about the legal issues. If we need to exchange sensitive documents, we’ll use email with added security or a client portal.”</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703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3CC41-1F98-75D3-A364-6198A2348BB9}"/>
              </a:ext>
            </a:extLst>
          </p:cNvPr>
          <p:cNvSpPr>
            <a:spLocks noGrp="1"/>
          </p:cNvSpPr>
          <p:nvPr>
            <p:ph type="title"/>
          </p:nvPr>
        </p:nvSpPr>
        <p:spPr>
          <a:xfrm>
            <a:off x="804672" y="802955"/>
            <a:ext cx="4977976" cy="966851"/>
          </a:xfrm>
        </p:spPr>
        <p:txBody>
          <a:bodyPr>
            <a:normAutofit fontScale="90000"/>
          </a:bodyPr>
          <a:lstStyle/>
          <a:p>
            <a:r>
              <a:rPr lang="en-US" sz="3600" dirty="0">
                <a:solidFill>
                  <a:schemeClr val="tx2"/>
                </a:solidFill>
              </a:rPr>
              <a:t>Texting – Easy Data Breaches</a:t>
            </a:r>
          </a:p>
        </p:txBody>
      </p:sp>
      <p:sp>
        <p:nvSpPr>
          <p:cNvPr id="3" name="Content Placeholder 2">
            <a:extLst>
              <a:ext uri="{FF2B5EF4-FFF2-40B4-BE49-F238E27FC236}">
                <a16:creationId xmlns:a16="http://schemas.microsoft.com/office/drawing/2014/main" id="{3AC80D79-656C-EE66-7E27-A4DD8FB73A09}"/>
              </a:ext>
            </a:extLst>
          </p:cNvPr>
          <p:cNvSpPr>
            <a:spLocks noGrp="1"/>
          </p:cNvSpPr>
          <p:nvPr>
            <p:ph idx="1"/>
          </p:nvPr>
        </p:nvSpPr>
        <p:spPr>
          <a:xfrm>
            <a:off x="804672" y="1629090"/>
            <a:ext cx="4977578" cy="4431882"/>
          </a:xfrm>
        </p:spPr>
        <p:txBody>
          <a:bodyPr anchor="ctr">
            <a:normAutofit/>
          </a:bodyPr>
          <a:lstStyle/>
          <a:p>
            <a:r>
              <a:rPr lang="en-US" sz="2000" dirty="0">
                <a:solidFill>
                  <a:schemeClr val="tx2"/>
                </a:solidFill>
              </a:rPr>
              <a:t>A phone is not secure</a:t>
            </a:r>
          </a:p>
          <a:p>
            <a:r>
              <a:rPr lang="en-US" sz="2000" dirty="0">
                <a:solidFill>
                  <a:schemeClr val="tx2"/>
                </a:solidFill>
              </a:rPr>
              <a:t>You do not know who has access to that phone – even now some people share phones</a:t>
            </a:r>
          </a:p>
          <a:p>
            <a:r>
              <a:rPr lang="en-US" sz="2000" dirty="0">
                <a:solidFill>
                  <a:schemeClr val="tx2"/>
                </a:solidFill>
              </a:rPr>
              <a:t>Anyone can see a text on a phone - even if they cannot open the phone, the preview is on the home screen for anyone’s viewing</a:t>
            </a:r>
          </a:p>
          <a:p>
            <a:r>
              <a:rPr lang="en-US" sz="2000" dirty="0">
                <a:solidFill>
                  <a:schemeClr val="tx2"/>
                </a:solidFill>
              </a:rPr>
              <a:t>Phones get stolen</a:t>
            </a:r>
          </a:p>
          <a:p>
            <a:r>
              <a:rPr lang="en-US" sz="2000" dirty="0">
                <a:solidFill>
                  <a:schemeClr val="tx2"/>
                </a:solidFill>
              </a:rPr>
              <a:t>Might not be someone’s private phone – it may be a work phone or used for a different purpose</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mart Phone">
            <a:extLst>
              <a:ext uri="{FF2B5EF4-FFF2-40B4-BE49-F238E27FC236}">
                <a16:creationId xmlns:a16="http://schemas.microsoft.com/office/drawing/2014/main" id="{B7C67991-7004-12CF-5E21-FD19DF850E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274843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66925DC-022C-B422-68C4-05C18AECBE8F}"/>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Texting – Always be Careful</a:t>
            </a: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62F83F-0566-9451-B4BB-351741D1A531}"/>
              </a:ext>
            </a:extLst>
          </p:cNvPr>
          <p:cNvSpPr>
            <a:spLocks noGrp="1"/>
          </p:cNvSpPr>
          <p:nvPr>
            <p:ph idx="1"/>
          </p:nvPr>
        </p:nvSpPr>
        <p:spPr>
          <a:xfrm>
            <a:off x="5001584" y="540048"/>
            <a:ext cx="5652097" cy="5641293"/>
          </a:xfrm>
        </p:spPr>
        <p:txBody>
          <a:bodyPr anchor="ctr">
            <a:normAutofit/>
          </a:bodyPr>
          <a:lstStyle/>
          <a:p>
            <a:r>
              <a:rPr lang="en-US" sz="1800">
                <a:solidFill>
                  <a:schemeClr val="tx2"/>
                </a:solidFill>
              </a:rPr>
              <a:t>Okay for Routine Updates: It is ethically permissible to text with clients for administrative and scheduling matters. Examples: appointment reminders, court date notifications, quick “running late” notes, or confirming you received a document. Keep texts to simple, non-confidential information.</a:t>
            </a:r>
          </a:p>
          <a:p>
            <a:endParaRPr lang="en-US" sz="1800">
              <a:solidFill>
                <a:schemeClr val="tx2"/>
              </a:solidFill>
            </a:endParaRPr>
          </a:p>
          <a:p>
            <a:r>
              <a:rPr lang="en-US" sz="1800">
                <a:solidFill>
                  <a:schemeClr val="tx2"/>
                </a:solidFill>
              </a:rPr>
              <a:t>If you would not write it on a postcard, or read it in open court in front of your mother – DO NOT TEXT IT OR EMAIL IT.</a:t>
            </a:r>
          </a:p>
        </p:txBody>
      </p:sp>
    </p:spTree>
    <p:extLst>
      <p:ext uri="{BB962C8B-B14F-4D97-AF65-F5344CB8AC3E}">
        <p14:creationId xmlns:p14="http://schemas.microsoft.com/office/powerpoint/2010/main" val="236949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8"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5D44C22-990C-95F9-3D27-EE62C5203DDF}"/>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What not to text - EVER</a:t>
            </a: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8B0496-5F6D-235D-15AC-CAEB56685844}"/>
              </a:ext>
            </a:extLst>
          </p:cNvPr>
          <p:cNvSpPr>
            <a:spLocks noGrp="1"/>
          </p:cNvSpPr>
          <p:nvPr>
            <p:ph idx="1"/>
          </p:nvPr>
        </p:nvSpPr>
        <p:spPr>
          <a:xfrm>
            <a:off x="5001584" y="540048"/>
            <a:ext cx="5652097" cy="5641293"/>
          </a:xfrm>
        </p:spPr>
        <p:txBody>
          <a:bodyPr anchor="ctr">
            <a:normAutofit/>
          </a:bodyPr>
          <a:lstStyle/>
          <a:p>
            <a:r>
              <a:rPr lang="en-US" sz="2000" b="1" dirty="0">
                <a:solidFill>
                  <a:schemeClr val="tx2"/>
                </a:solidFill>
              </a:rPr>
              <a:t>Substantive Legal Advice: </a:t>
            </a:r>
            <a:r>
              <a:rPr lang="en-US" sz="2000" dirty="0">
                <a:solidFill>
                  <a:schemeClr val="tx2"/>
                </a:solidFill>
              </a:rPr>
              <a:t>Analysis, recommendations, opinions on legal matters</a:t>
            </a:r>
          </a:p>
          <a:p>
            <a:r>
              <a:rPr lang="en-US" sz="2000" b="1" dirty="0">
                <a:solidFill>
                  <a:schemeClr val="tx2"/>
                </a:solidFill>
              </a:rPr>
              <a:t>Settlement Discussions: </a:t>
            </a:r>
            <a:r>
              <a:rPr lang="en-US" sz="2000" dirty="0">
                <a:solidFill>
                  <a:schemeClr val="tx2"/>
                </a:solidFill>
              </a:rPr>
              <a:t>Offers, counteroffers, negotiation strategy</a:t>
            </a:r>
          </a:p>
          <a:p>
            <a:pPr lvl="0"/>
            <a:r>
              <a:rPr lang="en-US" sz="2000" b="1" dirty="0">
                <a:solidFill>
                  <a:schemeClr val="tx2"/>
                </a:solidFill>
              </a:rPr>
              <a:t>Fee Agreements: </a:t>
            </a:r>
            <a:r>
              <a:rPr lang="en-US" sz="2000" dirty="0">
                <a:solidFill>
                  <a:schemeClr val="tx2"/>
                </a:solidFill>
              </a:rPr>
              <a:t>Billing discussions, retainer terms</a:t>
            </a:r>
          </a:p>
          <a:p>
            <a:pPr lvl="0"/>
            <a:r>
              <a:rPr lang="en-US" sz="2000" b="1" dirty="0">
                <a:solidFill>
                  <a:schemeClr val="tx2"/>
                </a:solidFill>
              </a:rPr>
              <a:t>Complex Legal Analysis: </a:t>
            </a:r>
            <a:r>
              <a:rPr lang="en-US" sz="2000" dirty="0">
                <a:solidFill>
                  <a:schemeClr val="tx2"/>
                </a:solidFill>
              </a:rPr>
              <a:t>Case strategy, legal research findings</a:t>
            </a:r>
          </a:p>
          <a:p>
            <a:pPr lvl="0"/>
            <a:r>
              <a:rPr lang="en-US" sz="2000" b="1" dirty="0">
                <a:solidFill>
                  <a:schemeClr val="tx2"/>
                </a:solidFill>
              </a:rPr>
              <a:t>Engagement Letters: </a:t>
            </a:r>
            <a:r>
              <a:rPr lang="en-US" sz="2000" dirty="0">
                <a:solidFill>
                  <a:schemeClr val="tx2"/>
                </a:solidFill>
              </a:rPr>
              <a:t>Scope of representation, terms of service</a:t>
            </a:r>
          </a:p>
          <a:p>
            <a:pPr lvl="0"/>
            <a:r>
              <a:rPr lang="en-US" sz="2000" b="1" dirty="0">
                <a:solidFill>
                  <a:schemeClr val="tx2"/>
                </a:solidFill>
              </a:rPr>
              <a:t>PPI: </a:t>
            </a:r>
            <a:r>
              <a:rPr lang="en-US" sz="2000" dirty="0">
                <a:solidFill>
                  <a:schemeClr val="tx2"/>
                </a:solidFill>
              </a:rPr>
              <a:t>SSN, financial details, medical information</a:t>
            </a:r>
          </a:p>
          <a:p>
            <a:endParaRPr lang="en-US" sz="18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1683768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0"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3BB177C-FDD7-C242-27AF-A4D358C5FCD5}"/>
              </a:ext>
            </a:extLst>
          </p:cNvPr>
          <p:cNvSpPr>
            <a:spLocks noGrp="1"/>
          </p:cNvSpPr>
          <p:nvPr>
            <p:ph type="title"/>
          </p:nvPr>
        </p:nvSpPr>
        <p:spPr>
          <a:xfrm>
            <a:off x="1014984" y="891712"/>
            <a:ext cx="5309616" cy="5160789"/>
          </a:xfrm>
        </p:spPr>
        <p:txBody>
          <a:bodyPr anchor="ctr">
            <a:normAutofit/>
          </a:bodyPr>
          <a:lstStyle/>
          <a:p>
            <a:r>
              <a:rPr lang="en-US" sz="4800" dirty="0">
                <a:solidFill>
                  <a:schemeClr val="bg1"/>
                </a:solidFill>
              </a:rPr>
              <a:t>NM Ethics Opinion 2024-001 – Virtual Practice</a:t>
            </a:r>
          </a:p>
        </p:txBody>
      </p:sp>
      <p:sp>
        <p:nvSpPr>
          <p:cNvPr id="3" name="Content Placeholder 2">
            <a:extLst>
              <a:ext uri="{FF2B5EF4-FFF2-40B4-BE49-F238E27FC236}">
                <a16:creationId xmlns:a16="http://schemas.microsoft.com/office/drawing/2014/main" id="{07028D76-27EA-1F3B-4C08-F2B7DEB019D7}"/>
              </a:ext>
            </a:extLst>
          </p:cNvPr>
          <p:cNvSpPr>
            <a:spLocks noGrp="1"/>
          </p:cNvSpPr>
          <p:nvPr>
            <p:ph idx="1"/>
          </p:nvPr>
        </p:nvSpPr>
        <p:spPr>
          <a:xfrm>
            <a:off x="6412302" y="891713"/>
            <a:ext cx="4584882" cy="5160790"/>
          </a:xfrm>
        </p:spPr>
        <p:txBody>
          <a:bodyPr anchor="ctr">
            <a:normAutofit/>
          </a:bodyPr>
          <a:lstStyle/>
          <a:p>
            <a:r>
              <a:rPr lang="en-US" sz="1800" dirty="0">
                <a:solidFill>
                  <a:schemeClr val="bg1"/>
                </a:solidFill>
              </a:rPr>
              <a:t>On Personal Devices:</a:t>
            </a:r>
          </a:p>
          <a:p>
            <a:pPr marL="0" indent="0">
              <a:buNone/>
            </a:pPr>
            <a:r>
              <a:rPr lang="en-US" sz="1800" dirty="0">
                <a:solidFill>
                  <a:schemeClr val="bg1"/>
                </a:solidFill>
              </a:rPr>
              <a:t>"Lawyers should be cautious when using personal devices... Such devices may be subject to inspection at U.S. Border crossings, and are at risk of revealing client confidences if lost, left unattended, hacked, or infected with malware."</a:t>
            </a:r>
          </a:p>
          <a:p>
            <a:r>
              <a:rPr lang="en-US" sz="1800" dirty="0">
                <a:solidFill>
                  <a:schemeClr val="bg1"/>
                </a:solidFill>
              </a:rPr>
              <a:t>On Virtual Assistants (Alexa, Siri):</a:t>
            </a:r>
          </a:p>
          <a:p>
            <a:pPr marL="0" indent="0">
              <a:buNone/>
            </a:pPr>
            <a:r>
              <a:rPr lang="en-US" sz="1800" dirty="0">
                <a:solidFill>
                  <a:schemeClr val="bg1"/>
                </a:solidFill>
              </a:rPr>
              <a:t>"Unless actively used for a task... a lawyer should disable the listening and recording capability of such devices when working on or communicating client matters."</a:t>
            </a:r>
          </a:p>
          <a:p>
            <a:endParaRPr lang="en-US" sz="1800" dirty="0">
              <a:solidFill>
                <a:schemeClr val="bg1"/>
              </a:solidFill>
            </a:endParaRPr>
          </a:p>
        </p:txBody>
      </p:sp>
    </p:spTree>
    <p:extLst>
      <p:ext uri="{BB962C8B-B14F-4D97-AF65-F5344CB8AC3E}">
        <p14:creationId xmlns:p14="http://schemas.microsoft.com/office/powerpoint/2010/main" val="2573954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E88147B-6B30-AC5E-B68F-EBC45466D6E9}"/>
              </a:ext>
            </a:extLst>
          </p:cNvPr>
          <p:cNvSpPr>
            <a:spLocks noGrp="1"/>
          </p:cNvSpPr>
          <p:nvPr>
            <p:ph type="title"/>
          </p:nvPr>
        </p:nvSpPr>
        <p:spPr>
          <a:xfrm>
            <a:off x="3027924" y="991262"/>
            <a:ext cx="5754696" cy="886700"/>
          </a:xfrm>
        </p:spPr>
        <p:txBody>
          <a:bodyPr>
            <a:normAutofit/>
          </a:bodyPr>
          <a:lstStyle/>
          <a:p>
            <a:pPr algn="ctr"/>
            <a:r>
              <a:rPr lang="en-US" sz="3600" dirty="0">
                <a:solidFill>
                  <a:schemeClr val="tx2"/>
                </a:solidFill>
              </a:rPr>
              <a:t>Misdirected Information</a:t>
            </a:r>
          </a:p>
        </p:txBody>
      </p:sp>
      <p:sp>
        <p:nvSpPr>
          <p:cNvPr id="3" name="Content Placeholder 2">
            <a:extLst>
              <a:ext uri="{FF2B5EF4-FFF2-40B4-BE49-F238E27FC236}">
                <a16:creationId xmlns:a16="http://schemas.microsoft.com/office/drawing/2014/main" id="{0FC44488-20B0-FC59-3430-AAB87F7E4693}"/>
              </a:ext>
            </a:extLst>
          </p:cNvPr>
          <p:cNvSpPr>
            <a:spLocks noGrp="1"/>
          </p:cNvSpPr>
          <p:nvPr>
            <p:ph idx="1"/>
          </p:nvPr>
        </p:nvSpPr>
        <p:spPr>
          <a:xfrm>
            <a:off x="3050412" y="1966452"/>
            <a:ext cx="5709721" cy="3443748"/>
          </a:xfrm>
        </p:spPr>
        <p:txBody>
          <a:bodyPr anchor="t">
            <a:normAutofit/>
          </a:bodyPr>
          <a:lstStyle/>
          <a:p>
            <a:endParaRPr lang="en-US" sz="1700" dirty="0">
              <a:solidFill>
                <a:schemeClr val="tx2"/>
              </a:solidFill>
            </a:endParaRPr>
          </a:p>
          <a:p>
            <a:endParaRPr lang="en-US" sz="1700" dirty="0">
              <a:solidFill>
                <a:schemeClr val="tx2"/>
              </a:solidFill>
            </a:endParaRPr>
          </a:p>
          <a:p>
            <a:pPr marL="0" indent="0">
              <a:buNone/>
            </a:pPr>
            <a:r>
              <a:rPr lang="en-US" sz="2000" dirty="0">
                <a:solidFill>
                  <a:schemeClr val="tx2"/>
                </a:solidFill>
              </a:rPr>
              <a:t>Despite our best efforts, mistakes happen. Rule 16-404(B) says you must promptly notify the sender. There's no gray area there. If you ever open a document and realize 'I don't think I'm supposed to have this,' stop and speak up. As a paralegal, get your attorney immediately.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5690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3C73CAB-B95C-3933-43FF-40A3806BB190}"/>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Inadvertent Disclosures – Rule 16-404</a:t>
            </a:r>
            <a:br>
              <a:rPr lang="en-US" sz="3600">
                <a:solidFill>
                  <a:schemeClr val="tx2"/>
                </a:solidFill>
              </a:rPr>
            </a:br>
            <a:endParaRPr lang="en-US" sz="3600">
              <a:solidFill>
                <a:schemeClr val="tx2"/>
              </a:solidFill>
            </a:endParaRPr>
          </a:p>
        </p:txBody>
      </p:sp>
      <p:sp>
        <p:nvSpPr>
          <p:cNvPr id="3" name="Content Placeholder 2">
            <a:extLst>
              <a:ext uri="{FF2B5EF4-FFF2-40B4-BE49-F238E27FC236}">
                <a16:creationId xmlns:a16="http://schemas.microsoft.com/office/drawing/2014/main" id="{217F8CAD-A54E-26D9-B177-08C891A78EAC}"/>
              </a:ext>
            </a:extLst>
          </p:cNvPr>
          <p:cNvSpPr>
            <a:spLocks noGrp="1"/>
          </p:cNvSpPr>
          <p:nvPr>
            <p:ph idx="1"/>
          </p:nvPr>
        </p:nvSpPr>
        <p:spPr>
          <a:xfrm>
            <a:off x="3050412" y="2979336"/>
            <a:ext cx="5709721" cy="2430864"/>
          </a:xfrm>
        </p:spPr>
        <p:txBody>
          <a:bodyPr anchor="t">
            <a:normAutofit/>
          </a:bodyPr>
          <a:lstStyle/>
          <a:p>
            <a:r>
              <a:rPr lang="en-US" sz="2000">
                <a:solidFill>
                  <a:schemeClr val="tx2"/>
                </a:solidFill>
              </a:rPr>
              <a:t>When You RECEIVE Misdirected Info:</a:t>
            </a:r>
          </a:p>
          <a:p>
            <a:pPr lvl="0"/>
            <a:r>
              <a:rPr lang="en-US" sz="2000">
                <a:solidFill>
                  <a:schemeClr val="tx2"/>
                </a:solidFill>
              </a:rPr>
              <a:t>Stop reading immediately</a:t>
            </a:r>
          </a:p>
          <a:p>
            <a:pPr lvl="0"/>
            <a:r>
              <a:rPr lang="en-US" sz="2000">
                <a:solidFill>
                  <a:schemeClr val="tx2"/>
                </a:solidFill>
              </a:rPr>
              <a:t>Notify the sender promptly</a:t>
            </a:r>
          </a:p>
          <a:p>
            <a:pPr lvl="0"/>
            <a:r>
              <a:rPr lang="en-US" sz="2000">
                <a:solidFill>
                  <a:schemeClr val="tx2"/>
                </a:solidFill>
              </a:rPr>
              <a:t>Follow sender's instructions for return/destruction</a:t>
            </a:r>
          </a:p>
          <a:p>
            <a:pPr lvl="0"/>
            <a:r>
              <a:rPr lang="en-US" sz="2000">
                <a:solidFill>
                  <a:schemeClr val="tx2"/>
                </a:solidFill>
              </a:rPr>
              <a:t>Document your actions</a:t>
            </a:r>
          </a:p>
          <a:p>
            <a:pPr lvl="0"/>
            <a:endParaRPr lang="en-US" sz="2000">
              <a:solidFill>
                <a:schemeClr val="tx2"/>
              </a:solidFill>
            </a:endParaRPr>
          </a:p>
          <a:p>
            <a:endParaRPr lang="en-US" sz="200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76693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839CFB6-DE31-B830-ECF2-7466FA88A636}"/>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When You SEND Misdirected Info</a:t>
            </a:r>
          </a:p>
        </p:txBody>
      </p:sp>
      <p:sp>
        <p:nvSpPr>
          <p:cNvPr id="3" name="Content Placeholder 2">
            <a:extLst>
              <a:ext uri="{FF2B5EF4-FFF2-40B4-BE49-F238E27FC236}">
                <a16:creationId xmlns:a16="http://schemas.microsoft.com/office/drawing/2014/main" id="{99EFD3C0-7CA5-7CCB-230A-EE742D627E4B}"/>
              </a:ext>
            </a:extLst>
          </p:cNvPr>
          <p:cNvSpPr>
            <a:spLocks noGrp="1"/>
          </p:cNvSpPr>
          <p:nvPr>
            <p:ph idx="1"/>
          </p:nvPr>
        </p:nvSpPr>
        <p:spPr>
          <a:xfrm>
            <a:off x="6172200" y="804672"/>
            <a:ext cx="5221224" cy="5230368"/>
          </a:xfrm>
        </p:spPr>
        <p:txBody>
          <a:bodyPr anchor="ctr">
            <a:normAutofit/>
          </a:bodyPr>
          <a:lstStyle/>
          <a:p>
            <a:r>
              <a:rPr lang="en-US" sz="2000" dirty="0">
                <a:solidFill>
                  <a:schemeClr val="tx2"/>
                </a:solidFill>
              </a:rPr>
              <a:t>Prompt Action if Mis-sent: Despite precautions, if you do send confidential info to the wrong party, act immediately.</a:t>
            </a:r>
          </a:p>
          <a:p>
            <a:r>
              <a:rPr lang="en-US" sz="2000" dirty="0">
                <a:solidFill>
                  <a:schemeClr val="tx2"/>
                </a:solidFill>
              </a:rPr>
              <a:t> Try to recall the email (if possible) and reach out to the recipient to request deletion. </a:t>
            </a:r>
          </a:p>
          <a:p>
            <a:r>
              <a:rPr lang="en-US" sz="2000" dirty="0">
                <a:solidFill>
                  <a:schemeClr val="tx2"/>
                </a:solidFill>
              </a:rPr>
              <a:t>Under Rule 16-404(B), the receiving lawyer must be notified of the mistake, but as the sender you should initiate damage control.</a:t>
            </a:r>
          </a:p>
          <a:p>
            <a:r>
              <a:rPr lang="en-US" sz="2000" dirty="0">
                <a:solidFill>
                  <a:schemeClr val="tx2"/>
                </a:solidFill>
              </a:rPr>
              <a:t>Document what happened and inform your supervising attorney at once.</a:t>
            </a:r>
          </a:p>
        </p:txBody>
      </p:sp>
    </p:spTree>
    <p:extLst>
      <p:ext uri="{BB962C8B-B14F-4D97-AF65-F5344CB8AC3E}">
        <p14:creationId xmlns:p14="http://schemas.microsoft.com/office/powerpoint/2010/main" val="2450903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3"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E78F928-EE07-7CF9-B075-C298ED2D9111}"/>
              </a:ext>
            </a:extLst>
          </p:cNvPr>
          <p:cNvSpPr>
            <a:spLocks noGrp="1"/>
          </p:cNvSpPr>
          <p:nvPr>
            <p:ph type="title"/>
          </p:nvPr>
        </p:nvSpPr>
        <p:spPr>
          <a:xfrm>
            <a:off x="789708" y="1014574"/>
            <a:ext cx="9725730" cy="2226769"/>
          </a:xfrm>
        </p:spPr>
        <p:txBody>
          <a:bodyPr vert="horz" lIns="91440" tIns="45720" rIns="91440" bIns="45720" rtlCol="0" anchor="ctr">
            <a:normAutofit/>
          </a:bodyPr>
          <a:lstStyle/>
          <a:p>
            <a:r>
              <a:rPr lang="en-US" sz="4800" kern="1200">
                <a:solidFill>
                  <a:schemeClr val="bg1"/>
                </a:solidFill>
                <a:latin typeface="+mj-lt"/>
                <a:ea typeface="+mj-ea"/>
                <a:cs typeface="+mj-cs"/>
              </a:rPr>
              <a:t>Social Media Considerations</a:t>
            </a:r>
          </a:p>
        </p:txBody>
      </p:sp>
      <p:sp>
        <p:nvSpPr>
          <p:cNvPr id="3" name="Text Placeholder 2">
            <a:extLst>
              <a:ext uri="{FF2B5EF4-FFF2-40B4-BE49-F238E27FC236}">
                <a16:creationId xmlns:a16="http://schemas.microsoft.com/office/drawing/2014/main" id="{D76970A0-DECE-57E5-ABD5-5E28F54E0E0E}"/>
              </a:ext>
            </a:extLst>
          </p:cNvPr>
          <p:cNvSpPr>
            <a:spLocks noGrp="1"/>
          </p:cNvSpPr>
          <p:nvPr>
            <p:ph type="body" idx="1"/>
          </p:nvPr>
        </p:nvSpPr>
        <p:spPr>
          <a:xfrm>
            <a:off x="789708" y="3640633"/>
            <a:ext cx="9725730" cy="2487212"/>
          </a:xfrm>
        </p:spPr>
        <p:txBody>
          <a:bodyPr vert="horz" lIns="91440" tIns="45720" rIns="91440" bIns="45720" rtlCol="0" anchor="ctr">
            <a:normAutofit/>
          </a:bodyPr>
          <a:lstStyle/>
          <a:p>
            <a:r>
              <a:rPr lang="en-US" kern="1200">
                <a:solidFill>
                  <a:schemeClr val="tx2"/>
                </a:solidFill>
                <a:latin typeface="+mn-lt"/>
                <a:ea typeface="+mn-ea"/>
                <a:cs typeface="+mn-cs"/>
              </a:rPr>
              <a:t>Rule 16‑701 NMRA (communications/advertising) committee commentary re: social media statements (includes nonlawyer assistants)</a:t>
            </a:r>
          </a:p>
        </p:txBody>
      </p:sp>
    </p:spTree>
    <p:extLst>
      <p:ext uri="{BB962C8B-B14F-4D97-AF65-F5344CB8AC3E}">
        <p14:creationId xmlns:p14="http://schemas.microsoft.com/office/powerpoint/2010/main" val="344947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509C-B940-4D25-7B92-DCCA6AB53EE7}"/>
              </a:ext>
            </a:extLst>
          </p:cNvPr>
          <p:cNvSpPr>
            <a:spLocks noGrp="1"/>
          </p:cNvSpPr>
          <p:nvPr>
            <p:ph type="title"/>
          </p:nvPr>
        </p:nvSpPr>
        <p:spPr>
          <a:xfrm>
            <a:off x="992206" y="1608667"/>
            <a:ext cx="2823275" cy="4501127"/>
          </a:xfrm>
        </p:spPr>
        <p:txBody>
          <a:bodyPr anchor="t">
            <a:normAutofit/>
          </a:bodyPr>
          <a:lstStyle/>
          <a:p>
            <a:pPr algn="r"/>
            <a:r>
              <a:rPr lang="en-US" sz="3200" dirty="0">
                <a:solidFill>
                  <a:srgbClr val="FFFFFF"/>
                </a:solidFill>
              </a:rPr>
              <a:t>Let’s Play a Game!</a:t>
            </a:r>
          </a:p>
        </p:txBody>
      </p:sp>
      <p:sp>
        <p:nvSpPr>
          <p:cNvPr id="3" name="Content Placeholder 2">
            <a:extLst>
              <a:ext uri="{FF2B5EF4-FFF2-40B4-BE49-F238E27FC236}">
                <a16:creationId xmlns:a16="http://schemas.microsoft.com/office/drawing/2014/main" id="{335C9119-6718-039E-A457-42D75415B2D5}"/>
              </a:ext>
            </a:extLst>
          </p:cNvPr>
          <p:cNvSpPr>
            <a:spLocks noGrp="1"/>
          </p:cNvSpPr>
          <p:nvPr>
            <p:ph sz="half" idx="1"/>
          </p:nvPr>
        </p:nvSpPr>
        <p:spPr>
          <a:xfrm>
            <a:off x="4211120" y="1608667"/>
            <a:ext cx="3595693" cy="4501127"/>
          </a:xfrm>
        </p:spPr>
        <p:txBody>
          <a:bodyPr>
            <a:normAutofit/>
          </a:bodyPr>
          <a:lstStyle/>
          <a:p>
            <a:r>
              <a:rPr lang="en-US" sz="2000" dirty="0"/>
              <a:t>Write down five words that you would use to describe yourself as a professional</a:t>
            </a:r>
          </a:p>
          <a:p>
            <a:r>
              <a:rPr lang="en-US" sz="2000" dirty="0"/>
              <a:t>These words should represent how you want others in your  professional life to see you</a:t>
            </a:r>
          </a:p>
          <a:p>
            <a:r>
              <a:rPr lang="en-US" sz="2000" dirty="0"/>
              <a:t>Professionalism is a broad term. Break that down into what that actually means</a:t>
            </a:r>
          </a:p>
        </p:txBody>
      </p:sp>
      <p:sp>
        <p:nvSpPr>
          <p:cNvPr id="4" name="Content Placeholder 3">
            <a:extLst>
              <a:ext uri="{FF2B5EF4-FFF2-40B4-BE49-F238E27FC236}">
                <a16:creationId xmlns:a16="http://schemas.microsoft.com/office/drawing/2014/main" id="{3CD256DF-33C2-34C6-5CFC-309934BE156C}"/>
              </a:ext>
            </a:extLst>
          </p:cNvPr>
          <p:cNvSpPr>
            <a:spLocks noGrp="1"/>
          </p:cNvSpPr>
          <p:nvPr>
            <p:ph sz="half" idx="2"/>
          </p:nvPr>
        </p:nvSpPr>
        <p:spPr>
          <a:xfrm>
            <a:off x="7718324" y="1608667"/>
            <a:ext cx="3993330" cy="4501127"/>
          </a:xfrm>
        </p:spPr>
        <p:txBody>
          <a:bodyPr>
            <a:normAutofit/>
          </a:bodyPr>
          <a:lstStyle/>
          <a:p>
            <a:r>
              <a:rPr lang="en-US" sz="2000" dirty="0"/>
              <a:t>For Example:</a:t>
            </a:r>
          </a:p>
          <a:p>
            <a:pPr lvl="1"/>
            <a:r>
              <a:rPr lang="en-US" sz="2000" dirty="0"/>
              <a:t>Knowledgeable</a:t>
            </a:r>
          </a:p>
          <a:p>
            <a:pPr lvl="1"/>
            <a:r>
              <a:rPr lang="en-US" sz="2000" dirty="0"/>
              <a:t>Nice/kind</a:t>
            </a:r>
          </a:p>
          <a:p>
            <a:pPr lvl="1"/>
            <a:r>
              <a:rPr lang="en-US" sz="2000" dirty="0"/>
              <a:t>Compassionate/Empathetic</a:t>
            </a:r>
          </a:p>
          <a:p>
            <a:pPr lvl="1"/>
            <a:r>
              <a:rPr lang="en-US" sz="2000" dirty="0"/>
              <a:t>Dedicated</a:t>
            </a:r>
          </a:p>
          <a:p>
            <a:pPr lvl="1"/>
            <a:r>
              <a:rPr lang="en-US" sz="2000" dirty="0"/>
              <a:t>Thoughtful</a:t>
            </a:r>
          </a:p>
          <a:p>
            <a:pPr lvl="1"/>
            <a:r>
              <a:rPr lang="en-US" sz="2000" dirty="0"/>
              <a:t>Detail-Oriented</a:t>
            </a:r>
          </a:p>
          <a:p>
            <a:pPr lvl="1"/>
            <a:r>
              <a:rPr lang="en-US" sz="2000" dirty="0"/>
              <a:t>Precise</a:t>
            </a:r>
          </a:p>
          <a:p>
            <a:pPr lvl="1"/>
            <a:r>
              <a:rPr lang="en-US" sz="2000" dirty="0"/>
              <a:t>Helpful</a:t>
            </a:r>
          </a:p>
          <a:p>
            <a:pPr lvl="1"/>
            <a:r>
              <a:rPr lang="en-US" sz="2000" dirty="0"/>
              <a:t>Respectful</a:t>
            </a:r>
          </a:p>
          <a:p>
            <a:pPr marL="457200" lvl="1" indent="0">
              <a:buNone/>
            </a:pPr>
            <a:endParaRPr lang="en-US" sz="2000" dirty="0"/>
          </a:p>
          <a:p>
            <a:pPr lvl="1"/>
            <a:endParaRPr lang="en-US" sz="2000" dirty="0"/>
          </a:p>
        </p:txBody>
      </p:sp>
    </p:spTree>
    <p:extLst>
      <p:ext uri="{BB962C8B-B14F-4D97-AF65-F5344CB8AC3E}">
        <p14:creationId xmlns:p14="http://schemas.microsoft.com/office/powerpoint/2010/main" val="188888924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AD14139-3F0A-BB8B-7351-85A75E65B9F5}"/>
              </a:ext>
            </a:extLst>
          </p:cNvPr>
          <p:cNvSpPr>
            <a:spLocks noGrp="1"/>
          </p:cNvSpPr>
          <p:nvPr>
            <p:ph type="title"/>
          </p:nvPr>
        </p:nvSpPr>
        <p:spPr>
          <a:xfrm>
            <a:off x="3027924" y="991261"/>
            <a:ext cx="5754696" cy="994855"/>
          </a:xfrm>
        </p:spPr>
        <p:txBody>
          <a:bodyPr>
            <a:normAutofit/>
          </a:bodyPr>
          <a:lstStyle/>
          <a:p>
            <a:pPr algn="ctr"/>
            <a:r>
              <a:rPr lang="en-US" sz="3600" dirty="0">
                <a:solidFill>
                  <a:schemeClr val="tx2"/>
                </a:solidFill>
              </a:rPr>
              <a:t>Permitted Activities</a:t>
            </a:r>
          </a:p>
        </p:txBody>
      </p:sp>
      <p:sp>
        <p:nvSpPr>
          <p:cNvPr id="3" name="Content Placeholder 2">
            <a:extLst>
              <a:ext uri="{FF2B5EF4-FFF2-40B4-BE49-F238E27FC236}">
                <a16:creationId xmlns:a16="http://schemas.microsoft.com/office/drawing/2014/main" id="{3B3868F7-E559-0F06-C395-B086050D2145}"/>
              </a:ext>
            </a:extLst>
          </p:cNvPr>
          <p:cNvSpPr>
            <a:spLocks noGrp="1"/>
          </p:cNvSpPr>
          <p:nvPr>
            <p:ph idx="1"/>
          </p:nvPr>
        </p:nvSpPr>
        <p:spPr>
          <a:xfrm>
            <a:off x="3050412" y="1986116"/>
            <a:ext cx="5709721" cy="3424084"/>
          </a:xfrm>
        </p:spPr>
        <p:txBody>
          <a:bodyPr anchor="t">
            <a:normAutofit/>
          </a:bodyPr>
          <a:lstStyle/>
          <a:p>
            <a:pPr lvl="0"/>
            <a:r>
              <a:rPr lang="en-US" sz="2000" dirty="0">
                <a:solidFill>
                  <a:schemeClr val="tx2"/>
                </a:solidFill>
              </a:rPr>
              <a:t>General legal education content</a:t>
            </a:r>
          </a:p>
          <a:p>
            <a:pPr lvl="0"/>
            <a:r>
              <a:rPr lang="en-US" sz="2000" dirty="0">
                <a:solidFill>
                  <a:schemeClr val="tx2"/>
                </a:solidFill>
              </a:rPr>
              <a:t>Firm announcements</a:t>
            </a:r>
          </a:p>
          <a:p>
            <a:r>
              <a:rPr lang="en-US" sz="2000" dirty="0">
                <a:solidFill>
                  <a:schemeClr val="tx2"/>
                </a:solidFill>
              </a:rPr>
              <a:t>Professional development updates</a:t>
            </a:r>
          </a:p>
          <a:p>
            <a:endParaRPr lang="en-US" sz="2000" dirty="0">
              <a:solidFill>
                <a:schemeClr val="tx2"/>
              </a:solidFill>
            </a:endParaRPr>
          </a:p>
          <a:p>
            <a:r>
              <a:rPr lang="en-US" sz="2000" dirty="0">
                <a:solidFill>
                  <a:schemeClr val="tx2"/>
                </a:solidFill>
              </a:rPr>
              <a:t>Rule 16-701: Lawyers and staff shall not make false or misleading statements in communication.</a:t>
            </a:r>
          </a:p>
          <a:p>
            <a:endParaRPr lang="en-US" sz="19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73254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B1E47EE-E71A-62DC-B6BC-172AFB12AA13}"/>
              </a:ext>
            </a:extLst>
          </p:cNvPr>
          <p:cNvSpPr>
            <a:spLocks noGrp="1"/>
          </p:cNvSpPr>
          <p:nvPr>
            <p:ph type="title"/>
          </p:nvPr>
        </p:nvSpPr>
        <p:spPr>
          <a:xfrm>
            <a:off x="3033466" y="991261"/>
            <a:ext cx="5754696" cy="1837349"/>
          </a:xfrm>
        </p:spPr>
        <p:txBody>
          <a:bodyPr anchor="ctr">
            <a:normAutofit/>
          </a:bodyPr>
          <a:lstStyle/>
          <a:p>
            <a:pPr algn="ctr"/>
            <a:r>
              <a:rPr lang="en-US" sz="3600">
                <a:solidFill>
                  <a:schemeClr val="tx2"/>
                </a:solidFill>
              </a:rPr>
              <a:t>Prohibited Activities:</a:t>
            </a:r>
            <a:br>
              <a:rPr lang="en-US" sz="3600">
                <a:solidFill>
                  <a:schemeClr val="tx2"/>
                </a:solidFill>
              </a:rPr>
            </a:br>
            <a:endParaRPr lang="en-US" sz="3600">
              <a:solidFill>
                <a:schemeClr val="tx2"/>
              </a:solidFill>
            </a:endParaRPr>
          </a:p>
        </p:txBody>
      </p:sp>
      <p:sp>
        <p:nvSpPr>
          <p:cNvPr id="3" name="Content Placeholder 2">
            <a:extLst>
              <a:ext uri="{FF2B5EF4-FFF2-40B4-BE49-F238E27FC236}">
                <a16:creationId xmlns:a16="http://schemas.microsoft.com/office/drawing/2014/main" id="{F7729631-5867-D132-311D-263BB23E9BD3}"/>
              </a:ext>
            </a:extLst>
          </p:cNvPr>
          <p:cNvSpPr>
            <a:spLocks noGrp="1"/>
          </p:cNvSpPr>
          <p:nvPr>
            <p:ph idx="1"/>
          </p:nvPr>
        </p:nvSpPr>
        <p:spPr>
          <a:xfrm>
            <a:off x="3055954" y="2979336"/>
            <a:ext cx="5709721" cy="2430864"/>
          </a:xfrm>
        </p:spPr>
        <p:txBody>
          <a:bodyPr anchor="t">
            <a:normAutofit/>
          </a:bodyPr>
          <a:lstStyle/>
          <a:p>
            <a:pPr lvl="0"/>
            <a:r>
              <a:rPr lang="en-US" sz="2000">
                <a:solidFill>
                  <a:schemeClr val="tx2"/>
                </a:solidFill>
              </a:rPr>
              <a:t>Any client information (even anonymized)</a:t>
            </a:r>
          </a:p>
          <a:p>
            <a:pPr lvl="0"/>
            <a:r>
              <a:rPr lang="en-US" sz="2000">
                <a:solidFill>
                  <a:schemeClr val="tx2"/>
                </a:solidFill>
              </a:rPr>
              <a:t>Case outcomes or strategies</a:t>
            </a:r>
          </a:p>
          <a:p>
            <a:pPr lvl="0"/>
            <a:r>
              <a:rPr lang="en-US" sz="2000">
                <a:solidFill>
                  <a:schemeClr val="tx2"/>
                </a:solidFill>
              </a:rPr>
              <a:t>Photos from office showing client files</a:t>
            </a:r>
          </a:p>
          <a:p>
            <a:pPr lvl="0"/>
            <a:r>
              <a:rPr lang="en-US" sz="2000">
                <a:solidFill>
                  <a:schemeClr val="tx2"/>
                </a:solidFill>
              </a:rPr>
              <a:t>"Friending" adverse parties or represented persons</a:t>
            </a:r>
          </a:p>
        </p:txBody>
      </p:sp>
    </p:spTree>
    <p:extLst>
      <p:ext uri="{BB962C8B-B14F-4D97-AF65-F5344CB8AC3E}">
        <p14:creationId xmlns:p14="http://schemas.microsoft.com/office/powerpoint/2010/main" val="3102236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Blue stripe pattern on a white background">
            <a:extLst>
              <a:ext uri="{FF2B5EF4-FFF2-40B4-BE49-F238E27FC236}">
                <a16:creationId xmlns:a16="http://schemas.microsoft.com/office/drawing/2014/main" id="{900EE342-DF1E-6065-CA60-609C475C0CEE}"/>
              </a:ext>
            </a:extLst>
          </p:cNvPr>
          <p:cNvPicPr>
            <a:picLocks noChangeAspect="1"/>
          </p:cNvPicPr>
          <p:nvPr/>
        </p:nvPicPr>
        <p:blipFill>
          <a:blip r:embed="rId2"/>
          <a:srcRect l="43003"/>
          <a:stretch>
            <a:fillRect/>
          </a:stretch>
        </p:blipFill>
        <p:spPr>
          <a:xfrm>
            <a:off x="-1" y="-2"/>
            <a:ext cx="5410198" cy="6858002"/>
          </a:xfrm>
          <a:prstGeom prst="rect">
            <a:avLst/>
          </a:prstGeom>
        </p:spPr>
      </p:pic>
      <p:sp useBgFill="1">
        <p:nvSpPr>
          <p:cNvPr id="24" name="Rectangle 2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BEB84-3C52-F030-EFA8-6269ABEEE3CE}"/>
              </a:ext>
            </a:extLst>
          </p:cNvPr>
          <p:cNvSpPr>
            <a:spLocks noGrp="1"/>
          </p:cNvSpPr>
          <p:nvPr>
            <p:ph type="title"/>
          </p:nvPr>
        </p:nvSpPr>
        <p:spPr>
          <a:xfrm>
            <a:off x="6115317" y="405685"/>
            <a:ext cx="5464968" cy="1559301"/>
          </a:xfrm>
        </p:spPr>
        <p:txBody>
          <a:bodyPr>
            <a:normAutofit/>
          </a:bodyPr>
          <a:lstStyle/>
          <a:p>
            <a:r>
              <a:rPr lang="en-US" sz="4000"/>
              <a:t>Follow the Rules &amp; Guidance</a:t>
            </a:r>
          </a:p>
        </p:txBody>
      </p:sp>
      <p:sp>
        <p:nvSpPr>
          <p:cNvPr id="3" name="Content Placeholder 2">
            <a:extLst>
              <a:ext uri="{FF2B5EF4-FFF2-40B4-BE49-F238E27FC236}">
                <a16:creationId xmlns:a16="http://schemas.microsoft.com/office/drawing/2014/main" id="{5016527E-FA76-85E1-5223-E6B514EA1230}"/>
              </a:ext>
            </a:extLst>
          </p:cNvPr>
          <p:cNvSpPr>
            <a:spLocks noGrp="1"/>
          </p:cNvSpPr>
          <p:nvPr>
            <p:ph idx="1"/>
          </p:nvPr>
        </p:nvSpPr>
        <p:spPr>
          <a:xfrm>
            <a:off x="6115317" y="2743200"/>
            <a:ext cx="5247340" cy="3496878"/>
          </a:xfrm>
        </p:spPr>
        <p:txBody>
          <a:bodyPr anchor="ctr">
            <a:normAutofit/>
          </a:bodyPr>
          <a:lstStyle/>
          <a:p>
            <a:pPr marL="0" indent="0">
              <a:buNone/>
            </a:pPr>
            <a:r>
              <a:rPr lang="en-US" sz="2000"/>
              <a:t>Always anchor your practices in the NM Rules of Professional Conduct (16-101, 16-106, 16-503, 16-404, etc.) and heed the Ethics Advisory Opinions (2024-001 on virtual practice, 2024-004 on AI). </a:t>
            </a:r>
            <a:r>
              <a:rPr lang="en-US" sz="2000" dirty="0"/>
              <a:t>These give you the blueprint for what is acceptable. When in doubt, consult these rules/opinions or ask – it’s better to pause than to risk an ethical lapse.</a:t>
            </a:r>
          </a:p>
        </p:txBody>
      </p:sp>
    </p:spTree>
    <p:extLst>
      <p:ext uri="{BB962C8B-B14F-4D97-AF65-F5344CB8AC3E}">
        <p14:creationId xmlns:p14="http://schemas.microsoft.com/office/powerpoint/2010/main" val="228006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187C51A-1954-0CE5-D138-4100A2FEF053}"/>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Keep those in mind</a:t>
            </a:r>
          </a:p>
        </p:txBody>
      </p:sp>
      <p:sp>
        <p:nvSpPr>
          <p:cNvPr id="3" name="Content Placeholder 2">
            <a:extLst>
              <a:ext uri="{FF2B5EF4-FFF2-40B4-BE49-F238E27FC236}">
                <a16:creationId xmlns:a16="http://schemas.microsoft.com/office/drawing/2014/main" id="{10E28DF9-C8EF-9612-5539-1298C88007E9}"/>
              </a:ext>
            </a:extLst>
          </p:cNvPr>
          <p:cNvSpPr>
            <a:spLocks noGrp="1"/>
          </p:cNvSpPr>
          <p:nvPr>
            <p:ph idx="1"/>
          </p:nvPr>
        </p:nvSpPr>
        <p:spPr>
          <a:xfrm>
            <a:off x="3050412" y="2979336"/>
            <a:ext cx="5709721" cy="2430864"/>
          </a:xfrm>
        </p:spPr>
        <p:txBody>
          <a:bodyPr anchor="t">
            <a:normAutofit/>
          </a:bodyPr>
          <a:lstStyle/>
          <a:p>
            <a:r>
              <a:rPr lang="en-US" sz="1600">
                <a:solidFill>
                  <a:schemeClr val="tx2"/>
                </a:solidFill>
              </a:rPr>
              <a:t>Put that list somewhere in your workspace that you will see every day</a:t>
            </a:r>
          </a:p>
          <a:p>
            <a:r>
              <a:rPr lang="en-US" sz="1600">
                <a:solidFill>
                  <a:schemeClr val="tx2"/>
                </a:solidFill>
              </a:rPr>
              <a:t>Ask yourself in every interaction: </a:t>
            </a:r>
          </a:p>
          <a:p>
            <a:pPr lvl="1"/>
            <a:r>
              <a:rPr lang="en-US" sz="1600">
                <a:solidFill>
                  <a:schemeClr val="tx2"/>
                </a:solidFill>
              </a:rPr>
              <a:t>“How does this reflect on me?”</a:t>
            </a:r>
          </a:p>
          <a:p>
            <a:pPr lvl="1"/>
            <a:r>
              <a:rPr lang="en-US" sz="1600">
                <a:solidFill>
                  <a:schemeClr val="tx2"/>
                </a:solidFill>
              </a:rPr>
              <a:t>“Is this how I want to be seen?”</a:t>
            </a:r>
          </a:p>
          <a:p>
            <a:pPr lvl="1"/>
            <a:r>
              <a:rPr lang="en-US" sz="1600">
                <a:solidFill>
                  <a:schemeClr val="tx2"/>
                </a:solidFill>
              </a:rPr>
              <a:t>“How would the recipient interpret what I’m saying?”</a:t>
            </a:r>
          </a:p>
          <a:p>
            <a:pPr lvl="1"/>
            <a:r>
              <a:rPr lang="en-US" sz="1600">
                <a:solidFill>
                  <a:schemeClr val="tx2"/>
                </a:solidFill>
              </a:rPr>
              <a:t>And “Is this how the firm/my attorney wants me to be seen?”</a:t>
            </a:r>
          </a:p>
          <a:p>
            <a:pPr marL="0" indent="0">
              <a:buNone/>
            </a:pPr>
            <a:endParaRPr lang="en-US" sz="160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5265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35" name="Freeform: Shape 34">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0" name="Freeform: Shape 39">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 name="Title 4">
            <a:extLst>
              <a:ext uri="{FF2B5EF4-FFF2-40B4-BE49-F238E27FC236}">
                <a16:creationId xmlns:a16="http://schemas.microsoft.com/office/drawing/2014/main" id="{356DF3F8-8295-D6C5-25D0-C011DE600382}"/>
              </a:ext>
            </a:extLst>
          </p:cNvPr>
          <p:cNvSpPr>
            <a:spLocks noGrp="1"/>
          </p:cNvSpPr>
          <p:nvPr>
            <p:ph type="title"/>
          </p:nvPr>
        </p:nvSpPr>
        <p:spPr>
          <a:xfrm>
            <a:off x="3033466" y="991261"/>
            <a:ext cx="5754696" cy="1837349"/>
          </a:xfrm>
        </p:spPr>
        <p:txBody>
          <a:bodyPr anchor="ctr">
            <a:normAutofit/>
          </a:bodyPr>
          <a:lstStyle/>
          <a:p>
            <a:pPr algn="ctr"/>
            <a:r>
              <a:rPr lang="en-US" sz="3600">
                <a:solidFill>
                  <a:schemeClr val="tx2"/>
                </a:solidFill>
              </a:rPr>
              <a:t>Lawyer Accountability</a:t>
            </a:r>
          </a:p>
        </p:txBody>
      </p:sp>
      <p:sp>
        <p:nvSpPr>
          <p:cNvPr id="3" name="Content Placeholder 2">
            <a:extLst>
              <a:ext uri="{FF2B5EF4-FFF2-40B4-BE49-F238E27FC236}">
                <a16:creationId xmlns:a16="http://schemas.microsoft.com/office/drawing/2014/main" id="{25AEA81B-28B6-6A29-A03C-244B94CD7F94}"/>
              </a:ext>
            </a:extLst>
          </p:cNvPr>
          <p:cNvSpPr>
            <a:spLocks noGrp="1"/>
          </p:cNvSpPr>
          <p:nvPr>
            <p:ph idx="1"/>
          </p:nvPr>
        </p:nvSpPr>
        <p:spPr>
          <a:xfrm>
            <a:off x="3055954" y="2979336"/>
            <a:ext cx="5709721" cy="2430864"/>
          </a:xfrm>
        </p:spPr>
        <p:txBody>
          <a:bodyPr anchor="t">
            <a:normAutofit/>
          </a:bodyPr>
          <a:lstStyle/>
          <a:p>
            <a:pPr marL="0" indent="0">
              <a:buNone/>
            </a:pPr>
            <a:r>
              <a:rPr lang="en-US" sz="2000" dirty="0">
                <a:solidFill>
                  <a:schemeClr val="tx2"/>
                </a:solidFill>
              </a:rPr>
              <a:t>If a nonlawyer violates an ethical rule, the supervising lawyer can be held responsible if they ordered or ratified the conduct or knew of it and failed to take corrective action. For example, if a lawyer knows a paralegal is routinely e-filing unredacted documents and does nothing, the lawyer could face discipline. </a:t>
            </a:r>
          </a:p>
        </p:txBody>
      </p:sp>
    </p:spTree>
    <p:extLst>
      <p:ext uri="{BB962C8B-B14F-4D97-AF65-F5344CB8AC3E}">
        <p14:creationId xmlns:p14="http://schemas.microsoft.com/office/powerpoint/2010/main" val="251524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45" name="Freeform: Shape 4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D71F35-4AAB-8943-984A-371B854C6F75}"/>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Briefly: Software and Security</a:t>
            </a:r>
          </a:p>
        </p:txBody>
      </p:sp>
      <p:sp>
        <p:nvSpPr>
          <p:cNvPr id="35" name="Content Placeholder 2">
            <a:extLst>
              <a:ext uri="{FF2B5EF4-FFF2-40B4-BE49-F238E27FC236}">
                <a16:creationId xmlns:a16="http://schemas.microsoft.com/office/drawing/2014/main" id="{C7412E66-F3B3-A91E-EA08-13C7D3EF1285}"/>
              </a:ext>
            </a:extLst>
          </p:cNvPr>
          <p:cNvSpPr>
            <a:spLocks noGrp="1"/>
          </p:cNvSpPr>
          <p:nvPr>
            <p:ph idx="1"/>
          </p:nvPr>
        </p:nvSpPr>
        <p:spPr>
          <a:xfrm>
            <a:off x="3050412" y="2979336"/>
            <a:ext cx="5709721" cy="2430864"/>
          </a:xfrm>
        </p:spPr>
        <p:txBody>
          <a:bodyPr anchor="t">
            <a:normAutofit lnSpcReduction="10000"/>
          </a:bodyPr>
          <a:lstStyle/>
          <a:p>
            <a:r>
              <a:rPr lang="en-US" sz="1800" dirty="0">
                <a:solidFill>
                  <a:schemeClr val="tx2"/>
                </a:solidFill>
              </a:rPr>
              <a:t>For the purposes for this hour, we are assuming that your firm takes care of all of this and you just use what is provided for you. Firms can and should cover themselves with insurance coverage for data breaches</a:t>
            </a:r>
          </a:p>
          <a:p>
            <a:r>
              <a:rPr lang="en-US" sz="1800" dirty="0">
                <a:solidFill>
                  <a:schemeClr val="tx2"/>
                </a:solidFill>
              </a:rPr>
              <a:t>Rule 16-106 – Confidentiality: "Paragraph C requires a lawyer to act competently to safeguard information relating to the representation of a client against unauthorized access by third parties and against inadvertent or unauthorized disclosure..."</a:t>
            </a:r>
          </a:p>
          <a:p>
            <a:pPr lvl="1"/>
            <a:endParaRPr lang="en-US" sz="1600" dirty="0">
              <a:solidFill>
                <a:schemeClr val="tx2"/>
              </a:solidFill>
            </a:endParaRPr>
          </a:p>
        </p:txBody>
      </p:sp>
      <p:grpSp>
        <p:nvGrpSpPr>
          <p:cNvPr id="50" name="Group 4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51" name="Freeform: Shape 5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4" name="Freeform: Shape 5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2469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7BF68FA-7A3F-C8EC-3890-481247D40579}"/>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Safeguarding Client Confidentiality – Rule 16-106 NMRA</a:t>
            </a:r>
          </a:p>
        </p:txBody>
      </p:sp>
      <p:sp>
        <p:nvSpPr>
          <p:cNvPr id="3" name="Content Placeholder 2">
            <a:extLst>
              <a:ext uri="{FF2B5EF4-FFF2-40B4-BE49-F238E27FC236}">
                <a16:creationId xmlns:a16="http://schemas.microsoft.com/office/drawing/2014/main" id="{712EE97B-F02D-3B10-D4EE-9039A09E65FF}"/>
              </a:ext>
            </a:extLst>
          </p:cNvPr>
          <p:cNvSpPr>
            <a:spLocks noGrp="1"/>
          </p:cNvSpPr>
          <p:nvPr>
            <p:ph idx="1"/>
          </p:nvPr>
        </p:nvSpPr>
        <p:spPr>
          <a:xfrm>
            <a:off x="6464410" y="841247"/>
            <a:ext cx="4484536" cy="5340097"/>
          </a:xfrm>
        </p:spPr>
        <p:txBody>
          <a:bodyPr anchor="ctr">
            <a:normAutofit/>
          </a:bodyPr>
          <a:lstStyle/>
          <a:p>
            <a:pPr lvl="0"/>
            <a:r>
              <a:rPr lang="en-US" sz="1500">
                <a:solidFill>
                  <a:schemeClr val="tx2"/>
                </a:solidFill>
              </a:rPr>
              <a:t>Duty to Protect Information: Rule 16-106(C) requires attorneys to “act competently to safeguard” client information against unauthorized access or inadvertent disclosure. This duty extends to anyone under the lawyer’s supervision, including paralegals.</a:t>
            </a:r>
          </a:p>
          <a:p>
            <a:pPr lvl="0"/>
            <a:r>
              <a:rPr lang="en-US" sz="1500">
                <a:solidFill>
                  <a:schemeClr val="tx2"/>
                </a:solidFill>
              </a:rPr>
              <a:t>“Reasonable Efforts” Standard: You must make reasonable efforts to prevent data breaches or leaks of client info. If despite reasonable precautions a breach occurs, it is not automatically an ethics violation – the key is that you took proper precautions. There’s no strict liability, but there is an expectation of active diligence.</a:t>
            </a:r>
          </a:p>
          <a:p>
            <a:pPr lvl="0"/>
            <a:r>
              <a:rPr lang="en-US" sz="1500">
                <a:solidFill>
                  <a:schemeClr val="tx2"/>
                </a:solidFill>
              </a:rPr>
              <a:t>Apply to All Tech Communications: Whether using email, a cloud-based client portal, texting, or videoconferencing, take reasonable steps to secure the communication. For example, use privacy settings, access controls, or encryption as appropriate. The form of communication may vary, but the confidentiality duty is constant.</a:t>
            </a:r>
          </a:p>
          <a:p>
            <a:endParaRPr lang="en-US" sz="1500">
              <a:solidFill>
                <a:schemeClr val="tx2"/>
              </a:solidFill>
            </a:endParaRPr>
          </a:p>
        </p:txBody>
      </p:sp>
    </p:spTree>
    <p:extLst>
      <p:ext uri="{BB962C8B-B14F-4D97-AF65-F5344CB8AC3E}">
        <p14:creationId xmlns:p14="http://schemas.microsoft.com/office/powerpoint/2010/main" val="300318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D50D293B-A0C7-6D7F-D963-FA10C0A447E1}"/>
              </a:ext>
            </a:extLst>
          </p:cNvPr>
          <p:cNvSpPr>
            <a:spLocks noGrp="1"/>
          </p:cNvSpPr>
          <p:nvPr>
            <p:ph type="title"/>
          </p:nvPr>
        </p:nvSpPr>
        <p:spPr>
          <a:xfrm>
            <a:off x="3027924" y="991261"/>
            <a:ext cx="5754696" cy="1837349"/>
          </a:xfrm>
        </p:spPr>
        <p:txBody>
          <a:bodyPr>
            <a:normAutofit/>
          </a:bodyPr>
          <a:lstStyle/>
          <a:p>
            <a:pPr algn="ctr"/>
            <a:r>
              <a:rPr lang="en-US" sz="3600">
                <a:solidFill>
                  <a:schemeClr val="tx2"/>
                </a:solidFill>
              </a:rPr>
              <a:t>NM Ethics Opinion-2024-004</a:t>
            </a:r>
            <a:br>
              <a:rPr lang="en-US" sz="3600">
                <a:solidFill>
                  <a:schemeClr val="tx2"/>
                </a:solidFill>
              </a:rPr>
            </a:br>
            <a:r>
              <a:rPr lang="en-US" sz="3600">
                <a:solidFill>
                  <a:schemeClr val="tx2"/>
                </a:solidFill>
              </a:rPr>
              <a:t>Use of Generative AI</a:t>
            </a:r>
          </a:p>
        </p:txBody>
      </p:sp>
      <p:sp>
        <p:nvSpPr>
          <p:cNvPr id="5" name="Content Placeholder 4">
            <a:extLst>
              <a:ext uri="{FF2B5EF4-FFF2-40B4-BE49-F238E27FC236}">
                <a16:creationId xmlns:a16="http://schemas.microsoft.com/office/drawing/2014/main" id="{44E834B4-A756-7C98-6AE5-159F76432214}"/>
              </a:ext>
            </a:extLst>
          </p:cNvPr>
          <p:cNvSpPr>
            <a:spLocks noGrp="1"/>
          </p:cNvSpPr>
          <p:nvPr>
            <p:ph idx="1"/>
          </p:nvPr>
        </p:nvSpPr>
        <p:spPr>
          <a:xfrm>
            <a:off x="3050412" y="2979335"/>
            <a:ext cx="5709721" cy="3755761"/>
          </a:xfrm>
        </p:spPr>
        <p:txBody>
          <a:bodyPr anchor="t">
            <a:normAutofit/>
          </a:bodyPr>
          <a:lstStyle/>
          <a:p>
            <a:pPr lvl="1"/>
            <a:r>
              <a:rPr lang="en-US" sz="1800" dirty="0">
                <a:solidFill>
                  <a:schemeClr val="tx2"/>
                </a:solidFill>
              </a:rPr>
              <a:t>Use only under direct attorney instruction, and only use exactly as you are directed</a:t>
            </a:r>
          </a:p>
          <a:p>
            <a:pPr lvl="1"/>
            <a:r>
              <a:rPr lang="en-US" sz="1800" dirty="0">
                <a:solidFill>
                  <a:schemeClr val="tx2"/>
                </a:solidFill>
              </a:rPr>
              <a:t>We’ve all heard the horror stories of made up citations and miscommunication resulting from AI</a:t>
            </a:r>
          </a:p>
          <a:p>
            <a:pPr lvl="1"/>
            <a:r>
              <a:rPr lang="en-US" sz="1800" dirty="0">
                <a:solidFill>
                  <a:schemeClr val="tx2"/>
                </a:solidFill>
              </a:rPr>
              <a:t>Use Note: AI uses what are called data sets. Be aware that everything you put into AI may be used for a data set and confidential information can be used for anyone in the world using that AI model  – verify in any AI you use that the information input will not be available to use for a data set</a:t>
            </a:r>
          </a:p>
          <a:p>
            <a:pPr lvl="1"/>
            <a:r>
              <a:rPr lang="en-US" sz="1800" dirty="0">
                <a:solidFill>
                  <a:schemeClr val="tx2"/>
                </a:solidFill>
              </a:rPr>
              <a:t>AI can be powerful, convenient, and helpful—but confidentiality and verification are non‑negotiable</a:t>
            </a:r>
          </a:p>
          <a:p>
            <a:endParaRPr lang="en-US" sz="1400" dirty="0">
              <a:solidFill>
                <a:schemeClr val="tx2"/>
              </a:solidFill>
            </a:endParaRPr>
          </a:p>
        </p:txBody>
      </p:sp>
      <p:grpSp>
        <p:nvGrpSpPr>
          <p:cNvPr id="20" name="Group 1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402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1F058BE-9B12-9C29-6DF5-4665348DC729}"/>
              </a:ext>
            </a:extLst>
          </p:cNvPr>
          <p:cNvSpPr>
            <a:spLocks noGrp="1"/>
          </p:cNvSpPr>
          <p:nvPr>
            <p:ph type="title"/>
          </p:nvPr>
        </p:nvSpPr>
        <p:spPr>
          <a:xfrm>
            <a:off x="3033466" y="991261"/>
            <a:ext cx="5754696" cy="1837349"/>
          </a:xfrm>
        </p:spPr>
        <p:txBody>
          <a:bodyPr anchor="ctr">
            <a:normAutofit/>
          </a:bodyPr>
          <a:lstStyle/>
          <a:p>
            <a:pPr algn="ctr"/>
            <a:r>
              <a:rPr lang="en-US" sz="3600">
                <a:solidFill>
                  <a:schemeClr val="tx2"/>
                </a:solidFill>
              </a:rPr>
              <a:t>Rule 16-101 NMRA</a:t>
            </a:r>
          </a:p>
        </p:txBody>
      </p:sp>
      <p:sp>
        <p:nvSpPr>
          <p:cNvPr id="3" name="Content Placeholder 2">
            <a:extLst>
              <a:ext uri="{FF2B5EF4-FFF2-40B4-BE49-F238E27FC236}">
                <a16:creationId xmlns:a16="http://schemas.microsoft.com/office/drawing/2014/main" id="{7C7D3050-9567-25E0-470F-7576C212DC52}"/>
              </a:ext>
            </a:extLst>
          </p:cNvPr>
          <p:cNvSpPr>
            <a:spLocks noGrp="1"/>
          </p:cNvSpPr>
          <p:nvPr>
            <p:ph idx="1"/>
          </p:nvPr>
        </p:nvSpPr>
        <p:spPr>
          <a:xfrm>
            <a:off x="3055954" y="2979336"/>
            <a:ext cx="5709721" cy="2430864"/>
          </a:xfrm>
        </p:spPr>
        <p:txBody>
          <a:bodyPr anchor="t">
            <a:normAutofit/>
          </a:bodyPr>
          <a:lstStyle/>
          <a:p>
            <a:pPr marL="0" indent="0">
              <a:buNone/>
            </a:pPr>
            <a:r>
              <a:rPr lang="en-US" sz="2000" dirty="0">
                <a:solidFill>
                  <a:schemeClr val="tx2"/>
                </a:solidFill>
              </a:rPr>
              <a:t>"Lawyers must keep abreast of changes in the law and its practice, including the benefits and risks associated with relevant technology."</a:t>
            </a:r>
          </a:p>
        </p:txBody>
      </p:sp>
    </p:spTree>
    <p:extLst>
      <p:ext uri="{BB962C8B-B14F-4D97-AF65-F5344CB8AC3E}">
        <p14:creationId xmlns:p14="http://schemas.microsoft.com/office/powerpoint/2010/main" val="159172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395</TotalTime>
  <Words>2216</Words>
  <Application>Microsoft Office PowerPoint</Application>
  <PresentationFormat>Widescreen</PresentationFormat>
  <Paragraphs>165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Aptos Display</vt:lpstr>
      <vt:lpstr>Arial</vt:lpstr>
      <vt:lpstr>Office Theme</vt:lpstr>
      <vt:lpstr>Ethics in Email and Professional Communication </vt:lpstr>
      <vt:lpstr>20-114. Rules of Professional Conduct; compliance.</vt:lpstr>
      <vt:lpstr>Let’s Play a Game!</vt:lpstr>
      <vt:lpstr>Keep those in mind</vt:lpstr>
      <vt:lpstr>Lawyer Accountability</vt:lpstr>
      <vt:lpstr>Briefly: Software and Security</vt:lpstr>
      <vt:lpstr>Safeguarding Client Confidentiality – Rule 16-106 NMRA</vt:lpstr>
      <vt:lpstr>NM Ethics Opinion-2024-004 Use of Generative AI</vt:lpstr>
      <vt:lpstr>Rule 16-101 NMRA</vt:lpstr>
      <vt:lpstr>Basic Ethics  Rules</vt:lpstr>
      <vt:lpstr>MOST IMPORTANT TO ANY ETHICS DISCUSSION</vt:lpstr>
      <vt:lpstr>Core Ethical Duties in Email</vt:lpstr>
      <vt:lpstr>When Encryption/Redaction/Cloud Based Storage May Be Required</vt:lpstr>
      <vt:lpstr>Cloud Based Storage</vt:lpstr>
      <vt:lpstr>Before sending any email, verify</vt:lpstr>
      <vt:lpstr>"Reply All" vs "Reply" </vt:lpstr>
      <vt:lpstr>Always Use a Signature Block</vt:lpstr>
      <vt:lpstr>Ex Parte Communication</vt:lpstr>
      <vt:lpstr>Why is this dangerous?</vt:lpstr>
      <vt:lpstr>Texting is Convenient</vt:lpstr>
      <vt:lpstr>Texting Confidentiality Statement</vt:lpstr>
      <vt:lpstr>Texting – Easy Data Breaches</vt:lpstr>
      <vt:lpstr>Texting – Always be Careful</vt:lpstr>
      <vt:lpstr>What not to text - EVER</vt:lpstr>
      <vt:lpstr>NM Ethics Opinion 2024-001 – Virtual Practice</vt:lpstr>
      <vt:lpstr>Misdirected Information</vt:lpstr>
      <vt:lpstr>Inadvertent Disclosures – Rule 16-404 </vt:lpstr>
      <vt:lpstr>When You SEND Misdirected Info</vt:lpstr>
      <vt:lpstr>Social Media Considerations</vt:lpstr>
      <vt:lpstr>Permitted Activities</vt:lpstr>
      <vt:lpstr>Prohibited Activities: </vt:lpstr>
      <vt:lpstr>Follow the Rules &amp;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ZUFELT</dc:creator>
  <cp:lastModifiedBy>KIM ZUFELT</cp:lastModifiedBy>
  <cp:revision>108</cp:revision>
  <dcterms:created xsi:type="dcterms:W3CDTF">2026-01-03T18:44:40Z</dcterms:created>
  <dcterms:modified xsi:type="dcterms:W3CDTF">2026-01-09T02:07:51Z</dcterms:modified>
</cp:coreProperties>
</file>