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5" r:id="rId4"/>
  </p:sldMasterIdLst>
  <p:notesMasterIdLst>
    <p:notesMasterId r:id="rId40"/>
  </p:notesMasterIdLst>
  <p:sldIdLst>
    <p:sldId id="2147479919" r:id="rId5"/>
    <p:sldId id="2147479920" r:id="rId6"/>
    <p:sldId id="2147375819" r:id="rId7"/>
    <p:sldId id="269" r:id="rId8"/>
    <p:sldId id="257" r:id="rId9"/>
    <p:sldId id="258" r:id="rId10"/>
    <p:sldId id="260" r:id="rId11"/>
    <p:sldId id="261" r:id="rId12"/>
    <p:sldId id="263" r:id="rId13"/>
    <p:sldId id="262" r:id="rId14"/>
    <p:sldId id="265" r:id="rId15"/>
    <p:sldId id="259" r:id="rId16"/>
    <p:sldId id="264" r:id="rId17"/>
    <p:sldId id="268" r:id="rId18"/>
    <p:sldId id="2147479921" r:id="rId19"/>
    <p:sldId id="266" r:id="rId20"/>
    <p:sldId id="267" r:id="rId21"/>
    <p:sldId id="2147479922" r:id="rId22"/>
    <p:sldId id="2147479923" r:id="rId23"/>
    <p:sldId id="2147479924" r:id="rId24"/>
    <p:sldId id="2147479926" r:id="rId25"/>
    <p:sldId id="2147479927" r:id="rId26"/>
    <p:sldId id="2147479929" r:id="rId27"/>
    <p:sldId id="2147479930" r:id="rId28"/>
    <p:sldId id="2147479931" r:id="rId29"/>
    <p:sldId id="2147479932" r:id="rId30"/>
    <p:sldId id="2147479933" r:id="rId31"/>
    <p:sldId id="2147479934" r:id="rId32"/>
    <p:sldId id="2147479935" r:id="rId33"/>
    <p:sldId id="2147479936" r:id="rId34"/>
    <p:sldId id="2147479937" r:id="rId35"/>
    <p:sldId id="2147479938" r:id="rId36"/>
    <p:sldId id="2147479939" r:id="rId37"/>
    <p:sldId id="256" r:id="rId38"/>
    <p:sldId id="2147479940" r:id="rId39"/>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F7BE387-FFF2-D1EC-2191-11A3DAE0B262}" name="CastilloSmith, Alex, HSD" initials="CAH" userId="S::alex.castillosmith@hsd.nm.gov::60e4002f-2d23-46d7-8e84-43a9085124c1" providerId="AD"/>
  <p188:author id="{8D7DBCB0-0833-C9BA-858D-880B0DF20393}" name="Montoya, Richard, HSD" initials="MH" userId="S::richard.montoya@hsd.nm.gov::21da00d7-f251-4568-98a5-c9a111ded981" providerId="AD"/>
  <p188:author id="{AD6148D1-7F15-249B-E0D6-29E2117440EE}" name="Graham, Carolee, HSD" initials="GH" userId="S::carolee.graham@hsd.nm.gov::422211f6-1cab-4dd3-9be8-6f3e38720bce"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7" d="100"/>
          <a:sy n="147" d="100"/>
        </p:scale>
        <p:origin x="69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8/10/relationships/authors" Target="authors.xml"/><Relationship Id="rId20" Type="http://schemas.openxmlformats.org/officeDocument/2006/relationships/slide" Target="slides/slide16.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yeck, Larry, HCA" userId="3ff38193-10c1-46b6-8636-ae10f4874ef8" providerId="ADAL" clId="{3033B861-6DAA-4A30-A3A0-B16628346D03}"/>
    <pc:docChg chg="modSld">
      <pc:chgData name="Heyeck, Larry, HCA" userId="3ff38193-10c1-46b6-8636-ae10f4874ef8" providerId="ADAL" clId="{3033B861-6DAA-4A30-A3A0-B16628346D03}" dt="2026-04-23T15:05:27.380" v="12" actId="1076"/>
      <pc:docMkLst>
        <pc:docMk/>
      </pc:docMkLst>
      <pc:sldChg chg="modSp mod">
        <pc:chgData name="Heyeck, Larry, HCA" userId="3ff38193-10c1-46b6-8636-ae10f4874ef8" providerId="ADAL" clId="{3033B861-6DAA-4A30-A3A0-B16628346D03}" dt="2026-04-23T15:02:48.557" v="0" actId="1076"/>
        <pc:sldMkLst>
          <pc:docMk/>
          <pc:sldMk cId="1251171732" sldId="258"/>
        </pc:sldMkLst>
        <pc:spChg chg="mod">
          <ac:chgData name="Heyeck, Larry, HCA" userId="3ff38193-10c1-46b6-8636-ae10f4874ef8" providerId="ADAL" clId="{3033B861-6DAA-4A30-A3A0-B16628346D03}" dt="2026-04-23T15:02:48.557" v="0" actId="1076"/>
          <ac:spMkLst>
            <pc:docMk/>
            <pc:sldMk cId="1251171732" sldId="258"/>
            <ac:spMk id="3" creationId="{89EF1241-C598-9B38-7448-44410F03EE7A}"/>
          </ac:spMkLst>
        </pc:spChg>
      </pc:sldChg>
      <pc:sldChg chg="modSp mod">
        <pc:chgData name="Heyeck, Larry, HCA" userId="3ff38193-10c1-46b6-8636-ae10f4874ef8" providerId="ADAL" clId="{3033B861-6DAA-4A30-A3A0-B16628346D03}" dt="2026-04-23T15:03:03.426" v="2" actId="20577"/>
        <pc:sldMkLst>
          <pc:docMk/>
          <pc:sldMk cId="3494024921" sldId="260"/>
        </pc:sldMkLst>
        <pc:spChg chg="mod">
          <ac:chgData name="Heyeck, Larry, HCA" userId="3ff38193-10c1-46b6-8636-ae10f4874ef8" providerId="ADAL" clId="{3033B861-6DAA-4A30-A3A0-B16628346D03}" dt="2026-04-23T15:03:03.426" v="2" actId="20577"/>
          <ac:spMkLst>
            <pc:docMk/>
            <pc:sldMk cId="3494024921" sldId="260"/>
            <ac:spMk id="3" creationId="{68C3BF26-407D-DA72-CDDB-35BB73D41B79}"/>
          </ac:spMkLst>
        </pc:spChg>
      </pc:sldChg>
      <pc:sldChg chg="modSp mod">
        <pc:chgData name="Heyeck, Larry, HCA" userId="3ff38193-10c1-46b6-8636-ae10f4874ef8" providerId="ADAL" clId="{3033B861-6DAA-4A30-A3A0-B16628346D03}" dt="2026-04-23T15:03:16.582" v="3" actId="1076"/>
        <pc:sldMkLst>
          <pc:docMk/>
          <pc:sldMk cId="1743851486" sldId="261"/>
        </pc:sldMkLst>
        <pc:spChg chg="mod">
          <ac:chgData name="Heyeck, Larry, HCA" userId="3ff38193-10c1-46b6-8636-ae10f4874ef8" providerId="ADAL" clId="{3033B861-6DAA-4A30-A3A0-B16628346D03}" dt="2026-04-23T15:03:16.582" v="3" actId="1076"/>
          <ac:spMkLst>
            <pc:docMk/>
            <pc:sldMk cId="1743851486" sldId="261"/>
            <ac:spMk id="3" creationId="{E3A15AF5-F9B2-F9FE-19E2-7F4BC36E00EC}"/>
          </ac:spMkLst>
        </pc:spChg>
      </pc:sldChg>
      <pc:sldChg chg="modSp mod">
        <pc:chgData name="Heyeck, Larry, HCA" userId="3ff38193-10c1-46b6-8636-ae10f4874ef8" providerId="ADAL" clId="{3033B861-6DAA-4A30-A3A0-B16628346D03}" dt="2026-04-23T15:04:07.956" v="4" actId="1076"/>
        <pc:sldMkLst>
          <pc:docMk/>
          <pc:sldMk cId="1370711105" sldId="267"/>
        </pc:sldMkLst>
        <pc:spChg chg="mod">
          <ac:chgData name="Heyeck, Larry, HCA" userId="3ff38193-10c1-46b6-8636-ae10f4874ef8" providerId="ADAL" clId="{3033B861-6DAA-4A30-A3A0-B16628346D03}" dt="2026-04-23T15:04:07.956" v="4" actId="1076"/>
          <ac:spMkLst>
            <pc:docMk/>
            <pc:sldMk cId="1370711105" sldId="267"/>
            <ac:spMk id="3" creationId="{89C49A65-C8B7-8CFA-281B-DC4D2E785E2B}"/>
          </ac:spMkLst>
        </pc:spChg>
      </pc:sldChg>
      <pc:sldChg chg="modSp mod">
        <pc:chgData name="Heyeck, Larry, HCA" userId="3ff38193-10c1-46b6-8636-ae10f4874ef8" providerId="ADAL" clId="{3033B861-6DAA-4A30-A3A0-B16628346D03}" dt="2026-04-23T15:04:18.366" v="5" actId="1076"/>
        <pc:sldMkLst>
          <pc:docMk/>
          <pc:sldMk cId="2081631623" sldId="2147479923"/>
        </pc:sldMkLst>
        <pc:spChg chg="mod">
          <ac:chgData name="Heyeck, Larry, HCA" userId="3ff38193-10c1-46b6-8636-ae10f4874ef8" providerId="ADAL" clId="{3033B861-6DAA-4A30-A3A0-B16628346D03}" dt="2026-04-23T15:04:18.366" v="5" actId="1076"/>
          <ac:spMkLst>
            <pc:docMk/>
            <pc:sldMk cId="2081631623" sldId="2147479923"/>
            <ac:spMk id="3" creationId="{99B2B9C5-C9D5-B344-B5ED-823397282F6D}"/>
          </ac:spMkLst>
        </pc:spChg>
      </pc:sldChg>
      <pc:sldChg chg="modSp mod">
        <pc:chgData name="Heyeck, Larry, HCA" userId="3ff38193-10c1-46b6-8636-ae10f4874ef8" providerId="ADAL" clId="{3033B861-6DAA-4A30-A3A0-B16628346D03}" dt="2026-04-23T15:04:24.356" v="6" actId="1076"/>
        <pc:sldMkLst>
          <pc:docMk/>
          <pc:sldMk cId="1393137368" sldId="2147479924"/>
        </pc:sldMkLst>
        <pc:spChg chg="mod">
          <ac:chgData name="Heyeck, Larry, HCA" userId="3ff38193-10c1-46b6-8636-ae10f4874ef8" providerId="ADAL" clId="{3033B861-6DAA-4A30-A3A0-B16628346D03}" dt="2026-04-23T15:04:24.356" v="6" actId="1076"/>
          <ac:spMkLst>
            <pc:docMk/>
            <pc:sldMk cId="1393137368" sldId="2147479924"/>
            <ac:spMk id="3" creationId="{2172E8E5-9A73-035A-1CDA-278A73A12F78}"/>
          </ac:spMkLst>
        </pc:spChg>
      </pc:sldChg>
      <pc:sldChg chg="modSp mod">
        <pc:chgData name="Heyeck, Larry, HCA" userId="3ff38193-10c1-46b6-8636-ae10f4874ef8" providerId="ADAL" clId="{3033B861-6DAA-4A30-A3A0-B16628346D03}" dt="2026-04-23T15:04:36.917" v="7" actId="1076"/>
        <pc:sldMkLst>
          <pc:docMk/>
          <pc:sldMk cId="2304534612" sldId="2147479929"/>
        </pc:sldMkLst>
        <pc:spChg chg="mod">
          <ac:chgData name="Heyeck, Larry, HCA" userId="3ff38193-10c1-46b6-8636-ae10f4874ef8" providerId="ADAL" clId="{3033B861-6DAA-4A30-A3A0-B16628346D03}" dt="2026-04-23T15:04:36.917" v="7" actId="1076"/>
          <ac:spMkLst>
            <pc:docMk/>
            <pc:sldMk cId="2304534612" sldId="2147479929"/>
            <ac:spMk id="3" creationId="{66F3A158-3E23-785F-6A1B-D7F9B15F0C30}"/>
          </ac:spMkLst>
        </pc:spChg>
      </pc:sldChg>
      <pc:sldChg chg="modSp mod">
        <pc:chgData name="Heyeck, Larry, HCA" userId="3ff38193-10c1-46b6-8636-ae10f4874ef8" providerId="ADAL" clId="{3033B861-6DAA-4A30-A3A0-B16628346D03}" dt="2026-04-23T15:04:44.793" v="8" actId="1076"/>
        <pc:sldMkLst>
          <pc:docMk/>
          <pc:sldMk cId="1451264746" sldId="2147479930"/>
        </pc:sldMkLst>
        <pc:spChg chg="mod">
          <ac:chgData name="Heyeck, Larry, HCA" userId="3ff38193-10c1-46b6-8636-ae10f4874ef8" providerId="ADAL" clId="{3033B861-6DAA-4A30-A3A0-B16628346D03}" dt="2026-04-23T15:04:44.793" v="8" actId="1076"/>
          <ac:spMkLst>
            <pc:docMk/>
            <pc:sldMk cId="1451264746" sldId="2147479930"/>
            <ac:spMk id="3" creationId="{5DCAD73C-1136-8899-A7B9-9650D68D27B0}"/>
          </ac:spMkLst>
        </pc:spChg>
      </pc:sldChg>
      <pc:sldChg chg="modSp mod">
        <pc:chgData name="Heyeck, Larry, HCA" userId="3ff38193-10c1-46b6-8636-ae10f4874ef8" providerId="ADAL" clId="{3033B861-6DAA-4A30-A3A0-B16628346D03}" dt="2026-04-23T15:04:51.903" v="9" actId="1076"/>
        <pc:sldMkLst>
          <pc:docMk/>
          <pc:sldMk cId="2026558549" sldId="2147479931"/>
        </pc:sldMkLst>
        <pc:spChg chg="mod">
          <ac:chgData name="Heyeck, Larry, HCA" userId="3ff38193-10c1-46b6-8636-ae10f4874ef8" providerId="ADAL" clId="{3033B861-6DAA-4A30-A3A0-B16628346D03}" dt="2026-04-23T15:04:51.903" v="9" actId="1076"/>
          <ac:spMkLst>
            <pc:docMk/>
            <pc:sldMk cId="2026558549" sldId="2147479931"/>
            <ac:spMk id="3" creationId="{819DCDBC-7740-13BE-5466-B8DBDAC88632}"/>
          </ac:spMkLst>
        </pc:spChg>
      </pc:sldChg>
      <pc:sldChg chg="modSp mod">
        <pc:chgData name="Heyeck, Larry, HCA" userId="3ff38193-10c1-46b6-8636-ae10f4874ef8" providerId="ADAL" clId="{3033B861-6DAA-4A30-A3A0-B16628346D03}" dt="2026-04-23T15:04:56.856" v="10" actId="1076"/>
        <pc:sldMkLst>
          <pc:docMk/>
          <pc:sldMk cId="428982223" sldId="2147479932"/>
        </pc:sldMkLst>
        <pc:spChg chg="mod">
          <ac:chgData name="Heyeck, Larry, HCA" userId="3ff38193-10c1-46b6-8636-ae10f4874ef8" providerId="ADAL" clId="{3033B861-6DAA-4A30-A3A0-B16628346D03}" dt="2026-04-23T15:04:56.856" v="10" actId="1076"/>
          <ac:spMkLst>
            <pc:docMk/>
            <pc:sldMk cId="428982223" sldId="2147479932"/>
            <ac:spMk id="3" creationId="{ED67E945-DD26-F1C9-4DCE-1397F6265C02}"/>
          </ac:spMkLst>
        </pc:spChg>
      </pc:sldChg>
      <pc:sldChg chg="modSp mod">
        <pc:chgData name="Heyeck, Larry, HCA" userId="3ff38193-10c1-46b6-8636-ae10f4874ef8" providerId="ADAL" clId="{3033B861-6DAA-4A30-A3A0-B16628346D03}" dt="2026-04-23T15:05:15.449" v="11" actId="1076"/>
        <pc:sldMkLst>
          <pc:docMk/>
          <pc:sldMk cId="2757226128" sldId="2147479938"/>
        </pc:sldMkLst>
        <pc:spChg chg="mod">
          <ac:chgData name="Heyeck, Larry, HCA" userId="3ff38193-10c1-46b6-8636-ae10f4874ef8" providerId="ADAL" clId="{3033B861-6DAA-4A30-A3A0-B16628346D03}" dt="2026-04-23T15:05:15.449" v="11" actId="1076"/>
          <ac:spMkLst>
            <pc:docMk/>
            <pc:sldMk cId="2757226128" sldId="2147479938"/>
            <ac:spMk id="3" creationId="{68B44391-0161-F3AD-9F4D-1D98F03DD9AE}"/>
          </ac:spMkLst>
        </pc:spChg>
      </pc:sldChg>
      <pc:sldChg chg="modSp mod">
        <pc:chgData name="Heyeck, Larry, HCA" userId="3ff38193-10c1-46b6-8636-ae10f4874ef8" providerId="ADAL" clId="{3033B861-6DAA-4A30-A3A0-B16628346D03}" dt="2026-04-23T15:05:27.380" v="12" actId="1076"/>
        <pc:sldMkLst>
          <pc:docMk/>
          <pc:sldMk cId="1550306551" sldId="2147479939"/>
        </pc:sldMkLst>
        <pc:spChg chg="mod">
          <ac:chgData name="Heyeck, Larry, HCA" userId="3ff38193-10c1-46b6-8636-ae10f4874ef8" providerId="ADAL" clId="{3033B861-6DAA-4A30-A3A0-B16628346D03}" dt="2026-04-23T15:05:27.380" v="12" actId="1076"/>
          <ac:spMkLst>
            <pc:docMk/>
            <pc:sldMk cId="1550306551" sldId="2147479939"/>
            <ac:spMk id="3" creationId="{9F7A9490-87A3-DDB6-D98F-1E6B458A8EAB}"/>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E40DA7-FEBC-4CA7-BB4E-9222E7B61DE8}" type="doc">
      <dgm:prSet loTypeId="urn:microsoft.com/office/officeart/2005/8/layout/vList5" loCatId="list" qsTypeId="urn:microsoft.com/office/officeart/2005/8/quickstyle/simple5" qsCatId="simple" csTypeId="urn:microsoft.com/office/officeart/2005/8/colors/accent3_2" csCatId="accent3" phldr="1"/>
      <dgm:spPr/>
      <dgm:t>
        <a:bodyPr/>
        <a:lstStyle/>
        <a:p>
          <a:endParaRPr lang="en-US"/>
        </a:p>
      </dgm:t>
    </dgm:pt>
    <dgm:pt modelId="{F187FD29-B8FA-4B08-90F0-1656A04861EC}">
      <dgm:prSet/>
      <dgm:spPr/>
      <dgm:t>
        <a:bodyPr/>
        <a:lstStyle/>
        <a:p>
          <a:r>
            <a:rPr lang="en-US" dirty="0"/>
            <a:t>Child support guidelines are the PRESUMED </a:t>
          </a:r>
          <a:r>
            <a:rPr lang="en-US"/>
            <a:t>amount of </a:t>
          </a:r>
          <a:r>
            <a:rPr lang="en-US" dirty="0"/>
            <a:t>child support</a:t>
          </a:r>
        </a:p>
      </dgm:t>
    </dgm:pt>
    <dgm:pt modelId="{1D7DDF08-FFEB-4130-98B6-5CE1D35A08F0}" type="parTrans" cxnId="{FF0A2C58-F651-468A-9A21-8B9F74C2EE41}">
      <dgm:prSet/>
      <dgm:spPr/>
      <dgm:t>
        <a:bodyPr/>
        <a:lstStyle/>
        <a:p>
          <a:endParaRPr lang="en-US"/>
        </a:p>
      </dgm:t>
    </dgm:pt>
    <dgm:pt modelId="{3E01D497-4DB6-4F7C-8E98-E3ADF981A154}" type="sibTrans" cxnId="{FF0A2C58-F651-468A-9A21-8B9F74C2EE41}">
      <dgm:prSet/>
      <dgm:spPr/>
      <dgm:t>
        <a:bodyPr/>
        <a:lstStyle/>
        <a:p>
          <a:endParaRPr lang="en-US"/>
        </a:p>
      </dgm:t>
    </dgm:pt>
    <dgm:pt modelId="{4B5816F0-221F-4BBA-A73F-133ADF9C04BC}">
      <dgm:prSet/>
      <dgm:spPr/>
      <dgm:t>
        <a:bodyPr/>
        <a:lstStyle/>
        <a:p>
          <a:r>
            <a:rPr lang="en-US" dirty="0"/>
            <a:t>Court must make FINDINGS to justify the substantial </a:t>
          </a:r>
          <a:r>
            <a:rPr lang="en-US" dirty="0" err="1"/>
            <a:t>hardshIp</a:t>
          </a:r>
          <a:endParaRPr lang="en-US" dirty="0"/>
        </a:p>
      </dgm:t>
    </dgm:pt>
    <dgm:pt modelId="{12406376-B173-4B65-AD3B-CADEF1C789D9}" type="parTrans" cxnId="{9A92D588-161E-455B-AD2D-B15526B4DF94}">
      <dgm:prSet/>
      <dgm:spPr/>
      <dgm:t>
        <a:bodyPr/>
        <a:lstStyle/>
        <a:p>
          <a:endParaRPr lang="en-US"/>
        </a:p>
      </dgm:t>
    </dgm:pt>
    <dgm:pt modelId="{75B74315-A19E-4A2C-9EA8-7A11ADEBB5B7}" type="sibTrans" cxnId="{9A92D588-161E-455B-AD2D-B15526B4DF94}">
      <dgm:prSet/>
      <dgm:spPr/>
      <dgm:t>
        <a:bodyPr/>
        <a:lstStyle/>
        <a:p>
          <a:endParaRPr lang="en-US"/>
        </a:p>
      </dgm:t>
    </dgm:pt>
    <dgm:pt modelId="{3F668F1E-611D-4F0B-A152-782E7B6D57A1}">
      <dgm:prSet/>
      <dgm:spPr/>
      <dgm:t>
        <a:bodyPr/>
        <a:lstStyle/>
        <a:p>
          <a:r>
            <a:rPr lang="en-US" dirty="0"/>
            <a:t>Deviations can be upwards as well as downwards</a:t>
          </a:r>
        </a:p>
      </dgm:t>
    </dgm:pt>
    <dgm:pt modelId="{12F1DAE0-3F40-4B87-A85B-91C926FA751D}" type="parTrans" cxnId="{5B962834-05D8-4A8E-88C0-0910E8717238}">
      <dgm:prSet/>
      <dgm:spPr/>
      <dgm:t>
        <a:bodyPr/>
        <a:lstStyle/>
        <a:p>
          <a:endParaRPr lang="en-US"/>
        </a:p>
      </dgm:t>
    </dgm:pt>
    <dgm:pt modelId="{45B9D4AE-693C-4929-8031-00F6647E6F0C}" type="sibTrans" cxnId="{5B962834-05D8-4A8E-88C0-0910E8717238}">
      <dgm:prSet/>
      <dgm:spPr/>
      <dgm:t>
        <a:bodyPr/>
        <a:lstStyle/>
        <a:p>
          <a:endParaRPr lang="en-US"/>
        </a:p>
      </dgm:t>
    </dgm:pt>
    <dgm:pt modelId="{F0964A33-872F-441D-8EFD-C840DAD13BCD}">
      <dgm:prSet/>
      <dgm:spPr/>
      <dgm:t>
        <a:bodyPr/>
        <a:lstStyle/>
        <a:p>
          <a:r>
            <a:rPr lang="en-US" dirty="0"/>
            <a:t>EXAMPLES – custodial parent caring for a disabled child and having to incur additional expenses to transport child for treatment</a:t>
          </a:r>
        </a:p>
      </dgm:t>
    </dgm:pt>
    <dgm:pt modelId="{0610A010-DDF6-4E2C-80B9-CF463946163A}" type="parTrans" cxnId="{09400884-F74D-436F-A85E-250EF5EFEA3D}">
      <dgm:prSet/>
      <dgm:spPr/>
      <dgm:t>
        <a:bodyPr/>
        <a:lstStyle/>
        <a:p>
          <a:endParaRPr lang="en-US"/>
        </a:p>
      </dgm:t>
    </dgm:pt>
    <dgm:pt modelId="{9323A172-08A5-4D62-9C10-4BAF24B77D7F}" type="sibTrans" cxnId="{09400884-F74D-436F-A85E-250EF5EFEA3D}">
      <dgm:prSet/>
      <dgm:spPr/>
      <dgm:t>
        <a:bodyPr/>
        <a:lstStyle/>
        <a:p>
          <a:endParaRPr lang="en-US"/>
        </a:p>
      </dgm:t>
    </dgm:pt>
    <dgm:pt modelId="{208657C3-17B4-4892-A15A-341146E9FCCB}">
      <dgm:prSet/>
      <dgm:spPr/>
      <dgm:t>
        <a:bodyPr/>
        <a:lstStyle/>
        <a:p>
          <a:r>
            <a:rPr lang="en-US" dirty="0"/>
            <a:t>Deviations can occur by REBUTTING the presumption</a:t>
          </a:r>
        </a:p>
      </dgm:t>
    </dgm:pt>
    <dgm:pt modelId="{FF349B37-76D3-479E-B2F9-5599673CE2AE}" type="sibTrans" cxnId="{8FC6916A-B1CB-4A58-8BAF-431356752EF2}">
      <dgm:prSet/>
      <dgm:spPr/>
      <dgm:t>
        <a:bodyPr/>
        <a:lstStyle/>
        <a:p>
          <a:endParaRPr lang="en-US"/>
        </a:p>
      </dgm:t>
    </dgm:pt>
    <dgm:pt modelId="{E2F0BC25-5D88-4C4D-AE5A-996F8837E51E}" type="parTrans" cxnId="{8FC6916A-B1CB-4A58-8BAF-431356752EF2}">
      <dgm:prSet/>
      <dgm:spPr/>
      <dgm:t>
        <a:bodyPr/>
        <a:lstStyle/>
        <a:p>
          <a:endParaRPr lang="en-US"/>
        </a:p>
      </dgm:t>
    </dgm:pt>
    <dgm:pt modelId="{638DDA6A-EE9F-4D5B-BC40-C2BD98949D40}" type="pres">
      <dgm:prSet presAssocID="{25E40DA7-FEBC-4CA7-BB4E-9222E7B61DE8}" presName="Name0" presStyleCnt="0">
        <dgm:presLayoutVars>
          <dgm:dir/>
          <dgm:animLvl val="lvl"/>
          <dgm:resizeHandles val="exact"/>
        </dgm:presLayoutVars>
      </dgm:prSet>
      <dgm:spPr/>
    </dgm:pt>
    <dgm:pt modelId="{691D974E-4187-472E-A445-87A54A3220D8}" type="pres">
      <dgm:prSet presAssocID="{F187FD29-B8FA-4B08-90F0-1656A04861EC}" presName="linNode" presStyleCnt="0"/>
      <dgm:spPr/>
    </dgm:pt>
    <dgm:pt modelId="{6F029A45-D673-492A-B328-851B842628D6}" type="pres">
      <dgm:prSet presAssocID="{F187FD29-B8FA-4B08-90F0-1656A04861EC}" presName="parentText" presStyleLbl="node1" presStyleIdx="0" presStyleCnt="5">
        <dgm:presLayoutVars>
          <dgm:chMax val="1"/>
          <dgm:bulletEnabled val="1"/>
        </dgm:presLayoutVars>
      </dgm:prSet>
      <dgm:spPr/>
    </dgm:pt>
    <dgm:pt modelId="{4D29142B-A573-4AEE-9E16-AEF800549FE7}" type="pres">
      <dgm:prSet presAssocID="{3E01D497-4DB6-4F7C-8E98-E3ADF981A154}" presName="sp" presStyleCnt="0"/>
      <dgm:spPr/>
    </dgm:pt>
    <dgm:pt modelId="{3D66A33D-F45A-4F89-9777-029BC9C31C24}" type="pres">
      <dgm:prSet presAssocID="{208657C3-17B4-4892-A15A-341146E9FCCB}" presName="linNode" presStyleCnt="0"/>
      <dgm:spPr/>
    </dgm:pt>
    <dgm:pt modelId="{722E4365-DD72-4B8C-A66B-832160E4B0EB}" type="pres">
      <dgm:prSet presAssocID="{208657C3-17B4-4892-A15A-341146E9FCCB}" presName="parentText" presStyleLbl="node1" presStyleIdx="1" presStyleCnt="5">
        <dgm:presLayoutVars>
          <dgm:chMax val="1"/>
          <dgm:bulletEnabled val="1"/>
        </dgm:presLayoutVars>
      </dgm:prSet>
      <dgm:spPr/>
    </dgm:pt>
    <dgm:pt modelId="{03A3119E-E190-4D74-9FB0-D2C7211FB3B9}" type="pres">
      <dgm:prSet presAssocID="{FF349B37-76D3-479E-B2F9-5599673CE2AE}" presName="sp" presStyleCnt="0"/>
      <dgm:spPr/>
    </dgm:pt>
    <dgm:pt modelId="{D5EBAB35-2026-46E1-9E61-F13583B38F24}" type="pres">
      <dgm:prSet presAssocID="{4B5816F0-221F-4BBA-A73F-133ADF9C04BC}" presName="linNode" presStyleCnt="0"/>
      <dgm:spPr/>
    </dgm:pt>
    <dgm:pt modelId="{F30AFA0A-28C8-40C0-9FDA-66208DECF92F}" type="pres">
      <dgm:prSet presAssocID="{4B5816F0-221F-4BBA-A73F-133ADF9C04BC}" presName="parentText" presStyleLbl="node1" presStyleIdx="2" presStyleCnt="5">
        <dgm:presLayoutVars>
          <dgm:chMax val="1"/>
          <dgm:bulletEnabled val="1"/>
        </dgm:presLayoutVars>
      </dgm:prSet>
      <dgm:spPr/>
    </dgm:pt>
    <dgm:pt modelId="{C7A5B11F-478D-46C7-97C5-3E8C67BBCDBC}" type="pres">
      <dgm:prSet presAssocID="{75B74315-A19E-4A2C-9EA8-7A11ADEBB5B7}" presName="sp" presStyleCnt="0"/>
      <dgm:spPr/>
    </dgm:pt>
    <dgm:pt modelId="{81C3C99A-6DA0-4A98-AEA1-31534876C7C7}" type="pres">
      <dgm:prSet presAssocID="{3F668F1E-611D-4F0B-A152-782E7B6D57A1}" presName="linNode" presStyleCnt="0"/>
      <dgm:spPr/>
    </dgm:pt>
    <dgm:pt modelId="{992E4737-B3AC-47E1-A1EE-BB4F858C745E}" type="pres">
      <dgm:prSet presAssocID="{3F668F1E-611D-4F0B-A152-782E7B6D57A1}" presName="parentText" presStyleLbl="node1" presStyleIdx="3" presStyleCnt="5">
        <dgm:presLayoutVars>
          <dgm:chMax val="1"/>
          <dgm:bulletEnabled val="1"/>
        </dgm:presLayoutVars>
      </dgm:prSet>
      <dgm:spPr/>
    </dgm:pt>
    <dgm:pt modelId="{841DC463-0CA9-4E3D-B67F-0A2C724111FF}" type="pres">
      <dgm:prSet presAssocID="{45B9D4AE-693C-4929-8031-00F6647E6F0C}" presName="sp" presStyleCnt="0"/>
      <dgm:spPr/>
    </dgm:pt>
    <dgm:pt modelId="{D955D068-3E46-4D63-8E93-2D493E4F0FB8}" type="pres">
      <dgm:prSet presAssocID="{F0964A33-872F-441D-8EFD-C840DAD13BCD}" presName="linNode" presStyleCnt="0"/>
      <dgm:spPr/>
    </dgm:pt>
    <dgm:pt modelId="{5EBDC5F8-A3EF-4639-B197-1C22B7E3C448}" type="pres">
      <dgm:prSet presAssocID="{F0964A33-872F-441D-8EFD-C840DAD13BCD}" presName="parentText" presStyleLbl="node1" presStyleIdx="4" presStyleCnt="5">
        <dgm:presLayoutVars>
          <dgm:chMax val="1"/>
          <dgm:bulletEnabled val="1"/>
        </dgm:presLayoutVars>
      </dgm:prSet>
      <dgm:spPr/>
    </dgm:pt>
  </dgm:ptLst>
  <dgm:cxnLst>
    <dgm:cxn modelId="{5B962834-05D8-4A8E-88C0-0910E8717238}" srcId="{25E40DA7-FEBC-4CA7-BB4E-9222E7B61DE8}" destId="{3F668F1E-611D-4F0B-A152-782E7B6D57A1}" srcOrd="3" destOrd="0" parTransId="{12F1DAE0-3F40-4B87-A85B-91C926FA751D}" sibTransId="{45B9D4AE-693C-4929-8031-00F6647E6F0C}"/>
    <dgm:cxn modelId="{1754B537-9CBB-45E2-B5F0-08CBE515459B}" type="presOf" srcId="{25E40DA7-FEBC-4CA7-BB4E-9222E7B61DE8}" destId="{638DDA6A-EE9F-4D5B-BC40-C2BD98949D40}" srcOrd="0" destOrd="0" presId="urn:microsoft.com/office/officeart/2005/8/layout/vList5"/>
    <dgm:cxn modelId="{8FC6916A-B1CB-4A58-8BAF-431356752EF2}" srcId="{25E40DA7-FEBC-4CA7-BB4E-9222E7B61DE8}" destId="{208657C3-17B4-4892-A15A-341146E9FCCB}" srcOrd="1" destOrd="0" parTransId="{E2F0BC25-5D88-4C4D-AE5A-996F8837E51E}" sibTransId="{FF349B37-76D3-479E-B2F9-5599673CE2AE}"/>
    <dgm:cxn modelId="{7783E24D-7A8F-408F-8210-F1F38D824758}" type="presOf" srcId="{208657C3-17B4-4892-A15A-341146E9FCCB}" destId="{722E4365-DD72-4B8C-A66B-832160E4B0EB}" srcOrd="0" destOrd="0" presId="urn:microsoft.com/office/officeart/2005/8/layout/vList5"/>
    <dgm:cxn modelId="{FF0A2C58-F651-468A-9A21-8B9F74C2EE41}" srcId="{25E40DA7-FEBC-4CA7-BB4E-9222E7B61DE8}" destId="{F187FD29-B8FA-4B08-90F0-1656A04861EC}" srcOrd="0" destOrd="0" parTransId="{1D7DDF08-FFEB-4130-98B6-5CE1D35A08F0}" sibTransId="{3E01D497-4DB6-4F7C-8E98-E3ADF981A154}"/>
    <dgm:cxn modelId="{09400884-F74D-436F-A85E-250EF5EFEA3D}" srcId="{25E40DA7-FEBC-4CA7-BB4E-9222E7B61DE8}" destId="{F0964A33-872F-441D-8EFD-C840DAD13BCD}" srcOrd="4" destOrd="0" parTransId="{0610A010-DDF6-4E2C-80B9-CF463946163A}" sibTransId="{9323A172-08A5-4D62-9C10-4BAF24B77D7F}"/>
    <dgm:cxn modelId="{9A92D588-161E-455B-AD2D-B15526B4DF94}" srcId="{25E40DA7-FEBC-4CA7-BB4E-9222E7B61DE8}" destId="{4B5816F0-221F-4BBA-A73F-133ADF9C04BC}" srcOrd="2" destOrd="0" parTransId="{12406376-B173-4B65-AD3B-CADEF1C789D9}" sibTransId="{75B74315-A19E-4A2C-9EA8-7A11ADEBB5B7}"/>
    <dgm:cxn modelId="{FA01298E-C530-4D38-AD7B-120A7E4516EE}" type="presOf" srcId="{F0964A33-872F-441D-8EFD-C840DAD13BCD}" destId="{5EBDC5F8-A3EF-4639-B197-1C22B7E3C448}" srcOrd="0" destOrd="0" presId="urn:microsoft.com/office/officeart/2005/8/layout/vList5"/>
    <dgm:cxn modelId="{8CC1CAB9-74DD-4C7D-A3A0-F70F0F935BCA}" type="presOf" srcId="{4B5816F0-221F-4BBA-A73F-133ADF9C04BC}" destId="{F30AFA0A-28C8-40C0-9FDA-66208DECF92F}" srcOrd="0" destOrd="0" presId="urn:microsoft.com/office/officeart/2005/8/layout/vList5"/>
    <dgm:cxn modelId="{0DA42ED4-2741-408A-A987-FA16235EAA00}" type="presOf" srcId="{3F668F1E-611D-4F0B-A152-782E7B6D57A1}" destId="{992E4737-B3AC-47E1-A1EE-BB4F858C745E}" srcOrd="0" destOrd="0" presId="urn:microsoft.com/office/officeart/2005/8/layout/vList5"/>
    <dgm:cxn modelId="{56DF50F5-D93D-4E35-93AB-E977B5AD1351}" type="presOf" srcId="{F187FD29-B8FA-4B08-90F0-1656A04861EC}" destId="{6F029A45-D673-492A-B328-851B842628D6}" srcOrd="0" destOrd="0" presId="urn:microsoft.com/office/officeart/2005/8/layout/vList5"/>
    <dgm:cxn modelId="{F6AA3D4A-3745-4672-ADD3-46E3B21C9384}" type="presParOf" srcId="{638DDA6A-EE9F-4D5B-BC40-C2BD98949D40}" destId="{691D974E-4187-472E-A445-87A54A3220D8}" srcOrd="0" destOrd="0" presId="urn:microsoft.com/office/officeart/2005/8/layout/vList5"/>
    <dgm:cxn modelId="{5C1E07F3-6B1F-4D06-8C18-9641429DE174}" type="presParOf" srcId="{691D974E-4187-472E-A445-87A54A3220D8}" destId="{6F029A45-D673-492A-B328-851B842628D6}" srcOrd="0" destOrd="0" presId="urn:microsoft.com/office/officeart/2005/8/layout/vList5"/>
    <dgm:cxn modelId="{328FCA33-AC0D-4831-AD69-C36F289E119D}" type="presParOf" srcId="{638DDA6A-EE9F-4D5B-BC40-C2BD98949D40}" destId="{4D29142B-A573-4AEE-9E16-AEF800549FE7}" srcOrd="1" destOrd="0" presId="urn:microsoft.com/office/officeart/2005/8/layout/vList5"/>
    <dgm:cxn modelId="{255167B6-11D1-409F-BA6A-05174531FB66}" type="presParOf" srcId="{638DDA6A-EE9F-4D5B-BC40-C2BD98949D40}" destId="{3D66A33D-F45A-4F89-9777-029BC9C31C24}" srcOrd="2" destOrd="0" presId="urn:microsoft.com/office/officeart/2005/8/layout/vList5"/>
    <dgm:cxn modelId="{525FD6D2-9EC1-468D-988B-EA2284CAA45E}" type="presParOf" srcId="{3D66A33D-F45A-4F89-9777-029BC9C31C24}" destId="{722E4365-DD72-4B8C-A66B-832160E4B0EB}" srcOrd="0" destOrd="0" presId="urn:microsoft.com/office/officeart/2005/8/layout/vList5"/>
    <dgm:cxn modelId="{68DEFBA4-19B0-4C09-887E-CAA39B1C7221}" type="presParOf" srcId="{638DDA6A-EE9F-4D5B-BC40-C2BD98949D40}" destId="{03A3119E-E190-4D74-9FB0-D2C7211FB3B9}" srcOrd="3" destOrd="0" presId="urn:microsoft.com/office/officeart/2005/8/layout/vList5"/>
    <dgm:cxn modelId="{E12B320B-A0BF-4FF2-A12D-3FDB6199E937}" type="presParOf" srcId="{638DDA6A-EE9F-4D5B-BC40-C2BD98949D40}" destId="{D5EBAB35-2026-46E1-9E61-F13583B38F24}" srcOrd="4" destOrd="0" presId="urn:microsoft.com/office/officeart/2005/8/layout/vList5"/>
    <dgm:cxn modelId="{EAFECE91-215D-45FE-9D62-F3C6694126B3}" type="presParOf" srcId="{D5EBAB35-2026-46E1-9E61-F13583B38F24}" destId="{F30AFA0A-28C8-40C0-9FDA-66208DECF92F}" srcOrd="0" destOrd="0" presId="urn:microsoft.com/office/officeart/2005/8/layout/vList5"/>
    <dgm:cxn modelId="{8A7FF66C-FD41-4FBA-811E-5F5A653291B3}" type="presParOf" srcId="{638DDA6A-EE9F-4D5B-BC40-C2BD98949D40}" destId="{C7A5B11F-478D-46C7-97C5-3E8C67BBCDBC}" srcOrd="5" destOrd="0" presId="urn:microsoft.com/office/officeart/2005/8/layout/vList5"/>
    <dgm:cxn modelId="{1DF25A87-752F-420D-82EE-D7E34443E726}" type="presParOf" srcId="{638DDA6A-EE9F-4D5B-BC40-C2BD98949D40}" destId="{81C3C99A-6DA0-4A98-AEA1-31534876C7C7}" srcOrd="6" destOrd="0" presId="urn:microsoft.com/office/officeart/2005/8/layout/vList5"/>
    <dgm:cxn modelId="{4F0102F8-76E4-4D24-BE46-3AF141322B56}" type="presParOf" srcId="{81C3C99A-6DA0-4A98-AEA1-31534876C7C7}" destId="{992E4737-B3AC-47E1-A1EE-BB4F858C745E}" srcOrd="0" destOrd="0" presId="urn:microsoft.com/office/officeart/2005/8/layout/vList5"/>
    <dgm:cxn modelId="{E9967E03-B971-4874-9F71-2B44C906F624}" type="presParOf" srcId="{638DDA6A-EE9F-4D5B-BC40-C2BD98949D40}" destId="{841DC463-0CA9-4E3D-B67F-0A2C724111FF}" srcOrd="7" destOrd="0" presId="urn:microsoft.com/office/officeart/2005/8/layout/vList5"/>
    <dgm:cxn modelId="{F40FE5A3-1934-4C37-8401-E4F3882B047C}" type="presParOf" srcId="{638DDA6A-EE9F-4D5B-BC40-C2BD98949D40}" destId="{D955D068-3E46-4D63-8E93-2D493E4F0FB8}" srcOrd="8" destOrd="0" presId="urn:microsoft.com/office/officeart/2005/8/layout/vList5"/>
    <dgm:cxn modelId="{3F80C539-636D-4BE6-AC2E-788B76F281E0}" type="presParOf" srcId="{D955D068-3E46-4D63-8E93-2D493E4F0FB8}" destId="{5EBDC5F8-A3EF-4639-B197-1C22B7E3C448}"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029A45-D673-492A-B328-851B842628D6}">
      <dsp:nvSpPr>
        <dsp:cNvPr id="0" name=""/>
        <dsp:cNvSpPr/>
      </dsp:nvSpPr>
      <dsp:spPr>
        <a:xfrm>
          <a:off x="3364553" y="1911"/>
          <a:ext cx="3785123" cy="835951"/>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n-US" sz="1500" kern="1200" dirty="0"/>
            <a:t>Child support guidelines are the PRESUMED </a:t>
          </a:r>
          <a:r>
            <a:rPr lang="en-US" sz="1500" kern="1200"/>
            <a:t>amount of </a:t>
          </a:r>
          <a:r>
            <a:rPr lang="en-US" sz="1500" kern="1200" dirty="0"/>
            <a:t>child support</a:t>
          </a:r>
        </a:p>
      </dsp:txBody>
      <dsp:txXfrm>
        <a:off x="3405361" y="42719"/>
        <a:ext cx="3703507" cy="754335"/>
      </dsp:txXfrm>
    </dsp:sp>
    <dsp:sp modelId="{722E4365-DD72-4B8C-A66B-832160E4B0EB}">
      <dsp:nvSpPr>
        <dsp:cNvPr id="0" name=""/>
        <dsp:cNvSpPr/>
      </dsp:nvSpPr>
      <dsp:spPr>
        <a:xfrm>
          <a:off x="3364553" y="879660"/>
          <a:ext cx="3785123" cy="835951"/>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n-US" sz="1500" kern="1200" dirty="0"/>
            <a:t>Deviations can occur by REBUTTING the presumption</a:t>
          </a:r>
        </a:p>
      </dsp:txBody>
      <dsp:txXfrm>
        <a:off x="3405361" y="920468"/>
        <a:ext cx="3703507" cy="754335"/>
      </dsp:txXfrm>
    </dsp:sp>
    <dsp:sp modelId="{F30AFA0A-28C8-40C0-9FDA-66208DECF92F}">
      <dsp:nvSpPr>
        <dsp:cNvPr id="0" name=""/>
        <dsp:cNvSpPr/>
      </dsp:nvSpPr>
      <dsp:spPr>
        <a:xfrm>
          <a:off x="3364553" y="1757409"/>
          <a:ext cx="3785123" cy="835951"/>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n-US" sz="1500" kern="1200" dirty="0"/>
            <a:t>Court must make FINDINGS to justify the substantial </a:t>
          </a:r>
          <a:r>
            <a:rPr lang="en-US" sz="1500" kern="1200" dirty="0" err="1"/>
            <a:t>hardshIp</a:t>
          </a:r>
          <a:endParaRPr lang="en-US" sz="1500" kern="1200" dirty="0"/>
        </a:p>
      </dsp:txBody>
      <dsp:txXfrm>
        <a:off x="3405361" y="1798217"/>
        <a:ext cx="3703507" cy="754335"/>
      </dsp:txXfrm>
    </dsp:sp>
    <dsp:sp modelId="{992E4737-B3AC-47E1-A1EE-BB4F858C745E}">
      <dsp:nvSpPr>
        <dsp:cNvPr id="0" name=""/>
        <dsp:cNvSpPr/>
      </dsp:nvSpPr>
      <dsp:spPr>
        <a:xfrm>
          <a:off x="3364553" y="2635158"/>
          <a:ext cx="3785123" cy="835951"/>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n-US" sz="1500" kern="1200" dirty="0"/>
            <a:t>Deviations can be upwards as well as downwards</a:t>
          </a:r>
        </a:p>
      </dsp:txBody>
      <dsp:txXfrm>
        <a:off x="3405361" y="2675966"/>
        <a:ext cx="3703507" cy="754335"/>
      </dsp:txXfrm>
    </dsp:sp>
    <dsp:sp modelId="{5EBDC5F8-A3EF-4639-B197-1C22B7E3C448}">
      <dsp:nvSpPr>
        <dsp:cNvPr id="0" name=""/>
        <dsp:cNvSpPr/>
      </dsp:nvSpPr>
      <dsp:spPr>
        <a:xfrm>
          <a:off x="3364553" y="3512907"/>
          <a:ext cx="3785123" cy="835951"/>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n-US" sz="1500" kern="1200" dirty="0"/>
            <a:t>EXAMPLES – custodial parent caring for a disabled child and having to incur additional expenses to transport child for treatment</a:t>
          </a:r>
        </a:p>
      </dsp:txBody>
      <dsp:txXfrm>
        <a:off x="3405361" y="3553715"/>
        <a:ext cx="3703507" cy="754335"/>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1"/>
            <a:ext cx="3962400" cy="344091"/>
          </a:xfrm>
          <a:prstGeom prst="rect">
            <a:avLst/>
          </a:prstGeom>
        </p:spPr>
        <p:txBody>
          <a:bodyPr vert="horz" lIns="91440" tIns="45720" rIns="91440" bIns="45720" rtlCol="0"/>
          <a:lstStyle>
            <a:lvl1pPr algn="r">
              <a:defRPr sz="1200"/>
            </a:lvl1pPr>
          </a:lstStyle>
          <a:p>
            <a:fld id="{661118F1-9FA4-49F6-9DDD-E30FC714E415}" type="datetimeFigureOut">
              <a:rPr lang="en-US" smtClean="0"/>
              <a:t>4/23/2026</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8AF77398-BD4F-4CA4-8075-80259D3C1BAE}" type="slidenum">
              <a:rPr lang="en-US" smtClean="0"/>
              <a:t>‹#›</a:t>
            </a:fld>
            <a:endParaRPr lang="en-US"/>
          </a:p>
        </p:txBody>
      </p:sp>
    </p:spTree>
    <p:extLst>
      <p:ext uri="{BB962C8B-B14F-4D97-AF65-F5344CB8AC3E}">
        <p14:creationId xmlns:p14="http://schemas.microsoft.com/office/powerpoint/2010/main" val="37095818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Record!</a:t>
            </a:r>
          </a:p>
          <a:p>
            <a:r>
              <a:rPr lang="en-US"/>
              <a:t>Ask people to say hello in Chat and where they are joining from!</a:t>
            </a: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8BD8E7-1312-41F3-99C4-6DA5AF8919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0166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8500" y="1169988"/>
            <a:ext cx="5613400" cy="3157537"/>
          </a:xfrm>
        </p:spPr>
      </p:sp>
      <p:sp>
        <p:nvSpPr>
          <p:cNvPr id="3" name="Notes Placeholder 2"/>
          <p:cNvSpPr>
            <a:spLocks noGrp="1"/>
          </p:cNvSpPr>
          <p:nvPr>
            <p:ph type="body" idx="1"/>
          </p:nvPr>
        </p:nvSpPr>
        <p:spPr/>
        <p:txBody>
          <a:bodyPr/>
          <a:lstStyle/>
          <a:p>
            <a:r>
              <a:rPr lang="en-US"/>
              <a:t>Alex</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46670F-7F2C-804F-899E-77D7624F58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9719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Betina</a:t>
            </a:r>
          </a:p>
        </p:txBody>
      </p:sp>
      <p:sp>
        <p:nvSpPr>
          <p:cNvPr id="4" name="Slide Number Placeholder 3"/>
          <p:cNvSpPr>
            <a:spLocks noGrp="1"/>
          </p:cNvSpPr>
          <p:nvPr>
            <p:ph type="sldNum" sz="quarter" idx="5"/>
          </p:nvPr>
        </p:nvSpPr>
        <p:spPr/>
        <p:txBody>
          <a:bodyPr/>
          <a:lstStyle/>
          <a:p>
            <a:fld id="{8AF77398-BD4F-4CA4-8075-80259D3C1BAE}" type="slidenum">
              <a:rPr lang="en-US" smtClean="0"/>
              <a:t>34</a:t>
            </a:fld>
            <a:endParaRPr lang="en-US"/>
          </a:p>
        </p:txBody>
      </p:sp>
    </p:spTree>
    <p:extLst>
      <p:ext uri="{BB962C8B-B14F-4D97-AF65-F5344CB8AC3E}">
        <p14:creationId xmlns:p14="http://schemas.microsoft.com/office/powerpoint/2010/main" val="36723214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57D8E"/>
        </a:solidFill>
        <a:effectLst/>
      </p:bgPr>
    </p:bg>
    <p:spTree>
      <p:nvGrpSpPr>
        <p:cNvPr id="1" name=""/>
        <p:cNvGrpSpPr/>
        <p:nvPr/>
      </p:nvGrpSpPr>
      <p:grpSpPr>
        <a:xfrm>
          <a:off x="0" y="0"/>
          <a:ext cx="0" cy="0"/>
          <a:chOff x="0" y="0"/>
          <a:chExt cx="0" cy="0"/>
        </a:xfrm>
      </p:grpSpPr>
      <p:sp>
        <p:nvSpPr>
          <p:cNvPr id="7" name="Rectangle 6"/>
          <p:cNvSpPr/>
          <p:nvPr/>
        </p:nvSpPr>
        <p:spPr>
          <a:xfrm>
            <a:off x="304800" y="304800"/>
            <a:ext cx="115824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838200" y="1548245"/>
            <a:ext cx="10515600" cy="2240280"/>
          </a:xfrm>
        </p:spPr>
        <p:txBody>
          <a:bodyPr anchor="b">
            <a:normAutofit/>
          </a:bodyPr>
          <a:lstStyle>
            <a:lvl1pPr algn="ctr">
              <a:defRPr sz="6599">
                <a:solidFill>
                  <a:schemeClr val="bg1"/>
                </a:solidFill>
              </a:defRPr>
            </a:lvl1pPr>
          </a:lstStyle>
          <a:p>
            <a:r>
              <a:rPr lang="en-US"/>
              <a:t>Click to edit Master title style</a:t>
            </a:r>
          </a:p>
        </p:txBody>
      </p:sp>
      <p:sp>
        <p:nvSpPr>
          <p:cNvPr id="3" name="Subtitle 2"/>
          <p:cNvSpPr>
            <a:spLocks noGrp="1"/>
          </p:cNvSpPr>
          <p:nvPr>
            <p:ph type="subTitle" idx="1"/>
          </p:nvPr>
        </p:nvSpPr>
        <p:spPr>
          <a:xfrm>
            <a:off x="838200" y="3854659"/>
            <a:ext cx="10515600" cy="1143000"/>
          </a:xfrm>
        </p:spPr>
        <p:txBody>
          <a:bodyPr>
            <a:normAutofit/>
          </a:bodyPr>
          <a:lstStyle>
            <a:lvl1pPr marL="0" indent="0" algn="ctr">
              <a:buNone/>
              <a:defRPr sz="3599" cap="all" spc="37" baseline="0">
                <a:solidFill>
                  <a:schemeClr val="bg1"/>
                </a:solidFill>
              </a:defRPr>
            </a:lvl1pPr>
            <a:lvl2pPr marL="342822" indent="0" algn="ctr">
              <a:buNone/>
              <a:defRPr sz="1500"/>
            </a:lvl2pPr>
            <a:lvl3pPr marL="685646" indent="0" algn="ctr">
              <a:buNone/>
              <a:defRPr sz="1351"/>
            </a:lvl3pPr>
            <a:lvl4pPr marL="1028468" indent="0" algn="ctr">
              <a:buNone/>
              <a:defRPr sz="1200"/>
            </a:lvl4pPr>
            <a:lvl5pPr marL="1371292" indent="0" algn="ctr">
              <a:buNone/>
              <a:defRPr sz="1200"/>
            </a:lvl5pPr>
            <a:lvl6pPr marL="1714114" indent="0" algn="ctr">
              <a:buNone/>
              <a:defRPr sz="1200"/>
            </a:lvl6pPr>
            <a:lvl7pPr marL="2056938" indent="0" algn="ctr">
              <a:buNone/>
              <a:defRPr sz="1200"/>
            </a:lvl7pPr>
            <a:lvl8pPr marL="2399760" indent="0" algn="ctr">
              <a:buNone/>
              <a:defRPr sz="1200"/>
            </a:lvl8pPr>
            <a:lvl9pPr marL="2742582" indent="0" algn="ctr">
              <a:buNone/>
              <a:defRPr sz="1200"/>
            </a:lvl9pPr>
          </a:lstStyle>
          <a:p>
            <a:r>
              <a:rPr lang="en-US"/>
              <a:t>Click to edit Master subtitle style</a:t>
            </a:r>
          </a:p>
        </p:txBody>
      </p:sp>
    </p:spTree>
    <p:extLst>
      <p:ext uri="{BB962C8B-B14F-4D97-AF65-F5344CB8AC3E}">
        <p14:creationId xmlns:p14="http://schemas.microsoft.com/office/powerpoint/2010/main" val="413246716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2_Section Header">
    <p:bg>
      <p:bgPr>
        <a:solidFill>
          <a:srgbClr val="057D8E"/>
        </a:solidFill>
        <a:effectLst/>
      </p:bgPr>
    </p:bg>
    <p:spTree>
      <p:nvGrpSpPr>
        <p:cNvPr id="1" name=""/>
        <p:cNvGrpSpPr/>
        <p:nvPr/>
      </p:nvGrpSpPr>
      <p:grpSpPr>
        <a:xfrm>
          <a:off x="0" y="0"/>
          <a:ext cx="0" cy="0"/>
          <a:chOff x="0" y="0"/>
          <a:chExt cx="0" cy="0"/>
        </a:xfrm>
      </p:grpSpPr>
      <p:sp>
        <p:nvSpPr>
          <p:cNvPr id="7" name="Rectangle 6"/>
          <p:cNvSpPr/>
          <p:nvPr userDrawn="1"/>
        </p:nvSpPr>
        <p:spPr>
          <a:xfrm>
            <a:off x="304800" y="304800"/>
            <a:ext cx="115824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5025" y="819997"/>
            <a:ext cx="10515600" cy="2743200"/>
          </a:xfrm>
        </p:spPr>
        <p:txBody>
          <a:bodyPr anchor="b">
            <a:normAutofit/>
          </a:bodyPr>
          <a:lstStyle>
            <a:lvl1pPr algn="ctr">
              <a:defRPr sz="4000" spc="-50" baseline="0">
                <a:solidFill>
                  <a:schemeClr val="bg1"/>
                </a:solidFill>
              </a:defRPr>
            </a:lvl1pPr>
          </a:lstStyle>
          <a:p>
            <a:r>
              <a:rPr lang="en-US"/>
              <a:t>Click to edit Master title style</a:t>
            </a:r>
          </a:p>
        </p:txBody>
      </p:sp>
      <p:sp>
        <p:nvSpPr>
          <p:cNvPr id="5" name="Text Placeholder 4"/>
          <p:cNvSpPr>
            <a:spLocks noGrp="1"/>
          </p:cNvSpPr>
          <p:nvPr>
            <p:ph type="body" sz="quarter" idx="10"/>
          </p:nvPr>
        </p:nvSpPr>
        <p:spPr>
          <a:xfrm>
            <a:off x="835025" y="3621194"/>
            <a:ext cx="10515600" cy="914400"/>
          </a:xfrm>
        </p:spPr>
        <p:txBody>
          <a:bodyPr>
            <a:normAutofit/>
          </a:bodyPr>
          <a:lstStyle>
            <a:lvl1pPr marL="0" indent="0" algn="ctr">
              <a:spcBef>
                <a:spcPts val="0"/>
              </a:spcBef>
              <a:buFontTx/>
              <a:buNone/>
              <a:defRPr sz="2000" cap="all" spc="50" baseline="0">
                <a:solidFill>
                  <a:schemeClr val="bg1"/>
                </a:solidFill>
              </a:defRPr>
            </a:lvl1pPr>
            <a:lvl2pPr marL="365760" indent="0" algn="ctr">
              <a:buNone/>
              <a:defRPr sz="2000" cap="all" spc="50" baseline="0">
                <a:solidFill>
                  <a:schemeClr val="bg1"/>
                </a:solidFill>
              </a:defRPr>
            </a:lvl2pPr>
            <a:lvl3pPr algn="ctr">
              <a:defRPr sz="2000" cap="all" spc="50" baseline="0">
                <a:solidFill>
                  <a:schemeClr val="bg1"/>
                </a:solidFill>
              </a:defRPr>
            </a:lvl3pPr>
            <a:lvl4pPr algn="ctr">
              <a:defRPr sz="2000" cap="all" spc="50" baseline="0">
                <a:solidFill>
                  <a:schemeClr val="bg1"/>
                </a:solidFill>
              </a:defRPr>
            </a:lvl4pPr>
            <a:lvl5pPr algn="ctr">
              <a:defRPr sz="2000" cap="all" spc="50" baseline="0">
                <a:solidFill>
                  <a:schemeClr val="bg1"/>
                </a:solidFill>
              </a:defRPr>
            </a:lvl5pPr>
          </a:lstStyle>
          <a:p>
            <a:pPr lvl="0"/>
            <a:r>
              <a:rPr lang="en-US"/>
              <a:t>Edit Master text styles</a:t>
            </a:r>
          </a:p>
        </p:txBody>
      </p:sp>
      <p:sp>
        <p:nvSpPr>
          <p:cNvPr id="3" name="Rectangle 2">
            <a:extLst>
              <a:ext uri="{FF2B5EF4-FFF2-40B4-BE49-F238E27FC236}">
                <a16:creationId xmlns:a16="http://schemas.microsoft.com/office/drawing/2014/main" id="{A51B7FAD-826F-453B-B7E5-66816E8FAC7B}"/>
              </a:ext>
            </a:extLst>
          </p:cNvPr>
          <p:cNvSpPr/>
          <p:nvPr userDrawn="1"/>
        </p:nvSpPr>
        <p:spPr>
          <a:xfrm>
            <a:off x="4108533" y="6147881"/>
            <a:ext cx="3974934" cy="369332"/>
          </a:xfrm>
          <a:prstGeom prst="rect">
            <a:avLst/>
          </a:prstGeom>
        </p:spPr>
        <p:txBody>
          <a:bodyPr wrap="none">
            <a:spAutoFit/>
          </a:bodyPr>
          <a:lstStyle/>
          <a:p>
            <a:r>
              <a:rPr lang="en-US" sz="1800" i="1">
                <a:solidFill>
                  <a:srgbClr val="E9C73D"/>
                </a:solidFill>
              </a:rPr>
              <a:t>Investing for tomorrow, </a:t>
            </a:r>
            <a:r>
              <a:rPr lang="en-US" sz="1800" i="1">
                <a:solidFill>
                  <a:srgbClr val="D8892A"/>
                </a:solidFill>
              </a:rPr>
              <a:t>delivering today.</a:t>
            </a:r>
          </a:p>
        </p:txBody>
      </p:sp>
    </p:spTree>
    <p:extLst>
      <p:ext uri="{BB962C8B-B14F-4D97-AF65-F5344CB8AC3E}">
        <p14:creationId xmlns:p14="http://schemas.microsoft.com/office/powerpoint/2010/main" val="17861272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51812" y="1672934"/>
            <a:ext cx="3506788" cy="2880360"/>
          </a:xfrm>
        </p:spPr>
        <p:txBody>
          <a:bodyPr anchor="b">
            <a:normAutofit/>
          </a:bodyPr>
          <a:lstStyle>
            <a:lvl1pPr>
              <a:defRPr sz="3000"/>
            </a:lvl1pPr>
          </a:lstStyle>
          <a:p>
            <a:r>
              <a:rPr lang="en-US"/>
              <a:t>Click to edit Master title style</a:t>
            </a:r>
          </a:p>
        </p:txBody>
      </p:sp>
      <p:sp>
        <p:nvSpPr>
          <p:cNvPr id="3" name="Content Placeholder 2"/>
          <p:cNvSpPr>
            <a:spLocks noGrp="1"/>
          </p:cNvSpPr>
          <p:nvPr>
            <p:ph idx="1"/>
          </p:nvPr>
        </p:nvSpPr>
        <p:spPr>
          <a:xfrm>
            <a:off x="530352" y="457200"/>
            <a:ext cx="7242111" cy="5715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151812" y="4590288"/>
            <a:ext cx="3514564" cy="1581912"/>
          </a:xfrm>
        </p:spPr>
        <p:txBody>
          <a:bodyPr/>
          <a:lstStyle>
            <a:lvl1pPr marL="0" indent="0">
              <a:spcBef>
                <a:spcPts val="8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805350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979DD78E-BA67-4CA8-B5E4-385AF6FFD605}"/>
              </a:ext>
            </a:extLst>
          </p:cNvPr>
          <p:cNvSpPr>
            <a:spLocks noGrp="1" noChangeArrowheads="1"/>
          </p:cNvSpPr>
          <p:nvPr>
            <p:ph type="sldNum" sz="quarter" idx="11"/>
          </p:nvPr>
        </p:nvSpPr>
        <p:spPr>
          <a:ln/>
        </p:spPr>
        <p:txBody>
          <a:bodyPr/>
          <a:lstStyle>
            <a:lvl1pPr>
              <a:defRPr/>
            </a:lvl1pPr>
          </a:lstStyle>
          <a:p>
            <a:pPr>
              <a:defRPr/>
            </a:pPr>
            <a:fld id="{DFC891BC-8F63-4701-95CA-6720CB39DDC5}" type="slidenum">
              <a:rPr lang="en-US"/>
              <a:pPr>
                <a:defRPr/>
              </a:pPr>
              <a:t>‹#›</a:t>
            </a:fld>
            <a:endParaRPr lang="en-US"/>
          </a:p>
        </p:txBody>
      </p:sp>
    </p:spTree>
    <p:extLst>
      <p:ext uri="{BB962C8B-B14F-4D97-AF65-F5344CB8AC3E}">
        <p14:creationId xmlns:p14="http://schemas.microsoft.com/office/powerpoint/2010/main" val="29438564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501652" y="651601"/>
            <a:ext cx="11162349" cy="757255"/>
          </a:xfrm>
          <a:prstGeom prst="rect">
            <a:avLst/>
          </a:prstGeom>
        </p:spPr>
        <p:txBody>
          <a:bodyPr lIns="0" tIns="0" rIns="0" bIns="0">
            <a:noAutofit/>
          </a:bodyPr>
          <a:lstStyle>
            <a:lvl1pPr marL="0" indent="0">
              <a:buNone/>
              <a:defRPr sz="1778" b="0">
                <a:solidFill>
                  <a:schemeClr val="tx2"/>
                </a:solidFill>
              </a:defRPr>
            </a:lvl1pPr>
          </a:lstStyle>
          <a:p>
            <a:pPr lvl="0"/>
            <a:r>
              <a:rPr lang="en-US" noProof="0"/>
              <a:t>Click to add subtitle</a:t>
            </a:r>
          </a:p>
        </p:txBody>
      </p:sp>
      <p:sp>
        <p:nvSpPr>
          <p:cNvPr id="14" name="Title Placeholder 1"/>
          <p:cNvSpPr>
            <a:spLocks noGrp="1"/>
          </p:cNvSpPr>
          <p:nvPr>
            <p:ph type="title"/>
          </p:nvPr>
        </p:nvSpPr>
        <p:spPr>
          <a:xfrm>
            <a:off x="501652" y="123866"/>
            <a:ext cx="11162349" cy="488823"/>
          </a:xfrm>
          <a:prstGeom prst="rect">
            <a:avLst/>
          </a:prstGeom>
        </p:spPr>
        <p:txBody>
          <a:bodyPr vert="horz" lIns="0" tIns="0" rIns="0" bIns="0" rtlCol="0" anchor="t" anchorCtr="0">
            <a:noAutofit/>
          </a:bodyPr>
          <a:lstStyle>
            <a:lvl1pPr>
              <a:defRPr/>
            </a:lvl1pPr>
          </a:lstStyle>
          <a:p>
            <a:r>
              <a:rPr lang="en-US" noProof="0"/>
              <a:t>Click to edit Master title style</a:t>
            </a:r>
          </a:p>
        </p:txBody>
      </p:sp>
      <p:sp>
        <p:nvSpPr>
          <p:cNvPr id="8" name="Text Placeholder 18"/>
          <p:cNvSpPr>
            <a:spLocks noGrp="1"/>
          </p:cNvSpPr>
          <p:nvPr>
            <p:ph idx="1"/>
          </p:nvPr>
        </p:nvSpPr>
        <p:spPr>
          <a:xfrm>
            <a:off x="501651" y="1665290"/>
            <a:ext cx="11165416" cy="4713911"/>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Slide Number Placeholder 1">
            <a:extLst>
              <a:ext uri="{FF2B5EF4-FFF2-40B4-BE49-F238E27FC236}">
                <a16:creationId xmlns:a16="http://schemas.microsoft.com/office/drawing/2014/main" id="{B5F210B3-D561-49C4-B40B-35FE305792A0}"/>
              </a:ext>
            </a:extLst>
          </p:cNvPr>
          <p:cNvSpPr>
            <a:spLocks noGrp="1"/>
          </p:cNvSpPr>
          <p:nvPr>
            <p:ph type="sldNum" sz="quarter" idx="14"/>
          </p:nvPr>
        </p:nvSpPr>
        <p:spPr/>
        <p:txBody>
          <a:bodyPr/>
          <a:lstStyle/>
          <a:p>
            <a:fld id="{15B9BC6D-4618-43C5-911F-625754517375}" type="slidenum">
              <a:rPr lang="en-US" smtClean="0"/>
              <a:t>‹#›</a:t>
            </a:fld>
            <a:endParaRPr lang="en-US"/>
          </a:p>
        </p:txBody>
      </p:sp>
    </p:spTree>
    <p:extLst>
      <p:ext uri="{BB962C8B-B14F-4D97-AF65-F5344CB8AC3E}">
        <p14:creationId xmlns:p14="http://schemas.microsoft.com/office/powerpoint/2010/main" val="2364476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90AE5-1BB1-4AD7-981E-8C7E8DA110EB}"/>
              </a:ext>
            </a:extLst>
          </p:cNvPr>
          <p:cNvSpPr>
            <a:spLocks noGrp="1"/>
          </p:cNvSpPr>
          <p:nvPr>
            <p:ph type="title"/>
          </p:nvPr>
        </p:nvSpPr>
        <p:spPr>
          <a:xfrm>
            <a:off x="86222" y="14272"/>
            <a:ext cx="11031559" cy="1143000"/>
          </a:xfrm>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F7F49895-92DC-45A0-8EF9-A1B7CE5DE45D}"/>
              </a:ext>
            </a:extLst>
          </p:cNvPr>
          <p:cNvSpPr>
            <a:spLocks noGrp="1"/>
          </p:cNvSpPr>
          <p:nvPr>
            <p:ph type="sldNum" sz="quarter" idx="10"/>
          </p:nvPr>
        </p:nvSpPr>
        <p:spPr/>
        <p:txBody>
          <a:bodyPr/>
          <a:lstStyle/>
          <a:p>
            <a:fld id="{1654B4FF-F69B-2342-AEB2-F78AA039659D}" type="slidenum">
              <a:rPr lang="en-US" smtClean="0"/>
              <a:pPr/>
              <a:t>‹#›</a:t>
            </a:fld>
            <a:endParaRPr lang="en-US"/>
          </a:p>
        </p:txBody>
      </p:sp>
    </p:spTree>
    <p:extLst>
      <p:ext uri="{BB962C8B-B14F-4D97-AF65-F5344CB8AC3E}">
        <p14:creationId xmlns:p14="http://schemas.microsoft.com/office/powerpoint/2010/main" val="2453748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101489" y="616796"/>
            <a:ext cx="11250690" cy="757255"/>
          </a:xfrm>
          <a:prstGeom prst="rect">
            <a:avLst/>
          </a:prstGeom>
        </p:spPr>
        <p:txBody>
          <a:bodyPr lIns="0" tIns="0" rIns="0" bIns="0">
            <a:noAutofit/>
          </a:bodyPr>
          <a:lstStyle>
            <a:lvl1pPr marL="0" indent="0">
              <a:buNone/>
              <a:defRPr sz="1778" b="0">
                <a:solidFill>
                  <a:schemeClr val="tx2"/>
                </a:solidFill>
              </a:defRPr>
            </a:lvl1pPr>
          </a:lstStyle>
          <a:p>
            <a:pPr lvl="0"/>
            <a:r>
              <a:rPr lang="en-US" noProof="0"/>
              <a:t>Click to add subtitle</a:t>
            </a:r>
          </a:p>
        </p:txBody>
      </p:sp>
      <p:sp>
        <p:nvSpPr>
          <p:cNvPr id="14" name="Title Placeholder 1"/>
          <p:cNvSpPr>
            <a:spLocks noGrp="1"/>
          </p:cNvSpPr>
          <p:nvPr>
            <p:ph type="title"/>
          </p:nvPr>
        </p:nvSpPr>
        <p:spPr>
          <a:xfrm>
            <a:off x="101490" y="9728"/>
            <a:ext cx="11250689" cy="573781"/>
          </a:xfrm>
          <a:prstGeom prst="rect">
            <a:avLst/>
          </a:prstGeom>
        </p:spPr>
        <p:txBody>
          <a:bodyPr vert="horz" lIns="0" tIns="0" rIns="0" bIns="0" rtlCol="0" anchor="t" anchorCtr="0">
            <a:noAutofit/>
          </a:bodyPr>
          <a:lstStyle>
            <a:lvl1pPr>
              <a:defRPr/>
            </a:lvl1pPr>
          </a:lstStyle>
          <a:p>
            <a:r>
              <a:rPr lang="en-US" noProof="0"/>
              <a:t>Click to edit Master title style</a:t>
            </a:r>
          </a:p>
        </p:txBody>
      </p:sp>
      <p:sp>
        <p:nvSpPr>
          <p:cNvPr id="8" name="Text Placeholder 18"/>
          <p:cNvSpPr>
            <a:spLocks noGrp="1"/>
          </p:cNvSpPr>
          <p:nvPr>
            <p:ph idx="1"/>
          </p:nvPr>
        </p:nvSpPr>
        <p:spPr>
          <a:xfrm>
            <a:off x="101489" y="1527293"/>
            <a:ext cx="11250690" cy="4713911"/>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Slide Number Placeholder 1">
            <a:extLst>
              <a:ext uri="{FF2B5EF4-FFF2-40B4-BE49-F238E27FC236}">
                <a16:creationId xmlns:a16="http://schemas.microsoft.com/office/drawing/2014/main" id="{B5F210B3-D561-49C4-B40B-35FE305792A0}"/>
              </a:ext>
            </a:extLst>
          </p:cNvPr>
          <p:cNvSpPr>
            <a:spLocks noGrp="1"/>
          </p:cNvSpPr>
          <p:nvPr>
            <p:ph type="sldNum" sz="quarter" idx="14"/>
          </p:nvPr>
        </p:nvSpPr>
        <p:spPr/>
        <p:txBody>
          <a:bodyPr/>
          <a:lstStyle/>
          <a:p>
            <a:fld id="{15B9BC6D-4618-43C5-911F-625754517375}" type="slidenum">
              <a:rPr lang="en-US" smtClean="0"/>
              <a:t>‹#›</a:t>
            </a:fld>
            <a:endParaRPr lang="en-US"/>
          </a:p>
        </p:txBody>
      </p:sp>
    </p:spTree>
    <p:extLst>
      <p:ext uri="{BB962C8B-B14F-4D97-AF65-F5344CB8AC3E}">
        <p14:creationId xmlns:p14="http://schemas.microsoft.com/office/powerpoint/2010/main" val="700633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3_Section Header">
    <p:bg>
      <p:bgPr>
        <a:solidFill>
          <a:srgbClr val="057D8E"/>
        </a:solidFill>
        <a:effectLst/>
      </p:bgPr>
    </p:bg>
    <p:spTree>
      <p:nvGrpSpPr>
        <p:cNvPr id="1" name=""/>
        <p:cNvGrpSpPr/>
        <p:nvPr/>
      </p:nvGrpSpPr>
      <p:grpSpPr>
        <a:xfrm>
          <a:off x="0" y="0"/>
          <a:ext cx="0" cy="0"/>
          <a:chOff x="0" y="0"/>
          <a:chExt cx="0" cy="0"/>
        </a:xfrm>
      </p:grpSpPr>
      <p:sp>
        <p:nvSpPr>
          <p:cNvPr id="7" name="Rectangle 6"/>
          <p:cNvSpPr/>
          <p:nvPr userDrawn="1"/>
        </p:nvSpPr>
        <p:spPr>
          <a:xfrm>
            <a:off x="304800" y="304800"/>
            <a:ext cx="115824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5025" y="819997"/>
            <a:ext cx="10515600" cy="2743200"/>
          </a:xfrm>
        </p:spPr>
        <p:txBody>
          <a:bodyPr anchor="b">
            <a:normAutofit/>
          </a:bodyPr>
          <a:lstStyle>
            <a:lvl1pPr algn="ctr">
              <a:defRPr sz="4000" spc="-50" baseline="0">
                <a:solidFill>
                  <a:schemeClr val="bg1"/>
                </a:solidFill>
              </a:defRPr>
            </a:lvl1pPr>
          </a:lstStyle>
          <a:p>
            <a:r>
              <a:rPr lang="en-US"/>
              <a:t>Click to edit Master title style</a:t>
            </a:r>
          </a:p>
        </p:txBody>
      </p:sp>
      <p:sp>
        <p:nvSpPr>
          <p:cNvPr id="5" name="Text Placeholder 4"/>
          <p:cNvSpPr>
            <a:spLocks noGrp="1"/>
          </p:cNvSpPr>
          <p:nvPr>
            <p:ph type="body" sz="quarter" idx="10"/>
          </p:nvPr>
        </p:nvSpPr>
        <p:spPr>
          <a:xfrm>
            <a:off x="835025" y="3621194"/>
            <a:ext cx="10515600" cy="914400"/>
          </a:xfrm>
        </p:spPr>
        <p:txBody>
          <a:bodyPr>
            <a:normAutofit/>
          </a:bodyPr>
          <a:lstStyle>
            <a:lvl1pPr marL="0" indent="0" algn="ctr">
              <a:spcBef>
                <a:spcPts val="0"/>
              </a:spcBef>
              <a:buFontTx/>
              <a:buNone/>
              <a:defRPr sz="2000" cap="all" spc="50" baseline="0">
                <a:solidFill>
                  <a:schemeClr val="bg1"/>
                </a:solidFill>
              </a:defRPr>
            </a:lvl1pPr>
            <a:lvl2pPr marL="365760" indent="0" algn="ctr">
              <a:buNone/>
              <a:defRPr sz="2000" cap="all" spc="50" baseline="0">
                <a:solidFill>
                  <a:schemeClr val="bg1"/>
                </a:solidFill>
              </a:defRPr>
            </a:lvl2pPr>
            <a:lvl3pPr algn="ctr">
              <a:defRPr sz="2000" cap="all" spc="50" baseline="0">
                <a:solidFill>
                  <a:schemeClr val="bg1"/>
                </a:solidFill>
              </a:defRPr>
            </a:lvl3pPr>
            <a:lvl4pPr algn="ctr">
              <a:defRPr sz="2000" cap="all" spc="50" baseline="0">
                <a:solidFill>
                  <a:schemeClr val="bg1"/>
                </a:solidFill>
              </a:defRPr>
            </a:lvl4pPr>
            <a:lvl5pPr algn="ctr">
              <a:defRPr sz="2000" cap="all" spc="50" baseline="0">
                <a:solidFill>
                  <a:schemeClr val="bg1"/>
                </a:solidFill>
              </a:defRPr>
            </a:lvl5pPr>
          </a:lstStyle>
          <a:p>
            <a:pPr lvl="0"/>
            <a:r>
              <a:rPr lang="en-US"/>
              <a:t>Edit Master text styles</a:t>
            </a:r>
          </a:p>
        </p:txBody>
      </p:sp>
      <p:sp>
        <p:nvSpPr>
          <p:cNvPr id="3" name="Rectangle 2">
            <a:extLst>
              <a:ext uri="{FF2B5EF4-FFF2-40B4-BE49-F238E27FC236}">
                <a16:creationId xmlns:a16="http://schemas.microsoft.com/office/drawing/2014/main" id="{A51B7FAD-826F-453B-B7E5-66816E8FAC7B}"/>
              </a:ext>
            </a:extLst>
          </p:cNvPr>
          <p:cNvSpPr/>
          <p:nvPr userDrawn="1"/>
        </p:nvSpPr>
        <p:spPr>
          <a:xfrm>
            <a:off x="4108533" y="6147881"/>
            <a:ext cx="3974934" cy="369332"/>
          </a:xfrm>
          <a:prstGeom prst="rect">
            <a:avLst/>
          </a:prstGeom>
        </p:spPr>
        <p:txBody>
          <a:bodyPr wrap="none">
            <a:spAutoFit/>
          </a:bodyPr>
          <a:lstStyle/>
          <a:p>
            <a:r>
              <a:rPr lang="en-US" sz="1800" i="1">
                <a:solidFill>
                  <a:srgbClr val="E9C73D"/>
                </a:solidFill>
              </a:rPr>
              <a:t>Investing for tomorrow, </a:t>
            </a:r>
            <a:r>
              <a:rPr lang="en-US" sz="1800" i="1">
                <a:solidFill>
                  <a:srgbClr val="D8892A"/>
                </a:solidFill>
              </a:rPr>
              <a:t>delivering today.</a:t>
            </a:r>
          </a:p>
        </p:txBody>
      </p:sp>
    </p:spTree>
    <p:extLst>
      <p:ext uri="{BB962C8B-B14F-4D97-AF65-F5344CB8AC3E}">
        <p14:creationId xmlns:p14="http://schemas.microsoft.com/office/powerpoint/2010/main" val="20027292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51812" y="1672934"/>
            <a:ext cx="3506788" cy="2880360"/>
          </a:xfrm>
        </p:spPr>
        <p:txBody>
          <a:bodyPr anchor="b">
            <a:normAutofit/>
          </a:bodyPr>
          <a:lstStyle>
            <a:lvl1pPr>
              <a:defRPr sz="3000"/>
            </a:lvl1pPr>
          </a:lstStyle>
          <a:p>
            <a:r>
              <a:rPr lang="en-US"/>
              <a:t>Click to edit Master title style</a:t>
            </a:r>
          </a:p>
        </p:txBody>
      </p:sp>
      <p:sp>
        <p:nvSpPr>
          <p:cNvPr id="3" name="Content Placeholder 2"/>
          <p:cNvSpPr>
            <a:spLocks noGrp="1"/>
          </p:cNvSpPr>
          <p:nvPr>
            <p:ph idx="1"/>
          </p:nvPr>
        </p:nvSpPr>
        <p:spPr>
          <a:xfrm>
            <a:off x="530352" y="457200"/>
            <a:ext cx="7242111" cy="5715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151812" y="4590288"/>
            <a:ext cx="3514564" cy="1581912"/>
          </a:xfrm>
        </p:spPr>
        <p:txBody>
          <a:bodyPr/>
          <a:lstStyle>
            <a:lvl1pPr marL="0" indent="0">
              <a:spcBef>
                <a:spcPts val="8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819467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979DD78E-BA67-4CA8-B5E4-385AF6FFD605}"/>
              </a:ext>
            </a:extLst>
          </p:cNvPr>
          <p:cNvSpPr>
            <a:spLocks noGrp="1" noChangeArrowheads="1"/>
          </p:cNvSpPr>
          <p:nvPr>
            <p:ph type="sldNum" sz="quarter" idx="11"/>
          </p:nvPr>
        </p:nvSpPr>
        <p:spPr>
          <a:ln/>
        </p:spPr>
        <p:txBody>
          <a:bodyPr/>
          <a:lstStyle>
            <a:lvl1pPr>
              <a:defRPr/>
            </a:lvl1pPr>
          </a:lstStyle>
          <a:p>
            <a:pPr>
              <a:defRPr/>
            </a:pPr>
            <a:fld id="{DFC891BC-8F63-4701-95CA-6720CB39DDC5}" type="slidenum">
              <a:rPr lang="en-US"/>
              <a:pPr>
                <a:defRPr/>
              </a:pPr>
              <a:t>‹#›</a:t>
            </a:fld>
            <a:endParaRPr lang="en-US"/>
          </a:p>
        </p:txBody>
      </p:sp>
    </p:spTree>
    <p:extLst>
      <p:ext uri="{BB962C8B-B14F-4D97-AF65-F5344CB8AC3E}">
        <p14:creationId xmlns:p14="http://schemas.microsoft.com/office/powerpoint/2010/main" val="20573783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501652" y="651601"/>
            <a:ext cx="11162349" cy="757255"/>
          </a:xfrm>
          <a:prstGeom prst="rect">
            <a:avLst/>
          </a:prstGeom>
        </p:spPr>
        <p:txBody>
          <a:bodyPr lIns="0" tIns="0" rIns="0" bIns="0">
            <a:noAutofit/>
          </a:bodyPr>
          <a:lstStyle>
            <a:lvl1pPr marL="0" indent="0">
              <a:buNone/>
              <a:defRPr sz="1778" b="0">
                <a:solidFill>
                  <a:schemeClr val="tx2"/>
                </a:solidFill>
              </a:defRPr>
            </a:lvl1pPr>
          </a:lstStyle>
          <a:p>
            <a:pPr lvl="0"/>
            <a:r>
              <a:rPr lang="en-US" noProof="0"/>
              <a:t>Click to add subtitle</a:t>
            </a:r>
          </a:p>
        </p:txBody>
      </p:sp>
      <p:sp>
        <p:nvSpPr>
          <p:cNvPr id="14" name="Title Placeholder 1"/>
          <p:cNvSpPr>
            <a:spLocks noGrp="1"/>
          </p:cNvSpPr>
          <p:nvPr>
            <p:ph type="title"/>
          </p:nvPr>
        </p:nvSpPr>
        <p:spPr>
          <a:xfrm>
            <a:off x="501652" y="123866"/>
            <a:ext cx="11162349" cy="488823"/>
          </a:xfrm>
          <a:prstGeom prst="rect">
            <a:avLst/>
          </a:prstGeom>
        </p:spPr>
        <p:txBody>
          <a:bodyPr vert="horz" lIns="0" tIns="0" rIns="0" bIns="0" rtlCol="0" anchor="t" anchorCtr="0">
            <a:noAutofit/>
          </a:bodyPr>
          <a:lstStyle>
            <a:lvl1pPr>
              <a:defRPr/>
            </a:lvl1pPr>
          </a:lstStyle>
          <a:p>
            <a:r>
              <a:rPr lang="en-US" noProof="0"/>
              <a:t>Click to edit Master title style</a:t>
            </a:r>
          </a:p>
        </p:txBody>
      </p:sp>
      <p:sp>
        <p:nvSpPr>
          <p:cNvPr id="8" name="Text Placeholder 18"/>
          <p:cNvSpPr>
            <a:spLocks noGrp="1"/>
          </p:cNvSpPr>
          <p:nvPr>
            <p:ph idx="1"/>
          </p:nvPr>
        </p:nvSpPr>
        <p:spPr>
          <a:xfrm>
            <a:off x="501651" y="1665290"/>
            <a:ext cx="11165416" cy="4713911"/>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Slide Number Placeholder 1">
            <a:extLst>
              <a:ext uri="{FF2B5EF4-FFF2-40B4-BE49-F238E27FC236}">
                <a16:creationId xmlns:a16="http://schemas.microsoft.com/office/drawing/2014/main" id="{B5F210B3-D561-49C4-B40B-35FE305792A0}"/>
              </a:ext>
            </a:extLst>
          </p:cNvPr>
          <p:cNvSpPr>
            <a:spLocks noGrp="1"/>
          </p:cNvSpPr>
          <p:nvPr>
            <p:ph type="sldNum" sz="quarter" idx="14"/>
          </p:nvPr>
        </p:nvSpPr>
        <p:spPr/>
        <p:txBody>
          <a:bodyPr/>
          <a:lstStyle/>
          <a:p>
            <a:fld id="{15B9BC6D-4618-43C5-911F-625754517375}" type="slidenum">
              <a:rPr lang="en-US" smtClean="0"/>
              <a:t>‹#›</a:t>
            </a:fld>
            <a:endParaRPr lang="en-US"/>
          </a:p>
        </p:txBody>
      </p:sp>
    </p:spTree>
    <p:extLst>
      <p:ext uri="{BB962C8B-B14F-4D97-AF65-F5344CB8AC3E}">
        <p14:creationId xmlns:p14="http://schemas.microsoft.com/office/powerpoint/2010/main" val="351860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with Pictures">
    <p:bg>
      <p:bgRef idx="1001">
        <a:schemeClr val="bg1"/>
      </p:bgRef>
    </p:bg>
    <p:spTree>
      <p:nvGrpSpPr>
        <p:cNvPr id="1" name=""/>
        <p:cNvGrpSpPr/>
        <p:nvPr/>
      </p:nvGrpSpPr>
      <p:grpSpPr>
        <a:xfrm>
          <a:off x="0" y="0"/>
          <a:ext cx="0" cy="0"/>
          <a:chOff x="0" y="0"/>
          <a:chExt cx="0" cy="0"/>
        </a:xfrm>
      </p:grpSpPr>
      <p:sp>
        <p:nvSpPr>
          <p:cNvPr id="8" name="Rectangle 7"/>
          <p:cNvSpPr/>
          <p:nvPr/>
        </p:nvSpPr>
        <p:spPr>
          <a:xfrm>
            <a:off x="0" y="4820717"/>
            <a:ext cx="12192000" cy="2057400"/>
          </a:xfrm>
          <a:prstGeom prst="rect">
            <a:avLst/>
          </a:prstGeom>
          <a:solidFill>
            <a:srgbClr val="057D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533400" y="4820717"/>
            <a:ext cx="11125200" cy="914400"/>
          </a:xfrm>
        </p:spPr>
        <p:txBody>
          <a:bodyPr anchor="ctr">
            <a:normAutofit/>
          </a:bodyPr>
          <a:lstStyle>
            <a:lvl1pPr algn="ctr">
              <a:defRPr sz="3299" spc="-37" baseline="0">
                <a:solidFill>
                  <a:schemeClr val="bg1"/>
                </a:solidFill>
              </a:defRPr>
            </a:lvl1pPr>
          </a:lstStyle>
          <a:p>
            <a:r>
              <a:rPr lang="en-US"/>
              <a:t>Click to edit Master title style</a:t>
            </a:r>
          </a:p>
        </p:txBody>
      </p:sp>
      <p:sp>
        <p:nvSpPr>
          <p:cNvPr id="9" name="Picture Placeholder 2" descr="An empty placeholder to add an image. Click on the placeholder and select the image that you wish to add"/>
          <p:cNvSpPr>
            <a:spLocks noGrp="1"/>
          </p:cNvSpPr>
          <p:nvPr>
            <p:ph type="pic" idx="10"/>
          </p:nvPr>
        </p:nvSpPr>
        <p:spPr>
          <a:xfrm>
            <a:off x="1" y="1"/>
            <a:ext cx="4023360" cy="4745736"/>
          </a:xfrm>
        </p:spPr>
        <p:txBody>
          <a:bodyPr tIns="457200">
            <a:normAutofit/>
          </a:bodyPr>
          <a:lstStyle>
            <a:lvl1pPr marL="0" indent="0" algn="ctr">
              <a:buNone/>
              <a:defRPr sz="1500"/>
            </a:lvl1pPr>
            <a:lvl2pPr marL="342822" indent="0">
              <a:buNone/>
              <a:defRPr sz="2100"/>
            </a:lvl2pPr>
            <a:lvl3pPr marL="685646" indent="0">
              <a:buNone/>
              <a:defRPr sz="1800"/>
            </a:lvl3pPr>
            <a:lvl4pPr marL="1028468" indent="0">
              <a:buNone/>
              <a:defRPr sz="1500"/>
            </a:lvl4pPr>
            <a:lvl5pPr marL="1371292" indent="0">
              <a:buNone/>
              <a:defRPr sz="1500"/>
            </a:lvl5pPr>
            <a:lvl6pPr marL="1714114" indent="0">
              <a:buNone/>
              <a:defRPr sz="1500"/>
            </a:lvl6pPr>
            <a:lvl7pPr marL="2056938" indent="0">
              <a:buNone/>
              <a:defRPr sz="1500"/>
            </a:lvl7pPr>
            <a:lvl8pPr marL="2399760" indent="0">
              <a:buNone/>
              <a:defRPr sz="1500"/>
            </a:lvl8pPr>
            <a:lvl9pPr marL="2742582" indent="0">
              <a:buNone/>
              <a:defRPr sz="1500"/>
            </a:lvl9pPr>
          </a:lstStyle>
          <a:p>
            <a:r>
              <a:rPr lang="en-US"/>
              <a:t>Click icon to add picture</a:t>
            </a:r>
          </a:p>
        </p:txBody>
      </p:sp>
      <p:sp>
        <p:nvSpPr>
          <p:cNvPr id="13" name="Picture Placeholder 2" descr="An empty placeholder to add an image. Click on the placeholder and select the image that you wish to add"/>
          <p:cNvSpPr>
            <a:spLocks noGrp="1"/>
          </p:cNvSpPr>
          <p:nvPr>
            <p:ph type="pic" idx="11"/>
          </p:nvPr>
        </p:nvSpPr>
        <p:spPr>
          <a:xfrm>
            <a:off x="4084320" y="1"/>
            <a:ext cx="4023360" cy="4745736"/>
          </a:xfrm>
        </p:spPr>
        <p:txBody>
          <a:bodyPr tIns="457200">
            <a:normAutofit/>
          </a:bodyPr>
          <a:lstStyle>
            <a:lvl1pPr marL="0" indent="0" algn="ctr">
              <a:buNone/>
              <a:defRPr sz="1500"/>
            </a:lvl1pPr>
            <a:lvl2pPr marL="342822" indent="0">
              <a:buNone/>
              <a:defRPr sz="2100"/>
            </a:lvl2pPr>
            <a:lvl3pPr marL="685646" indent="0">
              <a:buNone/>
              <a:defRPr sz="1800"/>
            </a:lvl3pPr>
            <a:lvl4pPr marL="1028468" indent="0">
              <a:buNone/>
              <a:defRPr sz="1500"/>
            </a:lvl4pPr>
            <a:lvl5pPr marL="1371292" indent="0">
              <a:buNone/>
              <a:defRPr sz="1500"/>
            </a:lvl5pPr>
            <a:lvl6pPr marL="1714114" indent="0">
              <a:buNone/>
              <a:defRPr sz="1500"/>
            </a:lvl6pPr>
            <a:lvl7pPr marL="2056938" indent="0">
              <a:buNone/>
              <a:defRPr sz="1500"/>
            </a:lvl7pPr>
            <a:lvl8pPr marL="2399760" indent="0">
              <a:buNone/>
              <a:defRPr sz="1500"/>
            </a:lvl8pPr>
            <a:lvl9pPr marL="2742582" indent="0">
              <a:buNone/>
              <a:defRPr sz="1500"/>
            </a:lvl9pPr>
          </a:lstStyle>
          <a:p>
            <a:r>
              <a:rPr lang="en-US"/>
              <a:t>Click icon to add picture</a:t>
            </a:r>
          </a:p>
        </p:txBody>
      </p:sp>
      <p:sp>
        <p:nvSpPr>
          <p:cNvPr id="14" name="Picture Placeholder 2" descr="An empty placeholder to add an image. Click on the placeholder and select the image that you wish to add"/>
          <p:cNvSpPr>
            <a:spLocks noGrp="1"/>
          </p:cNvSpPr>
          <p:nvPr>
            <p:ph type="pic" idx="12"/>
          </p:nvPr>
        </p:nvSpPr>
        <p:spPr>
          <a:xfrm>
            <a:off x="8168640" y="1"/>
            <a:ext cx="4023360" cy="4745736"/>
          </a:xfrm>
        </p:spPr>
        <p:txBody>
          <a:bodyPr tIns="457200">
            <a:normAutofit/>
          </a:bodyPr>
          <a:lstStyle>
            <a:lvl1pPr marL="0" indent="0" algn="ctr">
              <a:buNone/>
              <a:defRPr sz="1500"/>
            </a:lvl1pPr>
            <a:lvl2pPr marL="342822" indent="0">
              <a:buNone/>
              <a:defRPr sz="2100"/>
            </a:lvl2pPr>
            <a:lvl3pPr marL="685646" indent="0">
              <a:buNone/>
              <a:defRPr sz="1800"/>
            </a:lvl3pPr>
            <a:lvl4pPr marL="1028468" indent="0">
              <a:buNone/>
              <a:defRPr sz="1500"/>
            </a:lvl4pPr>
            <a:lvl5pPr marL="1371292" indent="0">
              <a:buNone/>
              <a:defRPr sz="1500"/>
            </a:lvl5pPr>
            <a:lvl6pPr marL="1714114" indent="0">
              <a:buNone/>
              <a:defRPr sz="1500"/>
            </a:lvl6pPr>
            <a:lvl7pPr marL="2056938" indent="0">
              <a:buNone/>
              <a:defRPr sz="1500"/>
            </a:lvl7pPr>
            <a:lvl8pPr marL="2399760" indent="0">
              <a:buNone/>
              <a:defRPr sz="1500"/>
            </a:lvl8pPr>
            <a:lvl9pPr marL="2742582" indent="0">
              <a:buNone/>
              <a:defRPr sz="1500"/>
            </a:lvl9pPr>
          </a:lstStyle>
          <a:p>
            <a:r>
              <a:rPr lang="en-US"/>
              <a:t>Click icon to add picture</a:t>
            </a:r>
          </a:p>
        </p:txBody>
      </p:sp>
      <p:sp>
        <p:nvSpPr>
          <p:cNvPr id="3" name="Subtitle 2"/>
          <p:cNvSpPr>
            <a:spLocks noGrp="1"/>
          </p:cNvSpPr>
          <p:nvPr>
            <p:ph type="subTitle" idx="1"/>
          </p:nvPr>
        </p:nvSpPr>
        <p:spPr>
          <a:xfrm>
            <a:off x="533400" y="5752974"/>
            <a:ext cx="11125200" cy="571500"/>
          </a:xfrm>
        </p:spPr>
        <p:txBody>
          <a:bodyPr anchor="ctr">
            <a:normAutofit/>
          </a:bodyPr>
          <a:lstStyle>
            <a:lvl1pPr marL="0" indent="0" algn="ctr">
              <a:spcBef>
                <a:spcPts val="0"/>
              </a:spcBef>
              <a:buNone/>
              <a:defRPr sz="1500" cap="all" spc="37" baseline="0">
                <a:solidFill>
                  <a:schemeClr val="bg1"/>
                </a:solidFill>
              </a:defRPr>
            </a:lvl1pPr>
            <a:lvl2pPr marL="342822" indent="0" algn="ctr">
              <a:buNone/>
              <a:defRPr sz="1500"/>
            </a:lvl2pPr>
            <a:lvl3pPr marL="685646" indent="0" algn="ctr">
              <a:buNone/>
              <a:defRPr sz="1351"/>
            </a:lvl3pPr>
            <a:lvl4pPr marL="1028468" indent="0" algn="ctr">
              <a:buNone/>
              <a:defRPr sz="1200"/>
            </a:lvl4pPr>
            <a:lvl5pPr marL="1371292" indent="0" algn="ctr">
              <a:buNone/>
              <a:defRPr sz="1200"/>
            </a:lvl5pPr>
            <a:lvl6pPr marL="1714114" indent="0" algn="ctr">
              <a:buNone/>
              <a:defRPr sz="1200"/>
            </a:lvl6pPr>
            <a:lvl7pPr marL="2056938" indent="0" algn="ctr">
              <a:buNone/>
              <a:defRPr sz="1200"/>
            </a:lvl7pPr>
            <a:lvl8pPr marL="2399760" indent="0" algn="ctr">
              <a:buNone/>
              <a:defRPr sz="1200"/>
            </a:lvl8pPr>
            <a:lvl9pPr marL="2742582" indent="0" algn="ctr">
              <a:buNone/>
              <a:defRPr sz="1200"/>
            </a:lvl9pPr>
          </a:lstStyle>
          <a:p>
            <a:r>
              <a:rPr lang="en-US"/>
              <a:t>Click to edit Master subtitle style</a:t>
            </a:r>
          </a:p>
        </p:txBody>
      </p:sp>
      <p:sp>
        <p:nvSpPr>
          <p:cNvPr id="11" name="Subtitle 2">
            <a:extLst>
              <a:ext uri="{FF2B5EF4-FFF2-40B4-BE49-F238E27FC236}">
                <a16:creationId xmlns:a16="http://schemas.microsoft.com/office/drawing/2014/main" id="{44697ABC-CEC7-4EC3-98F9-707D8919A019}"/>
              </a:ext>
            </a:extLst>
          </p:cNvPr>
          <p:cNvSpPr txBox="1">
            <a:spLocks/>
          </p:cNvSpPr>
          <p:nvPr userDrawn="1"/>
        </p:nvSpPr>
        <p:spPr>
          <a:xfrm>
            <a:off x="559777" y="6267513"/>
            <a:ext cx="11125200" cy="571500"/>
          </a:xfrm>
          <a:prstGeom prst="rect">
            <a:avLst/>
          </a:prstGeom>
        </p:spPr>
        <p:txBody>
          <a:bodyPr vert="horz" lIns="91428" tIns="45714" rIns="91428" bIns="45714" rtlCol="0" anchor="ctr">
            <a:normAutofit/>
          </a:bodyPr>
          <a:lstStyle>
            <a:lvl1pPr marL="0" indent="0" algn="ctr" defTabSz="685800" rtl="0" eaLnBrk="1" latinLnBrk="0" hangingPunct="1">
              <a:lnSpc>
                <a:spcPct val="90000"/>
              </a:lnSpc>
              <a:spcBef>
                <a:spcPts val="0"/>
              </a:spcBef>
              <a:buClr>
                <a:schemeClr val="accent1">
                  <a:lumMod val="50000"/>
                </a:schemeClr>
              </a:buClr>
              <a:buSzPct val="100000"/>
              <a:buFont typeface="Arial" pitchFamily="34" charset="0"/>
              <a:buNone/>
              <a:defRPr sz="1500" kern="1200" cap="all" spc="38" baseline="0">
                <a:solidFill>
                  <a:schemeClr val="bg1"/>
                </a:solidFill>
                <a:latin typeface="+mn-lt"/>
                <a:ea typeface="+mn-ea"/>
                <a:cs typeface="+mn-cs"/>
              </a:defRPr>
            </a:lvl1pPr>
            <a:lvl2pPr marL="342900" indent="0" algn="ctr" defTabSz="685800" rtl="0" eaLnBrk="1" latinLnBrk="0" hangingPunct="1">
              <a:lnSpc>
                <a:spcPct val="90000"/>
              </a:lnSpc>
              <a:spcBef>
                <a:spcPts val="600"/>
              </a:spcBef>
              <a:buClr>
                <a:schemeClr val="accent1">
                  <a:lumMod val="50000"/>
                </a:schemeClr>
              </a:buClr>
              <a:buSzPct val="100000"/>
              <a:buFont typeface="Arial"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600"/>
              </a:spcBef>
              <a:buClr>
                <a:schemeClr val="accent1">
                  <a:lumMod val="50000"/>
                </a:schemeClr>
              </a:buClr>
              <a:buSzPct val="100000"/>
              <a:buFont typeface="Arial"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600"/>
              </a:spcBef>
              <a:buClr>
                <a:schemeClr val="accent1">
                  <a:lumMod val="50000"/>
                </a:schemeClr>
              </a:buClr>
              <a:buSzPct val="100000"/>
              <a:buFont typeface="Arial"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600"/>
              </a:spcBef>
              <a:buClr>
                <a:schemeClr val="accent1">
                  <a:lumMod val="50000"/>
                </a:schemeClr>
              </a:buClr>
              <a:buSzPct val="100000"/>
              <a:buFont typeface="Arial"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600"/>
              </a:spcBef>
              <a:buClr>
                <a:schemeClr val="accent1">
                  <a:lumMod val="50000"/>
                </a:schemeClr>
              </a:buClr>
              <a:buSzPct val="100000"/>
              <a:buFont typeface="Arial"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600"/>
              </a:spcBef>
              <a:buClr>
                <a:schemeClr val="accent1">
                  <a:lumMod val="50000"/>
                </a:schemeClr>
              </a:buClr>
              <a:buSzPct val="100000"/>
              <a:buFont typeface="Arial"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600"/>
              </a:spcBef>
              <a:buClr>
                <a:schemeClr val="accent1">
                  <a:lumMod val="50000"/>
                </a:schemeClr>
              </a:buClr>
              <a:buSzPct val="100000"/>
              <a:buFont typeface="Arial"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600"/>
              </a:spcBef>
              <a:buClr>
                <a:schemeClr val="accent1">
                  <a:lumMod val="50000"/>
                </a:schemeClr>
              </a:buClr>
              <a:buSzPct val="100000"/>
              <a:buFont typeface="Arial" pitchFamily="34" charset="0"/>
              <a:buNone/>
              <a:defRPr sz="1200" kern="1200">
                <a:solidFill>
                  <a:schemeClr val="tx1"/>
                </a:solidFill>
                <a:latin typeface="+mn-lt"/>
                <a:ea typeface="+mn-ea"/>
                <a:cs typeface="+mn-cs"/>
              </a:defRPr>
            </a:lvl9pPr>
          </a:lstStyle>
          <a:p>
            <a:r>
              <a:rPr lang="en-US" sz="2000" i="1">
                <a:solidFill>
                  <a:srgbClr val="E9C73D"/>
                </a:solidFill>
              </a:rPr>
              <a:t>Investing for tomorrow, </a:t>
            </a:r>
            <a:r>
              <a:rPr lang="en-US" sz="2000" i="1">
                <a:solidFill>
                  <a:srgbClr val="D8892A"/>
                </a:solidFill>
              </a:rPr>
              <a:t>delivering today.</a:t>
            </a:r>
          </a:p>
        </p:txBody>
      </p:sp>
    </p:spTree>
    <p:extLst>
      <p:ext uri="{BB962C8B-B14F-4D97-AF65-F5344CB8AC3E}">
        <p14:creationId xmlns:p14="http://schemas.microsoft.com/office/powerpoint/2010/main" val="23139687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90AE5-1BB1-4AD7-981E-8C7E8DA110EB}"/>
              </a:ext>
            </a:extLst>
          </p:cNvPr>
          <p:cNvSpPr>
            <a:spLocks noGrp="1"/>
          </p:cNvSpPr>
          <p:nvPr>
            <p:ph type="title"/>
          </p:nvPr>
        </p:nvSpPr>
        <p:spPr>
          <a:xfrm>
            <a:off x="86222" y="14272"/>
            <a:ext cx="11031559" cy="1143000"/>
          </a:xfrm>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F7F49895-92DC-45A0-8EF9-A1B7CE5DE45D}"/>
              </a:ext>
            </a:extLst>
          </p:cNvPr>
          <p:cNvSpPr>
            <a:spLocks noGrp="1"/>
          </p:cNvSpPr>
          <p:nvPr>
            <p:ph type="sldNum" sz="quarter" idx="10"/>
          </p:nvPr>
        </p:nvSpPr>
        <p:spPr/>
        <p:txBody>
          <a:bodyPr/>
          <a:lstStyle/>
          <a:p>
            <a:fld id="{1654B4FF-F69B-2342-AEB2-F78AA039659D}" type="slidenum">
              <a:rPr lang="en-US" smtClean="0"/>
              <a:pPr/>
              <a:t>‹#›</a:t>
            </a:fld>
            <a:endParaRPr lang="en-US"/>
          </a:p>
        </p:txBody>
      </p:sp>
    </p:spTree>
    <p:extLst>
      <p:ext uri="{BB962C8B-B14F-4D97-AF65-F5344CB8AC3E}">
        <p14:creationId xmlns:p14="http://schemas.microsoft.com/office/powerpoint/2010/main" val="714409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224" y="0"/>
            <a:ext cx="11061674" cy="1143000"/>
          </a:xfrm>
        </p:spPr>
        <p:txBody>
          <a:bodyPr anchor="ctr">
            <a:normAutofit/>
          </a:bodyPr>
          <a:lstStyle>
            <a:lvl1pPr>
              <a:defRPr sz="3999"/>
            </a:lvl1pPr>
          </a:lstStyle>
          <a:p>
            <a:r>
              <a:rPr lang="en-US"/>
              <a:t>Click to edit Master title style</a:t>
            </a:r>
          </a:p>
        </p:txBody>
      </p:sp>
      <p:sp>
        <p:nvSpPr>
          <p:cNvPr id="3" name="Content Placeholder 2"/>
          <p:cNvSpPr>
            <a:spLocks noGrp="1"/>
          </p:cNvSpPr>
          <p:nvPr>
            <p:ph idx="1" hasCustomPrompt="1"/>
          </p:nvPr>
        </p:nvSpPr>
        <p:spPr>
          <a:xfrm>
            <a:off x="86224" y="1383759"/>
            <a:ext cx="11061674" cy="5046223"/>
          </a:xfrm>
        </p:spPr>
        <p:txBody>
          <a:bodyPr anchor="t">
            <a:norm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1582400" y="0"/>
            <a:ext cx="523376" cy="342900"/>
          </a:xfrm>
        </p:spPr>
        <p:txBody>
          <a:bodyPr/>
          <a:lstStyle/>
          <a:p>
            <a:fld id="{1654B4FF-F69B-2342-AEB2-F78AA039659D}" type="slidenum">
              <a:rPr lang="en-US" smtClean="0"/>
              <a:t>‹#›</a:t>
            </a:fld>
            <a:endParaRPr lang="en-US"/>
          </a:p>
        </p:txBody>
      </p:sp>
    </p:spTree>
    <p:extLst>
      <p:ext uri="{BB962C8B-B14F-4D97-AF65-F5344CB8AC3E}">
        <p14:creationId xmlns:p14="http://schemas.microsoft.com/office/powerpoint/2010/main" val="4120565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rgbClr val="057D8E"/>
        </a:solidFill>
        <a:effectLst/>
      </p:bgPr>
    </p:bg>
    <p:spTree>
      <p:nvGrpSpPr>
        <p:cNvPr id="1" name=""/>
        <p:cNvGrpSpPr/>
        <p:nvPr/>
      </p:nvGrpSpPr>
      <p:grpSpPr>
        <a:xfrm>
          <a:off x="0" y="0"/>
          <a:ext cx="0" cy="0"/>
          <a:chOff x="0" y="0"/>
          <a:chExt cx="0" cy="0"/>
        </a:xfrm>
      </p:grpSpPr>
      <p:sp>
        <p:nvSpPr>
          <p:cNvPr id="7" name="Rectangle 6"/>
          <p:cNvSpPr/>
          <p:nvPr/>
        </p:nvSpPr>
        <p:spPr>
          <a:xfrm>
            <a:off x="304800" y="304800"/>
            <a:ext cx="115824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35025" y="1310360"/>
            <a:ext cx="10515600" cy="2743200"/>
          </a:xfrm>
        </p:spPr>
        <p:txBody>
          <a:bodyPr anchor="b">
            <a:normAutofit/>
          </a:bodyPr>
          <a:lstStyle>
            <a:lvl1pPr algn="ctr">
              <a:defRPr sz="4000" spc="-37" baseline="0">
                <a:solidFill>
                  <a:schemeClr val="bg1"/>
                </a:solidFill>
              </a:defRPr>
            </a:lvl1pPr>
          </a:lstStyle>
          <a:p>
            <a:r>
              <a:rPr lang="en-US"/>
              <a:t>Click to edit Master title style</a:t>
            </a:r>
          </a:p>
        </p:txBody>
      </p:sp>
      <p:sp>
        <p:nvSpPr>
          <p:cNvPr id="5" name="Text Placeholder 4"/>
          <p:cNvSpPr>
            <a:spLocks noGrp="1"/>
          </p:cNvSpPr>
          <p:nvPr>
            <p:ph type="body" sz="quarter" idx="10"/>
          </p:nvPr>
        </p:nvSpPr>
        <p:spPr>
          <a:xfrm>
            <a:off x="835025" y="4176040"/>
            <a:ext cx="10515600" cy="914400"/>
          </a:xfrm>
        </p:spPr>
        <p:txBody>
          <a:bodyPr>
            <a:normAutofit/>
          </a:bodyPr>
          <a:lstStyle>
            <a:lvl1pPr marL="0" indent="0" algn="ctr">
              <a:spcBef>
                <a:spcPts val="0"/>
              </a:spcBef>
              <a:buFontTx/>
              <a:buNone/>
              <a:defRPr sz="2000" cap="all" spc="37" baseline="0">
                <a:solidFill>
                  <a:schemeClr val="bg1"/>
                </a:solidFill>
              </a:defRPr>
            </a:lvl1pPr>
            <a:lvl2pPr marL="274258" indent="0" algn="ctr">
              <a:buNone/>
              <a:defRPr sz="1500" cap="all" spc="37" baseline="0">
                <a:solidFill>
                  <a:schemeClr val="bg1"/>
                </a:solidFill>
              </a:defRPr>
            </a:lvl2pPr>
            <a:lvl3pPr algn="ctr">
              <a:defRPr sz="1500" cap="all" spc="37" baseline="0">
                <a:solidFill>
                  <a:schemeClr val="bg1"/>
                </a:solidFill>
              </a:defRPr>
            </a:lvl3pPr>
            <a:lvl4pPr algn="ctr">
              <a:defRPr sz="1500" cap="all" spc="37" baseline="0">
                <a:solidFill>
                  <a:schemeClr val="bg1"/>
                </a:solidFill>
              </a:defRPr>
            </a:lvl4pPr>
            <a:lvl5pPr algn="ctr">
              <a:defRPr sz="1500" cap="all" spc="37" baseline="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53731623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6221" y="0"/>
            <a:ext cx="11300003" cy="1143000"/>
          </a:xfrm>
        </p:spPr>
        <p:txBody>
          <a:bodyPr>
            <a:normAutofit/>
          </a:bodyPr>
          <a:lstStyle>
            <a:lvl1pPr>
              <a:defRPr sz="3999"/>
            </a:lvl1pPr>
          </a:lstStyle>
          <a:p>
            <a:r>
              <a:rPr lang="en-US"/>
              <a:t>Click to edit Master title style</a:t>
            </a:r>
          </a:p>
        </p:txBody>
      </p:sp>
      <p:sp>
        <p:nvSpPr>
          <p:cNvPr id="3" name="Content Placeholder 2"/>
          <p:cNvSpPr>
            <a:spLocks noGrp="1"/>
          </p:cNvSpPr>
          <p:nvPr>
            <p:ph sz="half" idx="1"/>
          </p:nvPr>
        </p:nvSpPr>
        <p:spPr>
          <a:xfrm>
            <a:off x="86222" y="1276756"/>
            <a:ext cx="5486400" cy="5017040"/>
          </a:xfrm>
        </p:spPr>
        <p:txBody>
          <a:bodyPr>
            <a:normAutofit/>
          </a:bodyPr>
          <a:lstStyle>
            <a:lvl1pPr>
              <a:defRPr sz="2000"/>
            </a:lvl1pPr>
            <a:lvl2pPr>
              <a:defRPr sz="2000"/>
            </a:lvl2pPr>
            <a:lvl3pPr>
              <a:defRPr sz="2000"/>
            </a:lvl3pPr>
            <a:lvl4pPr>
              <a:defRPr sz="2000"/>
            </a:lvl4pPr>
            <a:lvl5pPr>
              <a:defRPr sz="2000"/>
            </a:lvl5pPr>
            <a:lvl6pPr>
              <a:defRPr sz="1051"/>
            </a:lvl6pPr>
            <a:lvl7pPr>
              <a:defRPr sz="1051"/>
            </a:lvl7pPr>
            <a:lvl8pPr>
              <a:defRPr sz="1051"/>
            </a:lvl8pPr>
            <a:lvl9pPr>
              <a:defRPr sz="105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99825" y="1276755"/>
            <a:ext cx="5486400" cy="5104589"/>
          </a:xfrm>
        </p:spPr>
        <p:txBody>
          <a:bodyPr>
            <a:normAutofit/>
          </a:bodyPr>
          <a:lstStyle>
            <a:lvl1pPr>
              <a:defRPr sz="2000"/>
            </a:lvl1pPr>
            <a:lvl2pPr>
              <a:defRPr sz="2000"/>
            </a:lvl2pPr>
            <a:lvl3pPr>
              <a:defRPr sz="2000"/>
            </a:lvl3pPr>
            <a:lvl4pPr>
              <a:defRPr sz="2000"/>
            </a:lvl4pPr>
            <a:lvl5pPr>
              <a:defRPr sz="2000"/>
            </a:lvl5pPr>
            <a:lvl6pPr>
              <a:defRPr sz="1051"/>
            </a:lvl6pPr>
            <a:lvl7pPr>
              <a:defRPr sz="1051"/>
            </a:lvl7pPr>
            <a:lvl8pPr>
              <a:defRPr sz="1051"/>
            </a:lvl8pPr>
            <a:lvl9pPr>
              <a:defRPr sz="105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1654B4FF-F69B-2342-AEB2-F78AA039659D}" type="slidenum">
              <a:rPr lang="en-US" smtClean="0"/>
              <a:t>‹#›</a:t>
            </a:fld>
            <a:endParaRPr lang="en-US"/>
          </a:p>
        </p:txBody>
      </p:sp>
    </p:spTree>
    <p:extLst>
      <p:ext uri="{BB962C8B-B14F-4D97-AF65-F5344CB8AC3E}">
        <p14:creationId xmlns:p14="http://schemas.microsoft.com/office/powerpoint/2010/main" val="1058412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6222" y="9727"/>
            <a:ext cx="10820232" cy="1143000"/>
          </a:xfrm>
        </p:spPr>
        <p:txBody>
          <a:bodyPr anchor="ctr">
            <a:normAutofit/>
          </a:bodyPr>
          <a:lstStyle>
            <a:lvl1pPr>
              <a:defRPr sz="3999"/>
            </a:lvl1pPr>
          </a:lstStyle>
          <a:p>
            <a:r>
              <a:rPr lang="en-US"/>
              <a:t>Click to edit Master title style</a:t>
            </a:r>
          </a:p>
        </p:txBody>
      </p:sp>
      <p:sp>
        <p:nvSpPr>
          <p:cNvPr id="3" name="Text Placeholder 2"/>
          <p:cNvSpPr>
            <a:spLocks noGrp="1"/>
          </p:cNvSpPr>
          <p:nvPr>
            <p:ph type="body" idx="1" hasCustomPrompt="1"/>
          </p:nvPr>
        </p:nvSpPr>
        <p:spPr>
          <a:xfrm>
            <a:off x="86222" y="1382173"/>
            <a:ext cx="5339927" cy="685800"/>
          </a:xfrm>
        </p:spPr>
        <p:txBody>
          <a:bodyPr anchor="ctr">
            <a:normAutofit/>
          </a:bodyPr>
          <a:lstStyle>
            <a:lvl1pPr marL="0" indent="0" algn="ctr">
              <a:spcBef>
                <a:spcPts val="0"/>
              </a:spcBef>
              <a:buNone/>
              <a:defRPr sz="2799" b="1" cap="all" baseline="0">
                <a:latin typeface="+mj-lt"/>
              </a:defRPr>
            </a:lvl1pPr>
            <a:lvl2pPr marL="342822" indent="0">
              <a:buNone/>
              <a:defRPr sz="1500" b="1"/>
            </a:lvl2pPr>
            <a:lvl3pPr marL="685646" indent="0">
              <a:buNone/>
              <a:defRPr sz="1351" b="1"/>
            </a:lvl3pPr>
            <a:lvl4pPr marL="1028468" indent="0">
              <a:buNone/>
              <a:defRPr sz="1200" b="1"/>
            </a:lvl4pPr>
            <a:lvl5pPr marL="1371292" indent="0">
              <a:buNone/>
              <a:defRPr sz="1200" b="1"/>
            </a:lvl5pPr>
            <a:lvl6pPr marL="1714114" indent="0">
              <a:buNone/>
              <a:defRPr sz="1200" b="1"/>
            </a:lvl6pPr>
            <a:lvl7pPr marL="2056938" indent="0">
              <a:buNone/>
              <a:defRPr sz="1200" b="1"/>
            </a:lvl7pPr>
            <a:lvl8pPr marL="2399760" indent="0">
              <a:buNone/>
              <a:defRPr sz="1200" b="1"/>
            </a:lvl8pPr>
            <a:lvl9pPr marL="2742582" indent="0">
              <a:buNone/>
              <a:defRPr sz="1200" b="1"/>
            </a:lvl9pPr>
          </a:lstStyle>
          <a:p>
            <a:pPr lvl="0"/>
            <a:r>
              <a:rPr lang="en-US"/>
              <a:t>Click to edit Master text styles</a:t>
            </a:r>
          </a:p>
        </p:txBody>
      </p:sp>
      <p:sp>
        <p:nvSpPr>
          <p:cNvPr id="4" name="Content Placeholder 3"/>
          <p:cNvSpPr>
            <a:spLocks noGrp="1"/>
          </p:cNvSpPr>
          <p:nvPr>
            <p:ph sz="half" idx="2"/>
          </p:nvPr>
        </p:nvSpPr>
        <p:spPr>
          <a:xfrm>
            <a:off x="86221" y="2077457"/>
            <a:ext cx="5339927" cy="4264977"/>
          </a:xfrm>
        </p:spPr>
        <p:txBody>
          <a:bodyPr>
            <a:normAutofit/>
          </a:bodyPr>
          <a:lstStyle>
            <a:lvl1pPr>
              <a:defRPr sz="2000"/>
            </a:lvl1pPr>
            <a:lvl2pPr>
              <a:defRPr sz="2000"/>
            </a:lvl2pPr>
            <a:lvl3pPr>
              <a:defRPr sz="2000"/>
            </a:lvl3pPr>
            <a:lvl4pPr>
              <a:defRPr sz="2000"/>
            </a:lvl4pPr>
            <a:lvl5pPr>
              <a:defRPr sz="2000"/>
            </a:lvl5pPr>
            <a:lvl6pPr>
              <a:defRPr sz="1051"/>
            </a:lvl6pPr>
            <a:lvl7pPr>
              <a:defRPr sz="1051"/>
            </a:lvl7pPr>
            <a:lvl8pPr>
              <a:defRPr sz="1051"/>
            </a:lvl8pPr>
            <a:lvl9pPr>
              <a:defRPr sz="105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5929009" y="1403023"/>
            <a:ext cx="5334000" cy="685800"/>
          </a:xfrm>
        </p:spPr>
        <p:txBody>
          <a:bodyPr anchor="ctr">
            <a:normAutofit/>
          </a:bodyPr>
          <a:lstStyle>
            <a:lvl1pPr marL="0" indent="0" algn="ctr">
              <a:spcBef>
                <a:spcPts val="0"/>
              </a:spcBef>
              <a:buNone/>
              <a:defRPr sz="2799" b="1" cap="all" baseline="0">
                <a:latin typeface="+mj-lt"/>
              </a:defRPr>
            </a:lvl1pPr>
            <a:lvl2pPr marL="342822" indent="0">
              <a:buNone/>
              <a:defRPr sz="1500" b="1"/>
            </a:lvl2pPr>
            <a:lvl3pPr marL="685646" indent="0">
              <a:buNone/>
              <a:defRPr sz="1351" b="1"/>
            </a:lvl3pPr>
            <a:lvl4pPr marL="1028468" indent="0">
              <a:buNone/>
              <a:defRPr sz="1200" b="1"/>
            </a:lvl4pPr>
            <a:lvl5pPr marL="1371292" indent="0">
              <a:buNone/>
              <a:defRPr sz="1200" b="1"/>
            </a:lvl5pPr>
            <a:lvl6pPr marL="1714114" indent="0">
              <a:buNone/>
              <a:defRPr sz="1200" b="1"/>
            </a:lvl6pPr>
            <a:lvl7pPr marL="2056938" indent="0">
              <a:buNone/>
              <a:defRPr sz="1200" b="1"/>
            </a:lvl7pPr>
            <a:lvl8pPr marL="2399760" indent="0">
              <a:buNone/>
              <a:defRPr sz="1200" b="1"/>
            </a:lvl8pPr>
            <a:lvl9pPr marL="274258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5929009" y="2111897"/>
            <a:ext cx="5334000" cy="4230537"/>
          </a:xfrm>
        </p:spPr>
        <p:txBody>
          <a:bodyPr>
            <a:normAutofit/>
          </a:bodyPr>
          <a:lstStyle>
            <a:lvl1pPr>
              <a:defRPr sz="2000"/>
            </a:lvl1pPr>
            <a:lvl2pPr>
              <a:defRPr sz="2000"/>
            </a:lvl2pPr>
            <a:lvl3pPr>
              <a:defRPr sz="2000"/>
            </a:lvl3pPr>
            <a:lvl4pPr>
              <a:defRPr sz="2000"/>
            </a:lvl4pPr>
            <a:lvl5pPr>
              <a:defRPr sz="2000"/>
            </a:lvl5pPr>
            <a:lvl6pPr>
              <a:defRPr sz="1051"/>
            </a:lvl6pPr>
            <a:lvl7pPr>
              <a:defRPr sz="1051"/>
            </a:lvl7pPr>
            <a:lvl8pPr>
              <a:defRPr sz="1051"/>
            </a:lvl8pPr>
            <a:lvl9pPr>
              <a:defRPr sz="105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1654B4FF-F69B-2342-AEB2-F78AA039659D}" type="slidenum">
              <a:rPr lang="en-US" smtClean="0"/>
              <a:t>‹#›</a:t>
            </a:fld>
            <a:endParaRPr lang="en-US"/>
          </a:p>
        </p:txBody>
      </p:sp>
    </p:spTree>
    <p:extLst>
      <p:ext uri="{BB962C8B-B14F-4D97-AF65-F5344CB8AC3E}">
        <p14:creationId xmlns:p14="http://schemas.microsoft.com/office/powerpoint/2010/main" val="1595353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6222" y="9727"/>
            <a:ext cx="11353506" cy="1143000"/>
          </a:xfrm>
        </p:spPr>
        <p:txBody>
          <a:bodyPr anchor="ctr">
            <a:normAutofit/>
          </a:bodyPr>
          <a:lstStyle>
            <a:lvl1pPr>
              <a:defRPr sz="3999"/>
            </a:lvl1pPr>
          </a:lstStyle>
          <a:p>
            <a:r>
              <a:rPr lang="en-US"/>
              <a:t>Click to edit Master title style</a:t>
            </a:r>
          </a:p>
        </p:txBody>
      </p:sp>
      <p:sp>
        <p:nvSpPr>
          <p:cNvPr id="5" name="Slide Number Placeholder 4"/>
          <p:cNvSpPr>
            <a:spLocks noGrp="1"/>
          </p:cNvSpPr>
          <p:nvPr>
            <p:ph type="sldNum" sz="quarter" idx="12"/>
          </p:nvPr>
        </p:nvSpPr>
        <p:spPr/>
        <p:txBody>
          <a:bodyPr/>
          <a:lstStyle/>
          <a:p>
            <a:fld id="{1654B4FF-F69B-2342-AEB2-F78AA039659D}" type="slidenum">
              <a:rPr lang="en-US" smtClean="0"/>
              <a:t>‹#›</a:t>
            </a:fld>
            <a:endParaRPr lang="en-US"/>
          </a:p>
        </p:txBody>
      </p:sp>
    </p:spTree>
    <p:extLst>
      <p:ext uri="{BB962C8B-B14F-4D97-AF65-F5344CB8AC3E}">
        <p14:creationId xmlns:p14="http://schemas.microsoft.com/office/powerpoint/2010/main" val="1143534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12" name="Text Placeholder 11"/>
          <p:cNvSpPr>
            <a:spLocks noGrp="1"/>
          </p:cNvSpPr>
          <p:nvPr>
            <p:ph type="body" sz="quarter" idx="10" hasCustomPrompt="1"/>
          </p:nvPr>
        </p:nvSpPr>
        <p:spPr>
          <a:xfrm>
            <a:off x="2590800" y="3581400"/>
            <a:ext cx="6756400" cy="1066800"/>
          </a:xfrm>
        </p:spPr>
        <p:txBody>
          <a:bodyPr anchor="ctr">
            <a:normAutofit/>
          </a:bodyPr>
          <a:lstStyle>
            <a:lvl1pPr marL="0" indent="0" algn="ctr">
              <a:buFont typeface="Arial" panose="020B0604020202020204" pitchFamily="34" charset="0"/>
              <a:buNone/>
              <a:defRPr sz="3599"/>
            </a:lvl1pPr>
          </a:lstStyle>
          <a:p>
            <a:pPr lvl="0"/>
            <a:r>
              <a:rPr lang="en-US"/>
              <a:t>Click to edit Master text styles</a:t>
            </a:r>
          </a:p>
        </p:txBody>
      </p:sp>
      <p:sp>
        <p:nvSpPr>
          <p:cNvPr id="13" name="Title 12"/>
          <p:cNvSpPr>
            <a:spLocks noGrp="1"/>
          </p:cNvSpPr>
          <p:nvPr>
            <p:ph type="title"/>
          </p:nvPr>
        </p:nvSpPr>
        <p:spPr>
          <a:xfrm>
            <a:off x="508000" y="533403"/>
            <a:ext cx="11176000" cy="2551093"/>
          </a:xfrm>
        </p:spPr>
        <p:txBody>
          <a:bodyPr>
            <a:normAutofit/>
          </a:bodyPr>
          <a:lstStyle>
            <a:lvl1pPr>
              <a:defRPr sz="5399"/>
            </a:lvl1pPr>
          </a:lstStyle>
          <a:p>
            <a:r>
              <a:rPr lang="en-US"/>
              <a:t>Click to edit Master title style</a:t>
            </a:r>
          </a:p>
        </p:txBody>
      </p:sp>
      <p:sp>
        <p:nvSpPr>
          <p:cNvPr id="4" name="Slide Number Placeholder 8">
            <a:extLst>
              <a:ext uri="{FF2B5EF4-FFF2-40B4-BE49-F238E27FC236}">
                <a16:creationId xmlns:a16="http://schemas.microsoft.com/office/drawing/2014/main" id="{CBE65957-A5A6-42F5-9740-F4E56DCF899B}"/>
              </a:ext>
            </a:extLst>
          </p:cNvPr>
          <p:cNvSpPr>
            <a:spLocks noGrp="1"/>
          </p:cNvSpPr>
          <p:nvPr>
            <p:ph type="sldNum" sz="quarter" idx="12"/>
          </p:nvPr>
        </p:nvSpPr>
        <p:spPr>
          <a:xfrm>
            <a:off x="11562349" y="0"/>
            <a:ext cx="543429" cy="325556"/>
          </a:xfrm>
        </p:spPr>
        <p:txBody>
          <a:bodyPr/>
          <a:lstStyle/>
          <a:p>
            <a:fld id="{1654B4FF-F69B-2342-AEB2-F78AA039659D}" type="slidenum">
              <a:rPr lang="en-US" smtClean="0"/>
              <a:t>‹#›</a:t>
            </a:fld>
            <a:endParaRPr lang="en-US"/>
          </a:p>
        </p:txBody>
      </p:sp>
    </p:spTree>
    <p:extLst>
      <p:ext uri="{BB962C8B-B14F-4D97-AF65-F5344CB8AC3E}">
        <p14:creationId xmlns:p14="http://schemas.microsoft.com/office/powerpoint/2010/main" val="14465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101489" y="616796"/>
            <a:ext cx="11250690" cy="757255"/>
          </a:xfrm>
          <a:prstGeom prst="rect">
            <a:avLst/>
          </a:prstGeom>
        </p:spPr>
        <p:txBody>
          <a:bodyPr lIns="0" tIns="0" rIns="0" bIns="0">
            <a:noAutofit/>
          </a:bodyPr>
          <a:lstStyle>
            <a:lvl1pPr marL="0" indent="0">
              <a:buNone/>
              <a:defRPr sz="1778" b="0">
                <a:solidFill>
                  <a:schemeClr val="tx2"/>
                </a:solidFill>
              </a:defRPr>
            </a:lvl1pPr>
          </a:lstStyle>
          <a:p>
            <a:pPr lvl="0"/>
            <a:r>
              <a:rPr lang="en-US" noProof="0"/>
              <a:t>Click to add subtitle</a:t>
            </a:r>
          </a:p>
        </p:txBody>
      </p:sp>
      <p:sp>
        <p:nvSpPr>
          <p:cNvPr id="14" name="Title Placeholder 1"/>
          <p:cNvSpPr>
            <a:spLocks noGrp="1"/>
          </p:cNvSpPr>
          <p:nvPr>
            <p:ph type="title"/>
          </p:nvPr>
        </p:nvSpPr>
        <p:spPr>
          <a:xfrm>
            <a:off x="101490" y="9728"/>
            <a:ext cx="11250689" cy="573781"/>
          </a:xfrm>
          <a:prstGeom prst="rect">
            <a:avLst/>
          </a:prstGeom>
        </p:spPr>
        <p:txBody>
          <a:bodyPr vert="horz" lIns="0" tIns="0" rIns="0" bIns="0" rtlCol="0" anchor="t" anchorCtr="0">
            <a:noAutofit/>
          </a:bodyPr>
          <a:lstStyle>
            <a:lvl1pPr>
              <a:defRPr/>
            </a:lvl1pPr>
          </a:lstStyle>
          <a:p>
            <a:r>
              <a:rPr lang="en-US" noProof="0"/>
              <a:t>Click to edit Master title style</a:t>
            </a:r>
          </a:p>
        </p:txBody>
      </p:sp>
      <p:sp>
        <p:nvSpPr>
          <p:cNvPr id="8" name="Text Placeholder 18"/>
          <p:cNvSpPr>
            <a:spLocks noGrp="1"/>
          </p:cNvSpPr>
          <p:nvPr>
            <p:ph idx="1"/>
          </p:nvPr>
        </p:nvSpPr>
        <p:spPr>
          <a:xfrm>
            <a:off x="101489" y="1527293"/>
            <a:ext cx="11250690" cy="4713911"/>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Slide Number Placeholder 1">
            <a:extLst>
              <a:ext uri="{FF2B5EF4-FFF2-40B4-BE49-F238E27FC236}">
                <a16:creationId xmlns:a16="http://schemas.microsoft.com/office/drawing/2014/main" id="{B5F210B3-D561-49C4-B40B-35FE305792A0}"/>
              </a:ext>
            </a:extLst>
          </p:cNvPr>
          <p:cNvSpPr>
            <a:spLocks noGrp="1"/>
          </p:cNvSpPr>
          <p:nvPr>
            <p:ph type="sldNum" sz="quarter" idx="14"/>
          </p:nvPr>
        </p:nvSpPr>
        <p:spPr/>
        <p:txBody>
          <a:bodyPr/>
          <a:lstStyle/>
          <a:p>
            <a:fld id="{15B9BC6D-4618-43C5-911F-625754517375}" type="slidenum">
              <a:rPr lang="en-US" smtClean="0"/>
              <a:t>‹#›</a:t>
            </a:fld>
            <a:endParaRPr lang="en-US"/>
          </a:p>
        </p:txBody>
      </p:sp>
    </p:spTree>
    <p:extLst>
      <p:ext uri="{BB962C8B-B14F-4D97-AF65-F5344CB8AC3E}">
        <p14:creationId xmlns:p14="http://schemas.microsoft.com/office/powerpoint/2010/main" val="1219831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6222" y="14272"/>
            <a:ext cx="11031559"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6222" y="1261566"/>
            <a:ext cx="11031559" cy="515711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562349" y="0"/>
            <a:ext cx="543429" cy="325556"/>
          </a:xfrm>
          <a:prstGeom prst="rect">
            <a:avLst/>
          </a:prstGeom>
        </p:spPr>
        <p:txBody>
          <a:bodyPr vert="horz" lIns="91440" tIns="45720" rIns="91440" bIns="45720" rtlCol="0" anchor="ctr"/>
          <a:lstStyle>
            <a:lvl1pPr algn="r">
              <a:defRPr sz="2000">
                <a:solidFill>
                  <a:schemeClr val="tx2"/>
                </a:solidFill>
              </a:defRPr>
            </a:lvl1pPr>
          </a:lstStyle>
          <a:p>
            <a:fld id="{1654B4FF-F69B-2342-AEB2-F78AA039659D}" type="slidenum">
              <a:rPr lang="en-US" smtClean="0"/>
              <a:pPr/>
              <a:t>‹#›</a:t>
            </a:fld>
            <a:endParaRPr lang="en-US"/>
          </a:p>
        </p:txBody>
      </p:sp>
      <p:sp>
        <p:nvSpPr>
          <p:cNvPr id="9" name="Footer Placeholder 4">
            <a:extLst>
              <a:ext uri="{FF2B5EF4-FFF2-40B4-BE49-F238E27FC236}">
                <a16:creationId xmlns:a16="http://schemas.microsoft.com/office/drawing/2014/main" id="{EE43D812-5698-426B-A301-828ACAA04970}"/>
              </a:ext>
            </a:extLst>
          </p:cNvPr>
          <p:cNvSpPr txBox="1">
            <a:spLocks/>
          </p:cNvSpPr>
          <p:nvPr userDrawn="1"/>
        </p:nvSpPr>
        <p:spPr>
          <a:xfrm>
            <a:off x="8820721" y="6629400"/>
            <a:ext cx="3385457" cy="228600"/>
          </a:xfrm>
          <a:prstGeom prst="rect">
            <a:avLst/>
          </a:prstGeom>
        </p:spPr>
        <p:txBody>
          <a:bodyPr anchor="ctr"/>
          <a:lstStyle>
            <a:defPPr>
              <a:defRPr lang="en-US"/>
            </a:defPPr>
            <a:lvl1pPr marL="0" algn="ctr" defTabSz="914400" rtl="0" eaLnBrk="1" latinLnBrk="0" hangingPunct="1">
              <a:defRPr sz="1400" i="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194"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E9C73D"/>
                </a:solidFill>
                <a:effectLst/>
                <a:uLnTx/>
                <a:uFillTx/>
                <a:latin typeface="Calibri"/>
                <a:ea typeface="+mn-ea"/>
                <a:cs typeface="+mn-cs"/>
              </a:rPr>
              <a:t>Investing for tomorrow,</a:t>
            </a:r>
            <a:r>
              <a:rPr kumimoji="0" lang="en-US" sz="1400" b="1" i="1" u="none" strike="noStrike" kern="1200" cap="none" spc="0" normalizeH="0" baseline="0" noProof="0">
                <a:ln>
                  <a:noFill/>
                </a:ln>
                <a:solidFill>
                  <a:srgbClr val="A4CF47"/>
                </a:solidFill>
                <a:effectLst/>
                <a:uLnTx/>
                <a:uFillTx/>
                <a:latin typeface="Calibri"/>
                <a:ea typeface="+mn-ea"/>
                <a:cs typeface="+mn-cs"/>
              </a:rPr>
              <a:t> </a:t>
            </a:r>
            <a:r>
              <a:rPr kumimoji="0" lang="en-US" sz="1400" b="1" i="1" u="none" strike="noStrike" kern="1200" cap="none" spc="0" normalizeH="0" baseline="0" noProof="0">
                <a:ln>
                  <a:noFill/>
                </a:ln>
                <a:solidFill>
                  <a:srgbClr val="D8892A"/>
                </a:solidFill>
                <a:effectLst/>
                <a:uLnTx/>
                <a:uFillTx/>
                <a:latin typeface="Calibri"/>
                <a:ea typeface="+mn-ea"/>
                <a:cs typeface="+mn-cs"/>
              </a:rPr>
              <a:t>delivering today</a:t>
            </a:r>
            <a:r>
              <a:rPr kumimoji="0" lang="en-US" sz="1400" b="0" i="1" u="none" strike="noStrike" kern="1200" cap="none" spc="0" normalizeH="0" baseline="0" noProof="0">
                <a:ln>
                  <a:noFill/>
                </a:ln>
                <a:solidFill>
                  <a:srgbClr val="D8892A"/>
                </a:solidFill>
                <a:effectLst/>
                <a:uLnTx/>
                <a:uFillTx/>
                <a:latin typeface="Calibri"/>
                <a:ea typeface="+mn-ea"/>
                <a:cs typeface="+mn-cs"/>
              </a:rPr>
              <a:t>.</a:t>
            </a:r>
          </a:p>
        </p:txBody>
      </p:sp>
      <p:pic>
        <p:nvPicPr>
          <p:cNvPr id="5" name="Picture 4">
            <a:extLst>
              <a:ext uri="{FF2B5EF4-FFF2-40B4-BE49-F238E27FC236}">
                <a16:creationId xmlns:a16="http://schemas.microsoft.com/office/drawing/2014/main" id="{096796E3-CD73-4204-32DF-6437B774FA99}"/>
              </a:ext>
            </a:extLst>
          </p:cNvPr>
          <p:cNvPicPr>
            <a:picLocks noChangeAspect="1"/>
          </p:cNvPicPr>
          <p:nvPr userDrawn="1"/>
        </p:nvPicPr>
        <p:blipFill>
          <a:blip r:embed="rId22"/>
          <a:stretch>
            <a:fillRect/>
          </a:stretch>
        </p:blipFill>
        <p:spPr>
          <a:xfrm>
            <a:off x="11117781" y="5843016"/>
            <a:ext cx="1061149" cy="804260"/>
          </a:xfrm>
          <a:prstGeom prst="rect">
            <a:avLst/>
          </a:prstGeom>
        </p:spPr>
      </p:pic>
    </p:spTree>
    <p:extLst>
      <p:ext uri="{BB962C8B-B14F-4D97-AF65-F5344CB8AC3E}">
        <p14:creationId xmlns:p14="http://schemas.microsoft.com/office/powerpoint/2010/main" val="129481936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69" r:id="rId15"/>
    <p:sldLayoutId id="2147483670" r:id="rId16"/>
    <p:sldLayoutId id="2147483671" r:id="rId17"/>
    <p:sldLayoutId id="2147483672" r:id="rId18"/>
    <p:sldLayoutId id="2147483673" r:id="rId19"/>
    <p:sldLayoutId id="2147483674" r:id="rId2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685646" rtl="0" eaLnBrk="1" latinLnBrk="0" hangingPunct="1">
        <a:lnSpc>
          <a:spcPct val="90000"/>
        </a:lnSpc>
        <a:spcBef>
          <a:spcPct val="0"/>
        </a:spcBef>
        <a:buNone/>
        <a:defRPr sz="3999" kern="1200" cap="all" baseline="0">
          <a:solidFill>
            <a:srgbClr val="057D8E"/>
          </a:solidFill>
          <a:latin typeface="+mj-lt"/>
          <a:ea typeface="+mj-ea"/>
          <a:cs typeface="+mj-cs"/>
        </a:defRPr>
      </a:lvl1pPr>
    </p:titleStyle>
    <p:bodyStyle>
      <a:lvl1pPr marL="205694" indent="-171412" algn="l" defTabSz="685646" rtl="0" eaLnBrk="1" latinLnBrk="0" hangingPunct="1">
        <a:lnSpc>
          <a:spcPct val="90000"/>
        </a:lnSpc>
        <a:spcBef>
          <a:spcPts val="1351"/>
        </a:spcBef>
        <a:buClr>
          <a:srgbClr val="D8892A"/>
        </a:buClr>
        <a:buSzPct val="100000"/>
        <a:buFont typeface="Arial" pitchFamily="34" charset="0"/>
        <a:buChar char="▪"/>
        <a:defRPr sz="2000" kern="1200">
          <a:solidFill>
            <a:schemeClr val="tx1"/>
          </a:solidFill>
          <a:latin typeface="+mn-lt"/>
          <a:ea typeface="+mn-ea"/>
          <a:cs typeface="+mn-cs"/>
        </a:defRPr>
      </a:lvl1pPr>
      <a:lvl2pPr marL="445671" indent="-171412" algn="l" defTabSz="685646" rtl="0" eaLnBrk="1" latinLnBrk="0" hangingPunct="1">
        <a:lnSpc>
          <a:spcPct val="90000"/>
        </a:lnSpc>
        <a:spcBef>
          <a:spcPts val="600"/>
        </a:spcBef>
        <a:buClr>
          <a:srgbClr val="D8892A"/>
        </a:buClr>
        <a:buSzPct val="100000"/>
        <a:buFont typeface="Arial" pitchFamily="34" charset="0"/>
        <a:buChar char="▪"/>
        <a:defRPr sz="2000" kern="1200">
          <a:solidFill>
            <a:schemeClr val="tx1"/>
          </a:solidFill>
          <a:latin typeface="+mn-lt"/>
          <a:ea typeface="+mn-ea"/>
          <a:cs typeface="+mn-cs"/>
        </a:defRPr>
      </a:lvl2pPr>
      <a:lvl3pPr marL="685646" indent="-171412" algn="l" defTabSz="685646" rtl="0" eaLnBrk="1" latinLnBrk="0" hangingPunct="1">
        <a:lnSpc>
          <a:spcPct val="90000"/>
        </a:lnSpc>
        <a:spcBef>
          <a:spcPts val="600"/>
        </a:spcBef>
        <a:buClr>
          <a:srgbClr val="D8892A"/>
        </a:buClr>
        <a:buSzPct val="100000"/>
        <a:buFont typeface="Arial" pitchFamily="34" charset="0"/>
        <a:buChar char="▪"/>
        <a:defRPr sz="2000" kern="1200">
          <a:solidFill>
            <a:schemeClr val="tx1"/>
          </a:solidFill>
          <a:latin typeface="+mn-lt"/>
          <a:ea typeface="+mn-ea"/>
          <a:cs typeface="+mn-cs"/>
        </a:defRPr>
      </a:lvl3pPr>
      <a:lvl4pPr marL="891340" indent="-137130" algn="l" defTabSz="685646" rtl="0" eaLnBrk="1" latinLnBrk="0" hangingPunct="1">
        <a:lnSpc>
          <a:spcPct val="90000"/>
        </a:lnSpc>
        <a:spcBef>
          <a:spcPts val="600"/>
        </a:spcBef>
        <a:buClr>
          <a:srgbClr val="D8892A"/>
        </a:buClr>
        <a:buSzPct val="100000"/>
        <a:buFont typeface="Arial" pitchFamily="34" charset="0"/>
        <a:buChar char="▪"/>
        <a:defRPr sz="2000" kern="1200">
          <a:solidFill>
            <a:schemeClr val="tx1"/>
          </a:solidFill>
          <a:latin typeface="+mn-lt"/>
          <a:ea typeface="+mn-ea"/>
          <a:cs typeface="+mn-cs"/>
        </a:defRPr>
      </a:lvl4pPr>
      <a:lvl5pPr marL="1097034" indent="-137130" algn="l" defTabSz="685646" rtl="0" eaLnBrk="1" latinLnBrk="0" hangingPunct="1">
        <a:lnSpc>
          <a:spcPct val="90000"/>
        </a:lnSpc>
        <a:spcBef>
          <a:spcPts val="600"/>
        </a:spcBef>
        <a:buClr>
          <a:srgbClr val="D8892A"/>
        </a:buClr>
        <a:buSzPct val="100000"/>
        <a:buFont typeface="Arial" pitchFamily="34" charset="0"/>
        <a:buChar char="▪"/>
        <a:defRPr sz="2000" kern="1200">
          <a:solidFill>
            <a:schemeClr val="tx1"/>
          </a:solidFill>
          <a:latin typeface="+mn-lt"/>
          <a:ea typeface="+mn-ea"/>
          <a:cs typeface="+mn-cs"/>
        </a:defRPr>
      </a:lvl5pPr>
      <a:lvl6pPr marL="1268445" indent="-137130" algn="l" defTabSz="685646" rtl="0" eaLnBrk="1" latinLnBrk="0" hangingPunct="1">
        <a:lnSpc>
          <a:spcPct val="90000"/>
        </a:lnSpc>
        <a:spcBef>
          <a:spcPts val="600"/>
        </a:spcBef>
        <a:buClr>
          <a:schemeClr val="accent1">
            <a:lumMod val="50000"/>
          </a:schemeClr>
        </a:buClr>
        <a:buSzPct val="100000"/>
        <a:buFont typeface="Arial" pitchFamily="34" charset="0"/>
        <a:buChar char="▪"/>
        <a:defRPr sz="1051" kern="1200">
          <a:solidFill>
            <a:schemeClr val="tx1"/>
          </a:solidFill>
          <a:latin typeface="+mn-lt"/>
          <a:ea typeface="+mn-ea"/>
          <a:cs typeface="+mn-cs"/>
        </a:defRPr>
      </a:lvl6pPr>
      <a:lvl7pPr marL="1439856" indent="-137130" algn="l" defTabSz="685646" rtl="0" eaLnBrk="1" latinLnBrk="0" hangingPunct="1">
        <a:lnSpc>
          <a:spcPct val="90000"/>
        </a:lnSpc>
        <a:spcBef>
          <a:spcPts val="600"/>
        </a:spcBef>
        <a:buClr>
          <a:schemeClr val="accent1">
            <a:lumMod val="50000"/>
          </a:schemeClr>
        </a:buClr>
        <a:buSzPct val="100000"/>
        <a:buFont typeface="Arial" pitchFamily="34" charset="0"/>
        <a:buChar char="▪"/>
        <a:defRPr sz="1051" kern="1200">
          <a:solidFill>
            <a:schemeClr val="tx1"/>
          </a:solidFill>
          <a:latin typeface="+mn-lt"/>
          <a:ea typeface="+mn-ea"/>
          <a:cs typeface="+mn-cs"/>
        </a:defRPr>
      </a:lvl7pPr>
      <a:lvl8pPr marL="1611268" indent="-137130" algn="l" defTabSz="685646" rtl="0" eaLnBrk="1" latinLnBrk="0" hangingPunct="1">
        <a:lnSpc>
          <a:spcPct val="90000"/>
        </a:lnSpc>
        <a:spcBef>
          <a:spcPts val="600"/>
        </a:spcBef>
        <a:buClr>
          <a:schemeClr val="accent1">
            <a:lumMod val="50000"/>
          </a:schemeClr>
        </a:buClr>
        <a:buSzPct val="100000"/>
        <a:buFont typeface="Arial" pitchFamily="34" charset="0"/>
        <a:buChar char="▪"/>
        <a:defRPr sz="1051" kern="1200">
          <a:solidFill>
            <a:schemeClr val="tx1"/>
          </a:solidFill>
          <a:latin typeface="+mn-lt"/>
          <a:ea typeface="+mn-ea"/>
          <a:cs typeface="+mn-cs"/>
        </a:defRPr>
      </a:lvl8pPr>
      <a:lvl9pPr marL="1782678" indent="-137130" algn="l" defTabSz="685646" rtl="0" eaLnBrk="1" latinLnBrk="0" hangingPunct="1">
        <a:lnSpc>
          <a:spcPct val="90000"/>
        </a:lnSpc>
        <a:spcBef>
          <a:spcPts val="600"/>
        </a:spcBef>
        <a:buClr>
          <a:schemeClr val="accent1">
            <a:lumMod val="50000"/>
          </a:schemeClr>
        </a:buClr>
        <a:buSzPct val="100000"/>
        <a:buFont typeface="Arial" pitchFamily="34" charset="0"/>
        <a:buChar char="▪"/>
        <a:defRPr sz="1051" kern="1200">
          <a:solidFill>
            <a:schemeClr val="tx1"/>
          </a:solidFill>
          <a:latin typeface="+mn-lt"/>
          <a:ea typeface="+mn-ea"/>
          <a:cs typeface="+mn-cs"/>
        </a:defRPr>
      </a:lvl9pPr>
    </p:bodyStyle>
    <p:otherStyle>
      <a:defPPr>
        <a:defRPr lang="en-US"/>
      </a:defPPr>
      <a:lvl1pPr marL="0" algn="l" defTabSz="685646" rtl="0" eaLnBrk="1" latinLnBrk="0" hangingPunct="1">
        <a:defRPr sz="1351" kern="1200">
          <a:solidFill>
            <a:schemeClr val="tx1"/>
          </a:solidFill>
          <a:latin typeface="+mn-lt"/>
          <a:ea typeface="+mn-ea"/>
          <a:cs typeface="+mn-cs"/>
        </a:defRPr>
      </a:lvl1pPr>
      <a:lvl2pPr marL="342822" algn="l" defTabSz="685646" rtl="0" eaLnBrk="1" latinLnBrk="0" hangingPunct="1">
        <a:defRPr sz="1351" kern="1200">
          <a:solidFill>
            <a:schemeClr val="tx1"/>
          </a:solidFill>
          <a:latin typeface="+mn-lt"/>
          <a:ea typeface="+mn-ea"/>
          <a:cs typeface="+mn-cs"/>
        </a:defRPr>
      </a:lvl2pPr>
      <a:lvl3pPr marL="685646" algn="l" defTabSz="685646" rtl="0" eaLnBrk="1" latinLnBrk="0" hangingPunct="1">
        <a:defRPr sz="1351" kern="1200">
          <a:solidFill>
            <a:schemeClr val="tx1"/>
          </a:solidFill>
          <a:latin typeface="+mn-lt"/>
          <a:ea typeface="+mn-ea"/>
          <a:cs typeface="+mn-cs"/>
        </a:defRPr>
      </a:lvl3pPr>
      <a:lvl4pPr marL="1028468" algn="l" defTabSz="685646" rtl="0" eaLnBrk="1" latinLnBrk="0" hangingPunct="1">
        <a:defRPr sz="1351" kern="1200">
          <a:solidFill>
            <a:schemeClr val="tx1"/>
          </a:solidFill>
          <a:latin typeface="+mn-lt"/>
          <a:ea typeface="+mn-ea"/>
          <a:cs typeface="+mn-cs"/>
        </a:defRPr>
      </a:lvl4pPr>
      <a:lvl5pPr marL="1371292" algn="l" defTabSz="685646" rtl="0" eaLnBrk="1" latinLnBrk="0" hangingPunct="1">
        <a:defRPr sz="1351" kern="1200">
          <a:solidFill>
            <a:schemeClr val="tx1"/>
          </a:solidFill>
          <a:latin typeface="+mn-lt"/>
          <a:ea typeface="+mn-ea"/>
          <a:cs typeface="+mn-cs"/>
        </a:defRPr>
      </a:lvl5pPr>
      <a:lvl6pPr marL="1714114" algn="l" defTabSz="685646" rtl="0" eaLnBrk="1" latinLnBrk="0" hangingPunct="1">
        <a:defRPr sz="1351" kern="1200">
          <a:solidFill>
            <a:schemeClr val="tx1"/>
          </a:solidFill>
          <a:latin typeface="+mn-lt"/>
          <a:ea typeface="+mn-ea"/>
          <a:cs typeface="+mn-cs"/>
        </a:defRPr>
      </a:lvl6pPr>
      <a:lvl7pPr marL="2056938" algn="l" defTabSz="685646" rtl="0" eaLnBrk="1" latinLnBrk="0" hangingPunct="1">
        <a:defRPr sz="1351" kern="1200">
          <a:solidFill>
            <a:schemeClr val="tx1"/>
          </a:solidFill>
          <a:latin typeface="+mn-lt"/>
          <a:ea typeface="+mn-ea"/>
          <a:cs typeface="+mn-cs"/>
        </a:defRPr>
      </a:lvl7pPr>
      <a:lvl8pPr marL="2399760" algn="l" defTabSz="685646" rtl="0" eaLnBrk="1" latinLnBrk="0" hangingPunct="1">
        <a:defRPr sz="1351" kern="1200">
          <a:solidFill>
            <a:schemeClr val="tx1"/>
          </a:solidFill>
          <a:latin typeface="+mn-lt"/>
          <a:ea typeface="+mn-ea"/>
          <a:cs typeface="+mn-cs"/>
        </a:defRPr>
      </a:lvl8pPr>
      <a:lvl9pPr marL="2742582" algn="l" defTabSz="685646" rtl="0" eaLnBrk="1" latinLnBrk="0" hangingPunct="1">
        <a:defRPr sz="1351"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20">
          <p15:clr>
            <a:srgbClr val="F26B43"/>
          </p15:clr>
        </p15:guide>
        <p15:guide id="4"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jpeg"/><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taospueblo.com/"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hyperlink" Target="https://www.sbnm.org/Leadership/Sections/Family-Law/Articles-Publications"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hyperlink" Target="https://www.nmlegis.gov/handouts/CCJ%20101614%20Item%201%20Child%20Support%20commission%20report.pdf"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4124" y="5040185"/>
            <a:ext cx="11123752" cy="1149912"/>
          </a:xfrm>
        </p:spPr>
        <p:txBody>
          <a:bodyPr>
            <a:normAutofit fontScale="90000"/>
          </a:bodyPr>
          <a:lstStyle/>
          <a:p>
            <a:br>
              <a:rPr lang="en-US" sz="3999" b="1" dirty="0"/>
            </a:br>
            <a:r>
              <a:rPr lang="en-US" sz="3999" b="1" dirty="0"/>
              <a:t>Child Support Services Division (CSSD)</a:t>
            </a:r>
            <a:br>
              <a:rPr lang="en-US" sz="3999" b="1" dirty="0"/>
            </a:br>
            <a:endParaRPr lang="en-US" cap="none" dirty="0">
              <a:cs typeface="Calibri Light"/>
            </a:endParaRPr>
          </a:p>
        </p:txBody>
      </p:sp>
      <p:pic>
        <p:nvPicPr>
          <p:cNvPr id="34" name="Picture Placeholder 33" descr="A close up of a girl smiling and posing for the camera&#10;&#10;Description generated with very high confidence">
            <a:extLst>
              <a:ext uri="{FF2B5EF4-FFF2-40B4-BE49-F238E27FC236}">
                <a16:creationId xmlns:a16="http://schemas.microsoft.com/office/drawing/2014/main" id="{263C2113-86DB-4F1E-8FD7-896AD385032F}"/>
              </a:ext>
            </a:extLst>
          </p:cNvPr>
          <p:cNvPicPr>
            <a:picLocks noGrp="1" noChangeAspect="1"/>
          </p:cNvPicPr>
          <p:nvPr>
            <p:ph type="pic" idx="12"/>
          </p:nvPr>
        </p:nvPicPr>
        <p:blipFill>
          <a:blip r:embed="rId3" cstate="screen">
            <a:extLst>
              <a:ext uri="{28A0092B-C50C-407E-A947-70E740481C1C}">
                <a14:useLocalDpi xmlns:a14="http://schemas.microsoft.com/office/drawing/2010/main"/>
              </a:ext>
            </a:extLst>
          </a:blip>
          <a:srcRect/>
          <a:stretch>
            <a:fillRect/>
          </a:stretch>
        </p:blipFill>
        <p:spPr/>
      </p:pic>
      <p:pic>
        <p:nvPicPr>
          <p:cNvPr id="18" name="Picture Placeholder 17" descr="A picture containing person, woman, wall&#10;&#10;Description generated with very high confidence">
            <a:extLst>
              <a:ext uri="{FF2B5EF4-FFF2-40B4-BE49-F238E27FC236}">
                <a16:creationId xmlns:a16="http://schemas.microsoft.com/office/drawing/2014/main" id="{0452C790-FAAE-48A4-90C1-D4769507B0CA}"/>
              </a:ext>
            </a:extLst>
          </p:cNvPr>
          <p:cNvPicPr>
            <a:picLocks noGrp="1" noChangeAspect="1"/>
          </p:cNvPicPr>
          <p:nvPr>
            <p:ph type="pic" idx="10"/>
          </p:nvPr>
        </p:nvPicPr>
        <p:blipFill>
          <a:blip r:embed="rId4" cstate="screen">
            <a:extLst>
              <a:ext uri="{28A0092B-C50C-407E-A947-70E740481C1C}">
                <a14:useLocalDpi xmlns:a14="http://schemas.microsoft.com/office/drawing/2010/main"/>
              </a:ext>
            </a:extLst>
          </a:blip>
          <a:srcRect/>
          <a:stretch>
            <a:fillRect/>
          </a:stretch>
        </p:blipFill>
        <p:spPr/>
      </p:pic>
      <p:pic>
        <p:nvPicPr>
          <p:cNvPr id="7" name="Picture Placeholder 6">
            <a:extLst>
              <a:ext uri="{FF2B5EF4-FFF2-40B4-BE49-F238E27FC236}">
                <a16:creationId xmlns:a16="http://schemas.microsoft.com/office/drawing/2014/main" id="{4C5AC376-FC13-C4CB-EDDC-FC49495D20C3}"/>
              </a:ext>
            </a:extLst>
          </p:cNvPr>
          <p:cNvPicPr>
            <a:picLocks noGrp="1" noChangeAspect="1"/>
          </p:cNvPicPr>
          <p:nvPr>
            <p:ph type="pic" idx="11"/>
          </p:nvPr>
        </p:nvPicPr>
        <p:blipFill rotWithShape="1">
          <a:blip r:embed="rId5"/>
          <a:srcRect l="7611" r="7611"/>
          <a:stretch/>
        </p:blipFill>
        <p:spPr>
          <a:xfrm>
            <a:off x="4146170" y="447"/>
            <a:ext cx="4022201" cy="4744420"/>
          </a:xfrm>
          <a:prstGeom prst="rect">
            <a:avLst/>
          </a:prstGeom>
        </p:spPr>
      </p:pic>
    </p:spTree>
    <p:extLst>
      <p:ext uri="{BB962C8B-B14F-4D97-AF65-F5344CB8AC3E}">
        <p14:creationId xmlns:p14="http://schemas.microsoft.com/office/powerpoint/2010/main" val="2294763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56677-F700-F2C2-94AB-901CEAC9C6A6}"/>
              </a:ext>
            </a:extLst>
          </p:cNvPr>
          <p:cNvSpPr>
            <a:spLocks noGrp="1"/>
          </p:cNvSpPr>
          <p:nvPr>
            <p:ph type="title"/>
          </p:nvPr>
        </p:nvSpPr>
        <p:spPr/>
        <p:txBody>
          <a:bodyPr>
            <a:normAutofit/>
          </a:bodyPr>
          <a:lstStyle/>
          <a:p>
            <a:pPr algn="ctr"/>
            <a:r>
              <a:rPr lang="en-US" sz="5399" dirty="0"/>
              <a:t>BUSINESS EXPENSES</a:t>
            </a:r>
          </a:p>
        </p:txBody>
      </p:sp>
      <p:sp>
        <p:nvSpPr>
          <p:cNvPr id="3" name="Content Placeholder 2">
            <a:extLst>
              <a:ext uri="{FF2B5EF4-FFF2-40B4-BE49-F238E27FC236}">
                <a16:creationId xmlns:a16="http://schemas.microsoft.com/office/drawing/2014/main" id="{3377F186-643C-E57B-098F-305E6A32D12B}"/>
              </a:ext>
            </a:extLst>
          </p:cNvPr>
          <p:cNvSpPr>
            <a:spLocks noGrp="1"/>
          </p:cNvSpPr>
          <p:nvPr>
            <p:ph idx="1"/>
          </p:nvPr>
        </p:nvSpPr>
        <p:spPr/>
        <p:txBody>
          <a:bodyPr>
            <a:normAutofit/>
          </a:bodyPr>
          <a:lstStyle/>
          <a:p>
            <a:r>
              <a:rPr lang="en-US" dirty="0"/>
              <a:t>Business Expenses – do not include “artificial” expenses, such as depreciation, EV credit, and capital losses;</a:t>
            </a:r>
          </a:p>
          <a:p>
            <a:r>
              <a:rPr lang="en-US" dirty="0"/>
              <a:t>Does not include charitable contributions. </a:t>
            </a:r>
          </a:p>
          <a:p>
            <a:r>
              <a:rPr lang="en-US" dirty="0"/>
              <a:t>See, e.g., </a:t>
            </a:r>
            <a:r>
              <a:rPr lang="en-US" i="1" dirty="0"/>
              <a:t>Tibor v. Tibor</a:t>
            </a:r>
            <a:r>
              <a:rPr lang="en-US" dirty="0"/>
              <a:t>, 623 N.W.2d 13 (N.D. 2001) (a parent’s net income may not include costs based on litigation loans, voluntary life insurance, retirement, and charitable contributions; therefore, may not be included in a parent’s gross income); </a:t>
            </a:r>
            <a:r>
              <a:rPr lang="en-US" i="1" dirty="0"/>
              <a:t>Friermood v Friermood</a:t>
            </a:r>
            <a:r>
              <a:rPr lang="en-US" dirty="0"/>
              <a:t>, 25 S.W.3d 758 (Tex-App – Houston 2000) (chartable contributions should be included as income as parent could have made this income available for child support);  “Treatment of Depreciation Expenses Claimed for Tax Accounting Purposes in Determining Ability to Pay Child Support or Spousal Support,” 29 A.L.R.5</a:t>
            </a:r>
            <a:r>
              <a:rPr lang="en-US" baseline="30000" dirty="0"/>
              <a:t>th</a:t>
            </a:r>
            <a:r>
              <a:rPr lang="en-US" dirty="0"/>
              <a:t> 46.</a:t>
            </a:r>
          </a:p>
          <a:p>
            <a:endParaRPr lang="en-US" dirty="0"/>
          </a:p>
        </p:txBody>
      </p:sp>
    </p:spTree>
    <p:extLst>
      <p:ext uri="{BB962C8B-B14F-4D97-AF65-F5344CB8AC3E}">
        <p14:creationId xmlns:p14="http://schemas.microsoft.com/office/powerpoint/2010/main" val="663636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0E85A-355E-A746-037C-E1A4B6363E28}"/>
              </a:ext>
            </a:extLst>
          </p:cNvPr>
          <p:cNvSpPr>
            <a:spLocks noGrp="1"/>
          </p:cNvSpPr>
          <p:nvPr>
            <p:ph type="title"/>
          </p:nvPr>
        </p:nvSpPr>
        <p:spPr/>
        <p:txBody>
          <a:bodyPr/>
          <a:lstStyle/>
          <a:p>
            <a:pPr algn="ctr"/>
            <a:r>
              <a:rPr lang="en-US" dirty="0"/>
              <a:t>GUARDIANS’ INCOME NOT CONSIDERED</a:t>
            </a:r>
          </a:p>
        </p:txBody>
      </p:sp>
      <p:sp>
        <p:nvSpPr>
          <p:cNvPr id="3" name="Content Placeholder 2">
            <a:extLst>
              <a:ext uri="{FF2B5EF4-FFF2-40B4-BE49-F238E27FC236}">
                <a16:creationId xmlns:a16="http://schemas.microsoft.com/office/drawing/2014/main" id="{70DFE405-1125-415D-0C4F-F681E6EEB671}"/>
              </a:ext>
            </a:extLst>
          </p:cNvPr>
          <p:cNvSpPr>
            <a:spLocks noGrp="1"/>
          </p:cNvSpPr>
          <p:nvPr>
            <p:ph idx="1"/>
          </p:nvPr>
        </p:nvSpPr>
        <p:spPr/>
        <p:txBody>
          <a:bodyPr>
            <a:normAutofit fontScale="70000" lnSpcReduction="20000"/>
          </a:bodyPr>
          <a:lstStyle/>
          <a:p>
            <a:r>
              <a:rPr lang="en-US" sz="2599" dirty="0"/>
              <a:t>Child Support Guidelines</a:t>
            </a:r>
          </a:p>
          <a:p>
            <a:pPr lvl="1"/>
            <a:r>
              <a:rPr lang="en-US" sz="2599" dirty="0"/>
              <a:t>“The basic child support obligation shall be calculated based on the combined income of </a:t>
            </a:r>
            <a:r>
              <a:rPr lang="en-US" sz="2599" b="1" dirty="0"/>
              <a:t>both parents</a:t>
            </a:r>
            <a:r>
              <a:rPr lang="en-US" sz="2599" dirty="0"/>
              <a:t> and shall be paid in accordance pursuant to Subsection L of this section.” § 41-4-11.1(G)</a:t>
            </a:r>
          </a:p>
          <a:p>
            <a:pPr lvl="1"/>
            <a:r>
              <a:rPr lang="en-US" sz="2599" dirty="0"/>
              <a:t>“children of the parties” means the natural or adopted child or children of the parties to the action before the court but shall not include the natural or adopted child or children of only one of the parties, § 40-4-11.1(F)(1)</a:t>
            </a:r>
          </a:p>
          <a:p>
            <a:pPr lvl="1"/>
            <a:endParaRPr lang="en-US" dirty="0"/>
          </a:p>
          <a:p>
            <a:pPr marL="342831" lvl="1" indent="-342831"/>
            <a:r>
              <a:rPr lang="en-US" sz="2599" dirty="0"/>
              <a:t>Kinship Guardianship</a:t>
            </a:r>
          </a:p>
          <a:p>
            <a:pPr marL="799940" lvl="2" indent="-342831"/>
            <a:r>
              <a:rPr lang="en-US" sz="2599" dirty="0"/>
              <a:t>“As part of a judgment entered pursuant to the Kinship Guardianship, the court may order a parent to pay the reasonable costs of support and maintenance of the child that the parent is financially able to pay.  The court may use the child support guidelines set forth in Section 40-4-11.1 NMSA 1978 to calculate a reasonable payment.” § 40-108-8(D) (2023)</a:t>
            </a:r>
          </a:p>
          <a:p>
            <a:pPr marL="799940" lvl="2" indent="-342831"/>
            <a:r>
              <a:rPr lang="en-US" sz="2599" dirty="0"/>
              <a:t>Kinship Guardianship petition form, a use note says, “[b]</a:t>
            </a:r>
            <a:r>
              <a:rPr lang="en-US" sz="2599" dirty="0" err="1"/>
              <a:t>oth</a:t>
            </a:r>
            <a:r>
              <a:rPr lang="en-US" sz="2599" dirty="0"/>
              <a:t> parents may be ordered to pay child support.  The petitioners’ income should not be used for calculation of child support.”</a:t>
            </a:r>
          </a:p>
          <a:p>
            <a:pPr marL="799940" lvl="2" indent="-342831"/>
            <a:endParaRPr lang="en-US" dirty="0"/>
          </a:p>
          <a:p>
            <a:pPr marL="342831" lvl="2" indent="-342831"/>
            <a:r>
              <a:rPr lang="en-US" sz="2200" dirty="0"/>
              <a:t>Caselaw</a:t>
            </a:r>
          </a:p>
          <a:p>
            <a:pPr marL="799940" lvl="3" indent="-342831"/>
            <a:r>
              <a:rPr lang="en-US" sz="2200" dirty="0"/>
              <a:t>“The non-custodial parent pays the custodial parent a percentage of basic support equal to the non-custodial parent’s share of the combined income”  </a:t>
            </a:r>
            <a:r>
              <a:rPr lang="en-US" sz="2200" i="1" dirty="0"/>
              <a:t>Erickson v. Erickson</a:t>
            </a:r>
            <a:r>
              <a:rPr lang="en-US" sz="2200" dirty="0"/>
              <a:t>, 1999-NMCA-056, ¶ 1.</a:t>
            </a:r>
          </a:p>
          <a:p>
            <a:pPr marL="799940" lvl="3" indent="-342831"/>
            <a:r>
              <a:rPr lang="en-US" sz="2200" i="1" dirty="0"/>
              <a:t>Human Services Department v. Barela</a:t>
            </a:r>
            <a:r>
              <a:rPr lang="en-US" sz="2200" dirty="0"/>
              <a:t>, 1994-NMCA-036 (the worksheet has a column for “custodial parent” and “other parent” because a kinship guardian is not listed, their income is not used.</a:t>
            </a:r>
          </a:p>
          <a:p>
            <a:pPr marL="799940" lvl="3" indent="-342831"/>
            <a:r>
              <a:rPr lang="en-US" sz="2200" i="1" dirty="0"/>
              <a:t>Fevig v. Fevig</a:t>
            </a:r>
            <a:r>
              <a:rPr lang="en-US" sz="2200" dirty="0"/>
              <a:t>, 1997-NMSC-005 (parents obligated to pay child support to older daughter caring for her younger sisters).</a:t>
            </a:r>
            <a:endParaRPr lang="en-US" sz="2200" i="1" dirty="0"/>
          </a:p>
        </p:txBody>
      </p:sp>
    </p:spTree>
    <p:extLst>
      <p:ext uri="{BB962C8B-B14F-4D97-AF65-F5344CB8AC3E}">
        <p14:creationId xmlns:p14="http://schemas.microsoft.com/office/powerpoint/2010/main" val="3726873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8D2CD-EADE-6F09-5A1D-5BB539E079C4}"/>
              </a:ext>
            </a:extLst>
          </p:cNvPr>
          <p:cNvSpPr>
            <a:spLocks noGrp="1"/>
          </p:cNvSpPr>
          <p:nvPr>
            <p:ph type="title"/>
          </p:nvPr>
        </p:nvSpPr>
        <p:spPr/>
        <p:txBody>
          <a:bodyPr>
            <a:normAutofit/>
          </a:bodyPr>
          <a:lstStyle/>
          <a:p>
            <a:pPr algn="ctr"/>
            <a:r>
              <a:rPr lang="en-US" sz="5399" dirty="0"/>
              <a:t>WHO PAYS CHILD SUPPORT?</a:t>
            </a:r>
          </a:p>
        </p:txBody>
      </p:sp>
      <p:sp>
        <p:nvSpPr>
          <p:cNvPr id="3" name="Content Placeholder 2">
            <a:extLst>
              <a:ext uri="{FF2B5EF4-FFF2-40B4-BE49-F238E27FC236}">
                <a16:creationId xmlns:a16="http://schemas.microsoft.com/office/drawing/2014/main" id="{D6C43704-BB8B-7241-7DA9-B7332AF1A489}"/>
              </a:ext>
            </a:extLst>
          </p:cNvPr>
          <p:cNvSpPr>
            <a:spLocks noGrp="1"/>
          </p:cNvSpPr>
          <p:nvPr>
            <p:ph idx="1"/>
          </p:nvPr>
        </p:nvSpPr>
        <p:spPr/>
        <p:txBody>
          <a:bodyPr>
            <a:normAutofit/>
          </a:bodyPr>
          <a:lstStyle/>
          <a:p>
            <a:r>
              <a:rPr lang="en-US" dirty="0"/>
              <a:t>Both parents have a duty to financially support their minor child(ren), </a:t>
            </a:r>
            <a:r>
              <a:rPr lang="en-US" i="1" dirty="0"/>
              <a:t>Chatterjee v. King</a:t>
            </a:r>
            <a:r>
              <a:rPr lang="en-US" dirty="0"/>
              <a:t>, 2012-NMSC-133, ¶ 14, </a:t>
            </a:r>
            <a:r>
              <a:rPr lang="en-US" i="1" dirty="0"/>
              <a:t>Wallis v. Smith</a:t>
            </a:r>
            <a:r>
              <a:rPr lang="en-US" dirty="0"/>
              <a:t>, 2001-NMCA-017, ¶ 10</a:t>
            </a:r>
          </a:p>
          <a:p>
            <a:pPr marL="0" indent="0">
              <a:buNone/>
            </a:pPr>
            <a:endParaRPr lang="en-US" dirty="0"/>
          </a:p>
          <a:p>
            <a:r>
              <a:rPr lang="en-US" dirty="0"/>
              <a:t>Child support guidelines take into consideration the parties’ respective incomes, </a:t>
            </a:r>
            <a:r>
              <a:rPr lang="en-US" i="1" dirty="0"/>
              <a:t>Rosen v. Lantis</a:t>
            </a:r>
            <a:r>
              <a:rPr lang="en-US" dirty="0"/>
              <a:t>, 1997-NMCA-033, ¶ 8, (“The basic child support obligation is a function of the combined income of the parents and is paid by them in proportion based on their respective incomes and the amount of time each bears responsibility for the child.”)  </a:t>
            </a:r>
            <a:r>
              <a:rPr lang="en-US" i="1" dirty="0"/>
              <a:t>Erickson v. Erickson</a:t>
            </a:r>
            <a:r>
              <a:rPr lang="en-US" dirty="0"/>
              <a:t>, 1999-NMCA-056, ¶ 11</a:t>
            </a:r>
          </a:p>
          <a:p>
            <a:endParaRPr lang="en-US" dirty="0"/>
          </a:p>
          <a:p>
            <a:r>
              <a:rPr lang="en-US" dirty="0"/>
              <a:t>“Self-support reserve" means the support calculation ensures the payer parent has sufficient income to maintain a minimum standard of living. The self-support reserve is $1,200 per month for one person which is slightly higher than one hundred percent of the federal poverty guideline.  NMAC 8.50.108.7</a:t>
            </a:r>
          </a:p>
          <a:p>
            <a:endParaRPr lang="en-US" dirty="0"/>
          </a:p>
          <a:p>
            <a:endParaRPr lang="en-US" dirty="0"/>
          </a:p>
        </p:txBody>
      </p:sp>
    </p:spTree>
    <p:extLst>
      <p:ext uri="{BB962C8B-B14F-4D97-AF65-F5344CB8AC3E}">
        <p14:creationId xmlns:p14="http://schemas.microsoft.com/office/powerpoint/2010/main" val="2776958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97BB3-87DB-2505-1C06-671CDAC1FB80}"/>
              </a:ext>
            </a:extLst>
          </p:cNvPr>
          <p:cNvSpPr>
            <a:spLocks noGrp="1"/>
          </p:cNvSpPr>
          <p:nvPr>
            <p:ph type="title"/>
          </p:nvPr>
        </p:nvSpPr>
        <p:spPr/>
        <p:txBody>
          <a:bodyPr/>
          <a:lstStyle/>
          <a:p>
            <a:pPr algn="ctr"/>
            <a:r>
              <a:rPr lang="en-US" dirty="0"/>
              <a:t>CHILD NO LONGER LIVING WITH CUSTODIAN</a:t>
            </a:r>
          </a:p>
        </p:txBody>
      </p:sp>
      <p:sp>
        <p:nvSpPr>
          <p:cNvPr id="3" name="Content Placeholder 2">
            <a:extLst>
              <a:ext uri="{FF2B5EF4-FFF2-40B4-BE49-F238E27FC236}">
                <a16:creationId xmlns:a16="http://schemas.microsoft.com/office/drawing/2014/main" id="{465B4FD4-7F16-E51F-E096-58E5AF1F190B}"/>
              </a:ext>
            </a:extLst>
          </p:cNvPr>
          <p:cNvSpPr>
            <a:spLocks noGrp="1"/>
          </p:cNvSpPr>
          <p:nvPr>
            <p:ph idx="1"/>
          </p:nvPr>
        </p:nvSpPr>
        <p:spPr/>
        <p:txBody>
          <a:bodyPr>
            <a:normAutofit/>
          </a:bodyPr>
          <a:lstStyle/>
          <a:p>
            <a:r>
              <a:rPr lang="en-US" dirty="0"/>
              <a:t>General Statement – parents have a duty to support their children until they reach the age of majority or are otherwise emancipated.  </a:t>
            </a:r>
            <a:r>
              <a:rPr lang="en-US" i="1" dirty="0"/>
              <a:t>Mason v. Mason</a:t>
            </a:r>
            <a:r>
              <a:rPr lang="en-US" dirty="0"/>
              <a:t>, 1973-NMSC-031; NMSA 1978, § 40-4-7(B)(3)(a) (1997); § 40-4-11(C) (1988), and §40-4-11.1(B)(1) (2023).</a:t>
            </a:r>
          </a:p>
          <a:p>
            <a:r>
              <a:rPr lang="en-US" i="1" dirty="0"/>
              <a:t>Fevig v Fevig</a:t>
            </a:r>
            <a:r>
              <a:rPr lang="en-US" dirty="0"/>
              <a:t>, 1977-NMSC-005, older sister was granted child support from BOTH parents as she never agreed to furnish all monetary support; </a:t>
            </a:r>
          </a:p>
          <a:p>
            <a:r>
              <a:rPr lang="en-US" i="1" dirty="0"/>
              <a:t>Morris v. Powell</a:t>
            </a:r>
            <a:r>
              <a:rPr lang="en-US" dirty="0"/>
              <a:t>, 840 S.E.2d 223 (</a:t>
            </a:r>
            <a:r>
              <a:rPr lang="en-US" dirty="0" err="1"/>
              <a:t>Ct.App.N.C</a:t>
            </a:r>
            <a:r>
              <a:rPr lang="en-US" dirty="0"/>
              <a:t>. 2002) (father remained obligated to pay child support after his 17-yr old son had not been legally emancipated)</a:t>
            </a:r>
            <a:endParaRPr lang="en-US" i="1" dirty="0"/>
          </a:p>
        </p:txBody>
      </p:sp>
    </p:spTree>
    <p:extLst>
      <p:ext uri="{BB962C8B-B14F-4D97-AF65-F5344CB8AC3E}">
        <p14:creationId xmlns:p14="http://schemas.microsoft.com/office/powerpoint/2010/main" val="592274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5674F-AA43-ABF1-3630-325B63E05DE9}"/>
              </a:ext>
            </a:extLst>
          </p:cNvPr>
          <p:cNvSpPr>
            <a:spLocks noGrp="1"/>
          </p:cNvSpPr>
          <p:nvPr>
            <p:ph type="title"/>
          </p:nvPr>
        </p:nvSpPr>
        <p:spPr/>
        <p:txBody>
          <a:bodyPr>
            <a:normAutofit/>
          </a:bodyPr>
          <a:lstStyle/>
          <a:p>
            <a:pPr algn="ctr"/>
            <a:r>
              <a:rPr lang="en-US" sz="5399" dirty="0"/>
              <a:t>DEVIATIONS</a:t>
            </a:r>
          </a:p>
        </p:txBody>
      </p:sp>
      <p:sp>
        <p:nvSpPr>
          <p:cNvPr id="3" name="Content Placeholder 2">
            <a:extLst>
              <a:ext uri="{FF2B5EF4-FFF2-40B4-BE49-F238E27FC236}">
                <a16:creationId xmlns:a16="http://schemas.microsoft.com/office/drawing/2014/main" id="{A55E3B92-6563-537C-7FEB-3D128157CCC2}"/>
              </a:ext>
            </a:extLst>
          </p:cNvPr>
          <p:cNvSpPr>
            <a:spLocks noGrp="1"/>
          </p:cNvSpPr>
          <p:nvPr>
            <p:ph idx="1"/>
          </p:nvPr>
        </p:nvSpPr>
        <p:spPr/>
        <p:txBody>
          <a:bodyPr>
            <a:normAutofit/>
          </a:bodyPr>
          <a:lstStyle/>
          <a:p>
            <a:r>
              <a:rPr lang="en-US" dirty="0"/>
              <a:t>Governed by NMSA 1978, § 40-4-11.2 (2023)</a:t>
            </a:r>
          </a:p>
          <a:p>
            <a:pPr lvl="1"/>
            <a:r>
              <a:rPr lang="en-US" dirty="0"/>
              <a:t>Requires a written finding and that the child support guidelines would be “unjust and inappropriate.</a:t>
            </a:r>
          </a:p>
          <a:p>
            <a:pPr lvl="1"/>
            <a:endParaRPr lang="en-US" dirty="0"/>
          </a:p>
          <a:p>
            <a:pPr lvl="1"/>
            <a:r>
              <a:rPr lang="en-US" dirty="0"/>
              <a:t>“A finding that rebuts the child support guidelines and basic child support scheduled </a:t>
            </a:r>
            <a:r>
              <a:rPr lang="en-US" b="1" dirty="0"/>
              <a:t>shall</a:t>
            </a:r>
            <a:r>
              <a:rPr lang="en-US" dirty="0"/>
              <a:t> state the amount of support that would have been required . . .  and the justification of why the order varies from the guidelines . . . .” § 40-4-11.2 (2023).</a:t>
            </a:r>
          </a:p>
          <a:p>
            <a:pPr marL="457109" lvl="1" indent="0">
              <a:buNone/>
            </a:pPr>
            <a:endParaRPr lang="en-US" dirty="0"/>
          </a:p>
          <a:p>
            <a:pPr lvl="1"/>
            <a:r>
              <a:rPr lang="en-US" dirty="0"/>
              <a:t>“Circumstances creating a substantial hardship in the obligor, oblige, or subject children may justify a deviation upward or downward from the amount that would otherwise be payable under the guidelines and basic child support schedule.” § 40-4-11.2 (2023).</a:t>
            </a:r>
          </a:p>
          <a:p>
            <a:pPr lvl="1"/>
            <a:endParaRPr lang="en-US" dirty="0"/>
          </a:p>
          <a:p>
            <a:pPr lvl="1"/>
            <a:endParaRPr lang="en-US" dirty="0"/>
          </a:p>
        </p:txBody>
      </p:sp>
    </p:spTree>
    <p:extLst>
      <p:ext uri="{BB962C8B-B14F-4D97-AF65-F5344CB8AC3E}">
        <p14:creationId xmlns:p14="http://schemas.microsoft.com/office/powerpoint/2010/main" val="4186502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4F9C2F2-16BF-8280-A8B5-8CAF847D88C8}"/>
              </a:ext>
            </a:extLst>
          </p:cNvPr>
          <p:cNvPicPr>
            <a:picLocks noChangeAspect="1"/>
          </p:cNvPicPr>
          <p:nvPr/>
        </p:nvPicPr>
        <p:blipFill>
          <a:blip r:embed="rId2">
            <a:duotone>
              <a:schemeClr val="bg2">
                <a:shade val="45000"/>
                <a:satMod val="135000"/>
              </a:schemeClr>
              <a:prstClr val="white"/>
            </a:duotone>
          </a:blip>
          <a:srcRect t="15413"/>
          <a:stretch/>
        </p:blipFill>
        <p:spPr>
          <a:xfrm>
            <a:off x="813" y="456"/>
            <a:ext cx="12190393" cy="6857097"/>
          </a:xfrm>
          <a:prstGeom prst="rect">
            <a:avLst/>
          </a:prstGeom>
        </p:spPr>
      </p:pic>
      <p:sp>
        <p:nvSpPr>
          <p:cNvPr id="2" name="Title 1">
            <a:extLst>
              <a:ext uri="{FF2B5EF4-FFF2-40B4-BE49-F238E27FC236}">
                <a16:creationId xmlns:a16="http://schemas.microsoft.com/office/drawing/2014/main" id="{70C64877-2703-9AD2-64EC-4B87373AF6D2}"/>
              </a:ext>
            </a:extLst>
          </p:cNvPr>
          <p:cNvSpPr>
            <a:spLocks noGrp="1"/>
          </p:cNvSpPr>
          <p:nvPr>
            <p:ph type="title"/>
          </p:nvPr>
        </p:nvSpPr>
        <p:spPr>
          <a:xfrm>
            <a:off x="838885" y="365525"/>
            <a:ext cx="10514231" cy="1325390"/>
          </a:xfrm>
        </p:spPr>
        <p:txBody>
          <a:bodyPr>
            <a:normAutofit/>
          </a:bodyPr>
          <a:lstStyle/>
          <a:p>
            <a:pPr algn="ctr"/>
            <a:r>
              <a:rPr lang="en-US" sz="5399" dirty="0"/>
              <a:t>GENERAL LEGAL PRINCPLES</a:t>
            </a:r>
          </a:p>
        </p:txBody>
      </p:sp>
      <p:graphicFrame>
        <p:nvGraphicFramePr>
          <p:cNvPr id="16" name="Content Placeholder 2">
            <a:extLst>
              <a:ext uri="{FF2B5EF4-FFF2-40B4-BE49-F238E27FC236}">
                <a16:creationId xmlns:a16="http://schemas.microsoft.com/office/drawing/2014/main" id="{9959287E-BC62-2869-040E-E613D7F2D1A2}"/>
              </a:ext>
            </a:extLst>
          </p:cNvPr>
          <p:cNvGraphicFramePr>
            <a:graphicFrameLocks noGrp="1"/>
          </p:cNvGraphicFramePr>
          <p:nvPr>
            <p:ph idx="1"/>
          </p:nvPr>
        </p:nvGraphicFramePr>
        <p:xfrm>
          <a:off x="838885" y="1825834"/>
          <a:ext cx="10514231" cy="43507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59679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7BB97-9F9E-F82A-C4DE-088B98C50587}"/>
              </a:ext>
            </a:extLst>
          </p:cNvPr>
          <p:cNvSpPr>
            <a:spLocks noGrp="1"/>
          </p:cNvSpPr>
          <p:nvPr>
            <p:ph type="title"/>
          </p:nvPr>
        </p:nvSpPr>
        <p:spPr/>
        <p:txBody>
          <a:bodyPr>
            <a:normAutofit/>
          </a:bodyPr>
          <a:lstStyle/>
          <a:p>
            <a:pPr algn="ctr"/>
            <a:r>
              <a:rPr lang="en-US" sz="5399" dirty="0"/>
              <a:t>DV ACTIONS/DM ACTIONS</a:t>
            </a:r>
          </a:p>
        </p:txBody>
      </p:sp>
      <p:sp>
        <p:nvSpPr>
          <p:cNvPr id="3" name="Content Placeholder 2">
            <a:extLst>
              <a:ext uri="{FF2B5EF4-FFF2-40B4-BE49-F238E27FC236}">
                <a16:creationId xmlns:a16="http://schemas.microsoft.com/office/drawing/2014/main" id="{3CF35CC8-DF9D-A2F0-696E-6667C5357159}"/>
              </a:ext>
            </a:extLst>
          </p:cNvPr>
          <p:cNvSpPr>
            <a:spLocks noGrp="1"/>
          </p:cNvSpPr>
          <p:nvPr>
            <p:ph idx="1"/>
          </p:nvPr>
        </p:nvSpPr>
        <p:spPr/>
        <p:txBody>
          <a:bodyPr>
            <a:normAutofit/>
          </a:bodyPr>
          <a:lstStyle/>
          <a:p>
            <a:r>
              <a:rPr lang="en-US" dirty="0"/>
              <a:t>Family Violence Protection Act (FVPA) is designed to provide protection to victims of domestic abuse.  </a:t>
            </a:r>
            <a:r>
              <a:rPr lang="en-US" i="1" dirty="0"/>
              <a:t>Lucero v. Pino</a:t>
            </a:r>
            <a:r>
              <a:rPr lang="en-US" dirty="0"/>
              <a:t>, 1997-NMCA-089, ¶ 2.  FVPA permits the court to “enter a temporary award of child custody.”  </a:t>
            </a:r>
            <a:r>
              <a:rPr lang="en-US" i="1" dirty="0"/>
              <a:t>Id.</a:t>
            </a:r>
            <a:r>
              <a:rPr lang="en-US" dirty="0"/>
              <a:t>  “This custody order, however, is limited in duration and is not designated to be a substitute for other proceedings related to child custody.”  </a:t>
            </a:r>
            <a:r>
              <a:rPr lang="en-US" i="1" dirty="0"/>
              <a:t>Id.</a:t>
            </a:r>
            <a:r>
              <a:rPr lang="en-US" dirty="0"/>
              <a:t>; § 40-13-5(D) (if another action relating to child custody is pending or has been completed, and initial order under the FVPA may be entered, but the custody matter must then be transferred to the court having jurisdiction over the pending or prior action).</a:t>
            </a:r>
          </a:p>
          <a:p>
            <a:pPr marL="0" indent="0">
              <a:buNone/>
            </a:pPr>
            <a:endParaRPr lang="en-US" dirty="0"/>
          </a:p>
          <a:p>
            <a:r>
              <a:rPr lang="en-US" dirty="0"/>
              <a:t>In the DM case, you file a motion, request that the court take judicial notice of the DV order – can seek change of custody and corresponding change in child support  </a:t>
            </a:r>
          </a:p>
        </p:txBody>
      </p:sp>
    </p:spTree>
    <p:extLst>
      <p:ext uri="{BB962C8B-B14F-4D97-AF65-F5344CB8AC3E}">
        <p14:creationId xmlns:p14="http://schemas.microsoft.com/office/powerpoint/2010/main" val="2661759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FA315-E565-6EDC-3DAA-F62CF440E47D}"/>
              </a:ext>
            </a:extLst>
          </p:cNvPr>
          <p:cNvSpPr>
            <a:spLocks noGrp="1"/>
          </p:cNvSpPr>
          <p:nvPr>
            <p:ph type="title"/>
          </p:nvPr>
        </p:nvSpPr>
        <p:spPr>
          <a:xfrm>
            <a:off x="838884" y="365525"/>
            <a:ext cx="10695182" cy="1325390"/>
          </a:xfrm>
        </p:spPr>
        <p:txBody>
          <a:bodyPr>
            <a:noAutofit/>
          </a:bodyPr>
          <a:lstStyle/>
          <a:p>
            <a:pPr algn="ctr"/>
            <a:r>
              <a:rPr lang="en-US" sz="5399" dirty="0"/>
              <a:t>MODIFCATIONS OF CHILD SUPPORT</a:t>
            </a:r>
          </a:p>
        </p:txBody>
      </p:sp>
      <p:sp>
        <p:nvSpPr>
          <p:cNvPr id="3" name="Content Placeholder 2">
            <a:extLst>
              <a:ext uri="{FF2B5EF4-FFF2-40B4-BE49-F238E27FC236}">
                <a16:creationId xmlns:a16="http://schemas.microsoft.com/office/drawing/2014/main" id="{89C49A65-C8B7-8CFA-281B-DC4D2E785E2B}"/>
              </a:ext>
            </a:extLst>
          </p:cNvPr>
          <p:cNvSpPr>
            <a:spLocks noGrp="1"/>
          </p:cNvSpPr>
          <p:nvPr>
            <p:ph idx="1"/>
          </p:nvPr>
        </p:nvSpPr>
        <p:spPr>
          <a:xfrm>
            <a:off x="358598" y="1552372"/>
            <a:ext cx="11061674" cy="5046223"/>
          </a:xfrm>
        </p:spPr>
        <p:txBody>
          <a:bodyPr>
            <a:normAutofit/>
          </a:bodyPr>
          <a:lstStyle/>
          <a:p>
            <a:r>
              <a:rPr lang="en-US" dirty="0"/>
              <a:t>Must be made “upon a showing of material and substantial changes in circumstances”  § 40-4-11.4(A) (2021)</a:t>
            </a:r>
          </a:p>
          <a:p>
            <a:pPr lvl="1"/>
            <a:r>
              <a:rPr lang="en-US" dirty="0"/>
              <a:t>By the court order, </a:t>
            </a:r>
            <a:r>
              <a:rPr lang="en-US" i="1" dirty="0"/>
              <a:t>Bustos v. Bustos</a:t>
            </a:r>
            <a:r>
              <a:rPr lang="en-US" dirty="0"/>
              <a:t>, 2000-NMCA-040, ¶ 15</a:t>
            </a:r>
          </a:p>
          <a:p>
            <a:pPr lvl="1"/>
            <a:r>
              <a:rPr lang="en-US" dirty="0"/>
              <a:t>Date of the filing of the motion dictates the “effective date,” </a:t>
            </a:r>
            <a:r>
              <a:rPr lang="en-US" i="1" dirty="0"/>
              <a:t>Montoya v. Montoya</a:t>
            </a:r>
            <a:r>
              <a:rPr lang="en-US" dirty="0"/>
              <a:t>, 1980-NMSC-122, ¶ 2</a:t>
            </a:r>
          </a:p>
          <a:p>
            <a:pPr lvl="1"/>
            <a:endParaRPr lang="en-US" dirty="0"/>
          </a:p>
          <a:p>
            <a:pPr marL="342831" lvl="1" indent="-342831"/>
            <a:r>
              <a:rPr lang="en-US" dirty="0"/>
              <a:t>Retroactive child support is not permitted, </a:t>
            </a:r>
            <a:r>
              <a:rPr lang="en-US" i="1" dirty="0"/>
              <a:t>Gomez v. Gomez</a:t>
            </a:r>
            <a:r>
              <a:rPr lang="en-US" dirty="0"/>
              <a:t>, 11978-NMSC-093, </a:t>
            </a:r>
            <a:r>
              <a:rPr lang="en-US" i="1" dirty="0"/>
              <a:t>overruled on other grounds, Montoya v. Montoya</a:t>
            </a:r>
            <a:r>
              <a:rPr lang="en-US" dirty="0"/>
              <a:t>, 1980-NMSC-122.</a:t>
            </a:r>
          </a:p>
          <a:p>
            <a:pPr marL="0" lvl="1" indent="0">
              <a:buNone/>
            </a:pPr>
            <a:endParaRPr lang="en-US" dirty="0"/>
          </a:p>
          <a:p>
            <a:pPr marL="342831" lvl="1" indent="-342831"/>
            <a:r>
              <a:rPr lang="en-US" dirty="0"/>
              <a:t>Change of custody, if granted, “implicitly would involve the consideration of future child support,” </a:t>
            </a:r>
            <a:r>
              <a:rPr lang="en-US" i="1" dirty="0"/>
              <a:t>Corliss v. Corliss</a:t>
            </a:r>
            <a:r>
              <a:rPr lang="en-US" dirty="0"/>
              <a:t>, 1976-NMSC-023, ¶ 13.</a:t>
            </a:r>
          </a:p>
          <a:p>
            <a:pPr marL="799940" lvl="2" indent="-342831"/>
            <a:r>
              <a:rPr lang="en-US" dirty="0"/>
              <a:t>Better practice is to file a motion to modify child support at the same time or within the same motion for the custody modification, </a:t>
            </a:r>
            <a:r>
              <a:rPr lang="en-US" i="1" dirty="0"/>
              <a:t>Id.</a:t>
            </a:r>
            <a:r>
              <a:rPr lang="en-US" dirty="0"/>
              <a:t> </a:t>
            </a:r>
          </a:p>
        </p:txBody>
      </p:sp>
    </p:spTree>
    <p:extLst>
      <p:ext uri="{BB962C8B-B14F-4D97-AF65-F5344CB8AC3E}">
        <p14:creationId xmlns:p14="http://schemas.microsoft.com/office/powerpoint/2010/main" val="1370711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B0A01-B6CC-46A6-70FE-5836A4CF8096}"/>
              </a:ext>
            </a:extLst>
          </p:cNvPr>
          <p:cNvSpPr>
            <a:spLocks noGrp="1"/>
          </p:cNvSpPr>
          <p:nvPr>
            <p:ph type="title"/>
          </p:nvPr>
        </p:nvSpPr>
        <p:spPr>
          <a:xfrm>
            <a:off x="1076420" y="1188929"/>
            <a:ext cx="3254659" cy="4480143"/>
          </a:xfrm>
        </p:spPr>
        <p:txBody>
          <a:bodyPr>
            <a:normAutofit/>
          </a:bodyPr>
          <a:lstStyle/>
          <a:p>
            <a:pPr algn="r"/>
            <a:r>
              <a:rPr lang="en-US" sz="4799" dirty="0"/>
              <a:t>TWO KINDS OF WAIVER</a:t>
            </a:r>
          </a:p>
        </p:txBody>
      </p:sp>
      <p:sp>
        <p:nvSpPr>
          <p:cNvPr id="3" name="Content Placeholder 2">
            <a:extLst>
              <a:ext uri="{FF2B5EF4-FFF2-40B4-BE49-F238E27FC236}">
                <a16:creationId xmlns:a16="http://schemas.microsoft.com/office/drawing/2014/main" id="{5C448B12-B067-E938-9239-8D50099F00D0}"/>
              </a:ext>
            </a:extLst>
          </p:cNvPr>
          <p:cNvSpPr>
            <a:spLocks noGrp="1"/>
          </p:cNvSpPr>
          <p:nvPr>
            <p:ph idx="1"/>
          </p:nvPr>
        </p:nvSpPr>
        <p:spPr>
          <a:xfrm>
            <a:off x="5255369" y="1649102"/>
            <a:ext cx="4702236" cy="3559796"/>
          </a:xfrm>
        </p:spPr>
        <p:txBody>
          <a:bodyPr anchor="ctr">
            <a:normAutofit/>
          </a:bodyPr>
          <a:lstStyle/>
          <a:p>
            <a:pPr algn="just"/>
            <a:r>
              <a:rPr lang="en-US" sz="2200" b="1" dirty="0"/>
              <a:t>First kind</a:t>
            </a:r>
            <a:r>
              <a:rPr lang="en-US" sz="2200" dirty="0"/>
              <a:t> – waiver consists of a “known legal right, relinquished for consideration, where such legal right is intended for the waiver’s sole benefit and does not infringe on the right of others”</a:t>
            </a:r>
          </a:p>
          <a:p>
            <a:pPr algn="just"/>
            <a:r>
              <a:rPr lang="en-US" sz="2200" b="1" dirty="0"/>
              <a:t>Generally, </a:t>
            </a:r>
            <a:r>
              <a:rPr lang="en-US" sz="2200" dirty="0"/>
              <a:t>does not apply in CS cases as the “child” has a separate interest</a:t>
            </a:r>
            <a:endParaRPr lang="en-US" sz="2200" b="1" dirty="0"/>
          </a:p>
          <a:p>
            <a:pPr marL="0" indent="0" algn="just">
              <a:buNone/>
            </a:pPr>
            <a:endParaRPr lang="en-US" sz="2200" dirty="0"/>
          </a:p>
        </p:txBody>
      </p:sp>
    </p:spTree>
    <p:extLst>
      <p:ext uri="{BB962C8B-B14F-4D97-AF65-F5344CB8AC3E}">
        <p14:creationId xmlns:p14="http://schemas.microsoft.com/office/powerpoint/2010/main" val="2984115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B6C3C-F509-BA47-3802-ECB91395A112}"/>
              </a:ext>
            </a:extLst>
          </p:cNvPr>
          <p:cNvSpPr>
            <a:spLocks noGrp="1"/>
          </p:cNvSpPr>
          <p:nvPr>
            <p:ph type="title"/>
          </p:nvPr>
        </p:nvSpPr>
        <p:spPr>
          <a:xfrm>
            <a:off x="1234206" y="1787104"/>
            <a:ext cx="4019514" cy="2690599"/>
          </a:xfrm>
        </p:spPr>
        <p:txBody>
          <a:bodyPr anchor="t">
            <a:normAutofit/>
          </a:bodyPr>
          <a:lstStyle/>
          <a:p>
            <a:pPr algn="ctr"/>
            <a:r>
              <a:rPr lang="en-US" sz="4799" dirty="0"/>
              <a:t>WAIVER</a:t>
            </a:r>
            <a:br>
              <a:rPr lang="en-US" sz="4799" dirty="0"/>
            </a:br>
            <a:r>
              <a:rPr lang="en-US" sz="4799" dirty="0"/>
              <a:t>BY ACQUIESCENCE</a:t>
            </a:r>
          </a:p>
        </p:txBody>
      </p:sp>
      <p:sp>
        <p:nvSpPr>
          <p:cNvPr id="3" name="Content Placeholder 2">
            <a:extLst>
              <a:ext uri="{FF2B5EF4-FFF2-40B4-BE49-F238E27FC236}">
                <a16:creationId xmlns:a16="http://schemas.microsoft.com/office/drawing/2014/main" id="{99B2B9C5-C9D5-B344-B5ED-823397282F6D}"/>
              </a:ext>
            </a:extLst>
          </p:cNvPr>
          <p:cNvSpPr>
            <a:spLocks noGrp="1"/>
          </p:cNvSpPr>
          <p:nvPr>
            <p:ph idx="1"/>
          </p:nvPr>
        </p:nvSpPr>
        <p:spPr>
          <a:xfrm>
            <a:off x="5649791" y="1858887"/>
            <a:ext cx="5541665" cy="4299887"/>
          </a:xfrm>
        </p:spPr>
        <p:txBody>
          <a:bodyPr anchor="t">
            <a:normAutofit/>
          </a:bodyPr>
          <a:lstStyle/>
          <a:p>
            <a:pPr marL="0" indent="0" algn="just">
              <a:buNone/>
            </a:pPr>
            <a:r>
              <a:rPr lang="en-US" sz="1900" dirty="0"/>
              <a:t> </a:t>
            </a:r>
            <a:r>
              <a:rPr lang="en-US" dirty="0"/>
              <a:t>Waiver by acquiescence may arise “where the evidence shows the existence of an agreement . . . supported by consideration, and where the agreement has been acquiesced in over a period of time under circumstances giving rise to estoppel.”</a:t>
            </a:r>
          </a:p>
        </p:txBody>
      </p:sp>
    </p:spTree>
    <p:extLst>
      <p:ext uri="{BB962C8B-B14F-4D97-AF65-F5344CB8AC3E}">
        <p14:creationId xmlns:p14="http://schemas.microsoft.com/office/powerpoint/2010/main" val="2081631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90D67-E263-5559-8196-8694FEC284C3}"/>
              </a:ext>
            </a:extLst>
          </p:cNvPr>
          <p:cNvSpPr>
            <a:spLocks noGrp="1"/>
          </p:cNvSpPr>
          <p:nvPr>
            <p:ph type="ctrTitle"/>
          </p:nvPr>
        </p:nvSpPr>
        <p:spPr>
          <a:xfrm>
            <a:off x="838200" y="1548490"/>
            <a:ext cx="10515600" cy="2239988"/>
          </a:xfrm>
        </p:spPr>
        <p:txBody>
          <a:bodyPr anchor="b">
            <a:normAutofit/>
          </a:bodyPr>
          <a:lstStyle/>
          <a:p>
            <a:r>
              <a:rPr lang="en-US" sz="5099" dirty="0"/>
              <a:t>YOU THOUGHT YOU KNEW EVERYTHING ABOUT CHILD SUPPORT</a:t>
            </a:r>
          </a:p>
        </p:txBody>
      </p:sp>
      <p:sp>
        <p:nvSpPr>
          <p:cNvPr id="8" name="Subtitle 2">
            <a:extLst>
              <a:ext uri="{FF2B5EF4-FFF2-40B4-BE49-F238E27FC236}">
                <a16:creationId xmlns:a16="http://schemas.microsoft.com/office/drawing/2014/main" id="{8D4D1DBF-5E70-7981-B73B-4D7B63942ECE}"/>
              </a:ext>
            </a:extLst>
          </p:cNvPr>
          <p:cNvSpPr>
            <a:spLocks noGrp="1"/>
          </p:cNvSpPr>
          <p:nvPr>
            <p:ph type="subTitle" idx="1"/>
          </p:nvPr>
        </p:nvSpPr>
        <p:spPr>
          <a:xfrm>
            <a:off x="838200" y="3854604"/>
            <a:ext cx="10515600" cy="1142851"/>
          </a:xfrm>
        </p:spPr>
        <p:txBody>
          <a:bodyPr>
            <a:normAutofit fontScale="55000" lnSpcReduction="20000"/>
          </a:bodyPr>
          <a:lstStyle/>
          <a:p>
            <a:r>
              <a:rPr lang="en-US" dirty="0"/>
              <a:t>MAY 2	, 2026</a:t>
            </a:r>
          </a:p>
          <a:p>
            <a:r>
              <a:rPr lang="en-US" dirty="0"/>
              <a:t>Presented by: Larry Heyeck</a:t>
            </a:r>
          </a:p>
          <a:p>
            <a:r>
              <a:rPr lang="en-US" dirty="0"/>
              <a:t>CSSD Regional Managing Attorney</a:t>
            </a:r>
          </a:p>
          <a:p>
            <a:endParaRPr lang="en-US" dirty="0"/>
          </a:p>
        </p:txBody>
      </p:sp>
    </p:spTree>
    <p:extLst>
      <p:ext uri="{BB962C8B-B14F-4D97-AF65-F5344CB8AC3E}">
        <p14:creationId xmlns:p14="http://schemas.microsoft.com/office/powerpoint/2010/main" val="2778583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5CDA3F-7D00-BDE4-DB98-8FF88D5B3E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BC5121-7B8B-D049-416C-238F2F89DF5E}"/>
              </a:ext>
            </a:extLst>
          </p:cNvPr>
          <p:cNvSpPr>
            <a:spLocks noGrp="1"/>
          </p:cNvSpPr>
          <p:nvPr>
            <p:ph type="title"/>
          </p:nvPr>
        </p:nvSpPr>
        <p:spPr>
          <a:xfrm>
            <a:off x="1131371" y="646074"/>
            <a:ext cx="3291410" cy="4480143"/>
          </a:xfrm>
        </p:spPr>
        <p:txBody>
          <a:bodyPr>
            <a:normAutofit/>
          </a:bodyPr>
          <a:lstStyle/>
          <a:p>
            <a:pPr algn="ctr"/>
            <a:r>
              <a:rPr lang="en-US" sz="4599" dirty="0"/>
              <a:t>WAIVER</a:t>
            </a:r>
            <a:br>
              <a:rPr lang="en-US" sz="4599" dirty="0"/>
            </a:br>
            <a:r>
              <a:rPr lang="en-US" sz="4599" dirty="0"/>
              <a:t>CONTINUED</a:t>
            </a:r>
          </a:p>
        </p:txBody>
      </p:sp>
      <p:sp>
        <p:nvSpPr>
          <p:cNvPr id="3" name="Content Placeholder 2">
            <a:extLst>
              <a:ext uri="{FF2B5EF4-FFF2-40B4-BE49-F238E27FC236}">
                <a16:creationId xmlns:a16="http://schemas.microsoft.com/office/drawing/2014/main" id="{2172E8E5-9A73-035A-1CDA-278A73A12F78}"/>
              </a:ext>
            </a:extLst>
          </p:cNvPr>
          <p:cNvSpPr>
            <a:spLocks noGrp="1"/>
          </p:cNvSpPr>
          <p:nvPr>
            <p:ph idx="1"/>
          </p:nvPr>
        </p:nvSpPr>
        <p:spPr>
          <a:xfrm>
            <a:off x="5371741" y="1540039"/>
            <a:ext cx="4794960" cy="4179998"/>
          </a:xfrm>
        </p:spPr>
        <p:txBody>
          <a:bodyPr anchor="ctr">
            <a:normAutofit lnSpcReduction="10000"/>
          </a:bodyPr>
          <a:lstStyle/>
          <a:p>
            <a:pPr algn="just"/>
            <a:r>
              <a:rPr lang="en-US" sz="2200" dirty="0"/>
              <a:t>Waiver cannot “be presumed or implied, contrary to the intention of the party whose rights would be injuriously affected thereby, unless, by his conduct, the opposite party has been misled, to his prejudice, into the honest belief that such waiver was intended to be consented to.”</a:t>
            </a:r>
          </a:p>
          <a:p>
            <a:pPr algn="just"/>
            <a:r>
              <a:rPr lang="en-US" sz="2200" dirty="0"/>
              <a:t>If no “express agreement,” an “enforceable waiver cannot be inferred unless there are unequivocal acts or conduct showing an intent to waive.”</a:t>
            </a:r>
          </a:p>
          <a:p>
            <a:endParaRPr lang="en-US" sz="2200" b="1" dirty="0"/>
          </a:p>
        </p:txBody>
      </p:sp>
    </p:spTree>
    <p:extLst>
      <p:ext uri="{BB962C8B-B14F-4D97-AF65-F5344CB8AC3E}">
        <p14:creationId xmlns:p14="http://schemas.microsoft.com/office/powerpoint/2010/main" val="1393137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3BE30E-8102-4C4B-0441-FF2CDF8D0F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AEB114-1BC1-E302-D95C-9125295F40FF}"/>
              </a:ext>
            </a:extLst>
          </p:cNvPr>
          <p:cNvSpPr>
            <a:spLocks noGrp="1"/>
          </p:cNvSpPr>
          <p:nvPr>
            <p:ph type="title"/>
          </p:nvPr>
        </p:nvSpPr>
        <p:spPr>
          <a:xfrm>
            <a:off x="940896" y="293695"/>
            <a:ext cx="3291406" cy="4480143"/>
          </a:xfrm>
        </p:spPr>
        <p:txBody>
          <a:bodyPr>
            <a:normAutofit/>
          </a:bodyPr>
          <a:lstStyle/>
          <a:p>
            <a:pPr algn="ctr"/>
            <a:r>
              <a:rPr lang="en-US" sz="4599" dirty="0"/>
              <a:t>WAIVER CONTINUED</a:t>
            </a:r>
          </a:p>
        </p:txBody>
      </p:sp>
      <p:sp>
        <p:nvSpPr>
          <p:cNvPr id="3" name="Content Placeholder 2">
            <a:extLst>
              <a:ext uri="{FF2B5EF4-FFF2-40B4-BE49-F238E27FC236}">
                <a16:creationId xmlns:a16="http://schemas.microsoft.com/office/drawing/2014/main" id="{DD2F0236-9C71-AA81-5F18-3AD1A66BA0CC}"/>
              </a:ext>
            </a:extLst>
          </p:cNvPr>
          <p:cNvSpPr>
            <a:spLocks noGrp="1"/>
          </p:cNvSpPr>
          <p:nvPr>
            <p:ph idx="1"/>
          </p:nvPr>
        </p:nvSpPr>
        <p:spPr>
          <a:xfrm>
            <a:off x="5139052" y="1339001"/>
            <a:ext cx="4794960" cy="4179998"/>
          </a:xfrm>
        </p:spPr>
        <p:txBody>
          <a:bodyPr anchor="ctr">
            <a:normAutofit/>
          </a:bodyPr>
          <a:lstStyle/>
          <a:p>
            <a:pPr algn="just"/>
            <a:r>
              <a:rPr lang="en-US" dirty="0"/>
              <a:t>Waiver by acquiescence “arises when a person knows he is entitled to enforce a right and neglects to do so for such a length of time that under the facts of the case the other party may fairly infer that he has waived or abandoned such right.”</a:t>
            </a:r>
          </a:p>
          <a:p>
            <a:endParaRPr lang="en-US" sz="2200" b="1" dirty="0"/>
          </a:p>
        </p:txBody>
      </p:sp>
    </p:spTree>
    <p:extLst>
      <p:ext uri="{BB962C8B-B14F-4D97-AF65-F5344CB8AC3E}">
        <p14:creationId xmlns:p14="http://schemas.microsoft.com/office/powerpoint/2010/main" val="3625678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A68CB-C038-E356-BA11-36FBE10ADE59}"/>
              </a:ext>
            </a:extLst>
          </p:cNvPr>
          <p:cNvSpPr>
            <a:spLocks noGrp="1"/>
          </p:cNvSpPr>
          <p:nvPr>
            <p:ph type="title"/>
          </p:nvPr>
        </p:nvSpPr>
        <p:spPr>
          <a:xfrm>
            <a:off x="2390623" y="565194"/>
            <a:ext cx="8073764" cy="1618278"/>
          </a:xfrm>
        </p:spPr>
        <p:txBody>
          <a:bodyPr anchor="ctr">
            <a:normAutofit/>
          </a:bodyPr>
          <a:lstStyle/>
          <a:p>
            <a:pPr algn="ctr"/>
            <a:r>
              <a:rPr lang="en-US" sz="5399" dirty="0"/>
              <a:t>CONSIDERATION</a:t>
            </a:r>
          </a:p>
        </p:txBody>
      </p:sp>
      <p:sp>
        <p:nvSpPr>
          <p:cNvPr id="3" name="Content Placeholder 2">
            <a:extLst>
              <a:ext uri="{FF2B5EF4-FFF2-40B4-BE49-F238E27FC236}">
                <a16:creationId xmlns:a16="http://schemas.microsoft.com/office/drawing/2014/main" id="{BEDD24F5-DA4E-E8A1-91A2-35A5D50944CB}"/>
              </a:ext>
            </a:extLst>
          </p:cNvPr>
          <p:cNvSpPr>
            <a:spLocks noGrp="1"/>
          </p:cNvSpPr>
          <p:nvPr>
            <p:ph idx="1"/>
          </p:nvPr>
        </p:nvSpPr>
        <p:spPr>
          <a:xfrm>
            <a:off x="1847769" y="2331437"/>
            <a:ext cx="8073764" cy="3726121"/>
          </a:xfrm>
        </p:spPr>
        <p:txBody>
          <a:bodyPr anchor="t">
            <a:normAutofit lnSpcReduction="10000"/>
          </a:bodyPr>
          <a:lstStyle/>
          <a:p>
            <a:r>
              <a:rPr lang="en-US" sz="2400" dirty="0"/>
              <a:t>Bargained-for exchange of something of value between parties</a:t>
            </a:r>
          </a:p>
          <a:p>
            <a:endParaRPr lang="en-US" sz="2400" dirty="0"/>
          </a:p>
          <a:p>
            <a:r>
              <a:rPr lang="en-US" sz="2400" dirty="0"/>
              <a:t>Examples – money for something; promise for a promise; or an act; in child support cases, this can include preserving the family unity</a:t>
            </a:r>
          </a:p>
          <a:p>
            <a:endParaRPr lang="en-US" sz="2400" dirty="0"/>
          </a:p>
          <a:p>
            <a:r>
              <a:rPr lang="en-US" sz="2400" dirty="0"/>
              <a:t>What is NOT consideration – a gift; past consideration; preexisting duty</a:t>
            </a:r>
          </a:p>
        </p:txBody>
      </p:sp>
    </p:spTree>
    <p:extLst>
      <p:ext uri="{BB962C8B-B14F-4D97-AF65-F5344CB8AC3E}">
        <p14:creationId xmlns:p14="http://schemas.microsoft.com/office/powerpoint/2010/main" val="3394024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EBAC5-971D-FA60-8BE6-D020EE7CD5AE}"/>
              </a:ext>
            </a:extLst>
          </p:cNvPr>
          <p:cNvSpPr>
            <a:spLocks noGrp="1"/>
          </p:cNvSpPr>
          <p:nvPr>
            <p:ph type="title"/>
          </p:nvPr>
        </p:nvSpPr>
        <p:spPr/>
        <p:txBody>
          <a:bodyPr>
            <a:normAutofit/>
          </a:bodyPr>
          <a:lstStyle/>
          <a:p>
            <a:pPr algn="ctr"/>
            <a:r>
              <a:rPr lang="en-US" sz="5399" dirty="0"/>
              <a:t>THE STATE’S WAIVER OF ARREARS</a:t>
            </a:r>
          </a:p>
        </p:txBody>
      </p:sp>
      <p:sp>
        <p:nvSpPr>
          <p:cNvPr id="3" name="Content Placeholder 2">
            <a:extLst>
              <a:ext uri="{FF2B5EF4-FFF2-40B4-BE49-F238E27FC236}">
                <a16:creationId xmlns:a16="http://schemas.microsoft.com/office/drawing/2014/main" id="{66F3A158-3E23-785F-6A1B-D7F9B15F0C30}"/>
              </a:ext>
            </a:extLst>
          </p:cNvPr>
          <p:cNvSpPr>
            <a:spLocks noGrp="1"/>
          </p:cNvSpPr>
          <p:nvPr>
            <p:ph idx="1"/>
          </p:nvPr>
        </p:nvSpPr>
        <p:spPr>
          <a:xfrm>
            <a:off x="410480" y="1481035"/>
            <a:ext cx="11061674" cy="5046223"/>
          </a:xfrm>
        </p:spPr>
        <p:txBody>
          <a:bodyPr/>
          <a:lstStyle/>
          <a:p>
            <a:r>
              <a:rPr lang="en-US" dirty="0"/>
              <a:t>Arrears are  “assigned” (TANF recovery) and “unassigned” (owed to the custodial parent</a:t>
            </a:r>
          </a:p>
          <a:p>
            <a:endParaRPr lang="en-US" dirty="0"/>
          </a:p>
          <a:p>
            <a:r>
              <a:rPr lang="en-US" dirty="0"/>
              <a:t>The noncustodial parent is required to complete the Arrears Management Program application and, if appropriate, the hardship addendum</a:t>
            </a:r>
          </a:p>
          <a:p>
            <a:endParaRPr lang="en-US" dirty="0"/>
          </a:p>
          <a:p>
            <a:r>
              <a:rPr lang="en-US" dirty="0"/>
              <a:t>Needs approval by the Court</a:t>
            </a:r>
          </a:p>
          <a:p>
            <a:pPr marL="0" indent="0">
              <a:buNone/>
            </a:pPr>
            <a:endParaRPr lang="en-US" dirty="0"/>
          </a:p>
        </p:txBody>
      </p:sp>
    </p:spTree>
    <p:extLst>
      <p:ext uri="{BB962C8B-B14F-4D97-AF65-F5344CB8AC3E}">
        <p14:creationId xmlns:p14="http://schemas.microsoft.com/office/powerpoint/2010/main" val="2304534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7C797-E72B-7EDB-2693-E76E6C3FA9E2}"/>
              </a:ext>
            </a:extLst>
          </p:cNvPr>
          <p:cNvSpPr>
            <a:spLocks noGrp="1"/>
          </p:cNvSpPr>
          <p:nvPr>
            <p:ph type="title"/>
          </p:nvPr>
        </p:nvSpPr>
        <p:spPr/>
        <p:txBody>
          <a:bodyPr>
            <a:normAutofit/>
          </a:bodyPr>
          <a:lstStyle/>
          <a:p>
            <a:pPr algn="ctr"/>
            <a:r>
              <a:rPr lang="en-US" sz="5399" dirty="0"/>
              <a:t>HODGEPODGE </a:t>
            </a:r>
          </a:p>
        </p:txBody>
      </p:sp>
      <p:sp>
        <p:nvSpPr>
          <p:cNvPr id="3" name="Content Placeholder 2">
            <a:extLst>
              <a:ext uri="{FF2B5EF4-FFF2-40B4-BE49-F238E27FC236}">
                <a16:creationId xmlns:a16="http://schemas.microsoft.com/office/drawing/2014/main" id="{5DCAD73C-1136-8899-A7B9-9650D68D27B0}"/>
              </a:ext>
            </a:extLst>
          </p:cNvPr>
          <p:cNvSpPr>
            <a:spLocks noGrp="1"/>
          </p:cNvSpPr>
          <p:nvPr>
            <p:ph idx="1"/>
          </p:nvPr>
        </p:nvSpPr>
        <p:spPr>
          <a:xfrm>
            <a:off x="780519" y="1440990"/>
            <a:ext cx="10514231" cy="4350771"/>
          </a:xfrm>
        </p:spPr>
        <p:txBody>
          <a:bodyPr>
            <a:normAutofit fontScale="92500" lnSpcReduction="10000"/>
          </a:bodyPr>
          <a:lstStyle/>
          <a:p>
            <a:r>
              <a:rPr lang="en-US" b="1" dirty="0"/>
              <a:t>Birth Certificate</a:t>
            </a:r>
          </a:p>
          <a:p>
            <a:pPr marL="914217" lvl="1" indent="-457109"/>
            <a:r>
              <a:rPr lang="en-US" dirty="0"/>
              <a:t>The state shall issue a new birth certificate pursuant to NMSA 1978, § 24-14-17 (1993); NMSA 1978, § 40-11A-636F (2023)</a:t>
            </a:r>
          </a:p>
          <a:p>
            <a:pPr marL="0" lvl="1" indent="0"/>
            <a:r>
              <a:rPr lang="en-US" b="1" dirty="0"/>
              <a:t>  Maximum Amount</a:t>
            </a:r>
          </a:p>
          <a:p>
            <a:pPr marL="914217" lvl="2" indent="-457109"/>
            <a:r>
              <a:rPr lang="en-US" sz="2400" dirty="0"/>
              <a:t>The maximum amount withheld shall not exceed 50% of the obligor’s income.  NMSA 1978, § 40-4A-4.1(E) (1997)</a:t>
            </a:r>
          </a:p>
          <a:p>
            <a:pPr marL="0" lvl="2" indent="0"/>
            <a:r>
              <a:rPr lang="en-US" sz="2400" b="1" dirty="0"/>
              <a:t>   20% of the Delinquency</a:t>
            </a:r>
          </a:p>
          <a:p>
            <a:pPr marL="914217" lvl="2" indent="-457109"/>
            <a:r>
              <a:rPr lang="en-US" sz="2400" dirty="0"/>
              <a:t>If there is a delinquency, the additional amount of 20% of the monthly support may be ordered until payment of any delinquency is completed.  NMSA 1978, §</a:t>
            </a:r>
            <a:r>
              <a:rPr lang="en-US" b="1" dirty="0"/>
              <a:t> </a:t>
            </a:r>
            <a:r>
              <a:rPr lang="en-US" dirty="0"/>
              <a:t>40-4A-6(A)(2) (1985)</a:t>
            </a:r>
          </a:p>
          <a:p>
            <a:pPr marL="342831" lvl="2" indent="-342831"/>
            <a:r>
              <a:rPr lang="en-US" b="1" dirty="0"/>
              <a:t>Reasonableness of Medical Support</a:t>
            </a:r>
          </a:p>
          <a:p>
            <a:pPr marL="914217" lvl="3" indent="-342831"/>
            <a:r>
              <a:rPr lang="en-US" dirty="0"/>
              <a:t>Medical cost is considered reasonable in cost if the cost to the parent responsible for providing medical support does not exceed five percent of the parent’s gross income.  NMSA 1978, § 40-4C-4(C)(2) (2023)</a:t>
            </a:r>
          </a:p>
        </p:txBody>
      </p:sp>
    </p:spTree>
    <p:extLst>
      <p:ext uri="{BB962C8B-B14F-4D97-AF65-F5344CB8AC3E}">
        <p14:creationId xmlns:p14="http://schemas.microsoft.com/office/powerpoint/2010/main" val="1451264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936A0-4269-1429-3816-D6EB8D092445}"/>
              </a:ext>
            </a:extLst>
          </p:cNvPr>
          <p:cNvSpPr>
            <a:spLocks noGrp="1"/>
          </p:cNvSpPr>
          <p:nvPr>
            <p:ph type="title"/>
          </p:nvPr>
        </p:nvSpPr>
        <p:spPr/>
        <p:txBody>
          <a:bodyPr>
            <a:normAutofit/>
          </a:bodyPr>
          <a:lstStyle/>
          <a:p>
            <a:pPr algn="ctr"/>
            <a:r>
              <a:rPr lang="en-US" sz="5399" dirty="0"/>
              <a:t>HODGEPODGE - CONTINUED</a:t>
            </a:r>
          </a:p>
        </p:txBody>
      </p:sp>
      <p:sp>
        <p:nvSpPr>
          <p:cNvPr id="3" name="Content Placeholder 2">
            <a:extLst>
              <a:ext uri="{FF2B5EF4-FFF2-40B4-BE49-F238E27FC236}">
                <a16:creationId xmlns:a16="http://schemas.microsoft.com/office/drawing/2014/main" id="{819DCDBC-7740-13BE-5466-B8DBDAC88632}"/>
              </a:ext>
            </a:extLst>
          </p:cNvPr>
          <p:cNvSpPr>
            <a:spLocks noGrp="1"/>
          </p:cNvSpPr>
          <p:nvPr>
            <p:ph idx="1"/>
          </p:nvPr>
        </p:nvSpPr>
        <p:spPr>
          <a:xfrm>
            <a:off x="605420" y="1417273"/>
            <a:ext cx="10828516" cy="4350771"/>
          </a:xfrm>
        </p:spPr>
        <p:txBody>
          <a:bodyPr>
            <a:normAutofit fontScale="85000" lnSpcReduction="20000"/>
          </a:bodyPr>
          <a:lstStyle/>
          <a:p>
            <a:r>
              <a:rPr lang="en-US" dirty="0"/>
              <a:t>AOP (Acknowledgement of Paternity [Parentage])</a:t>
            </a:r>
          </a:p>
          <a:p>
            <a:endParaRPr lang="en-US" dirty="0"/>
          </a:p>
          <a:p>
            <a:pPr lvl="1"/>
            <a:r>
              <a:rPr lang="en-US" dirty="0"/>
              <a:t>"acknowledged father" means a man who has established a father-child relationship pursuant to Article 3 of the New Mexico Uniform Parentage Act, NMSA 1978, § 40-11A-102(A) (2009)</a:t>
            </a:r>
          </a:p>
          <a:p>
            <a:pPr lvl="1"/>
            <a:endParaRPr lang="en-US" dirty="0"/>
          </a:p>
          <a:p>
            <a:pPr lvl="1"/>
            <a:r>
              <a:rPr lang="en-US" dirty="0"/>
              <a:t>Father-child relationship is established by an effective AOP, NMSA 1978, § 40-11A-201(B)(2) (2009)</a:t>
            </a:r>
          </a:p>
          <a:p>
            <a:pPr lvl="1"/>
            <a:endParaRPr lang="en-US" dirty="0"/>
          </a:p>
          <a:p>
            <a:pPr lvl="1"/>
            <a:r>
              <a:rPr lang="en-US" dirty="0"/>
              <a:t>An AOP </a:t>
            </a:r>
            <a:r>
              <a:rPr lang="en-US" b="1" dirty="0"/>
              <a:t>shall</a:t>
            </a:r>
            <a:r>
              <a:rPr lang="en-US" dirty="0"/>
              <a:t> state that the signatories understand that the acknowledgment is the equivalent of a judicial adjudication of paternity of the child and that a challenge to the acknowledgment is permitted only under limited circumstances and </a:t>
            </a:r>
            <a:r>
              <a:rPr lang="en-US" b="1" dirty="0"/>
              <a:t>is barred after two years</a:t>
            </a:r>
            <a:r>
              <a:rPr lang="en-US" dirty="0"/>
              <a:t>, NMSA 1978, § 40-11A-302(A)(5) (2009)</a:t>
            </a:r>
          </a:p>
          <a:p>
            <a:pPr lvl="1"/>
            <a:endParaRPr lang="en-US" dirty="0"/>
          </a:p>
          <a:p>
            <a:pPr lvl="1"/>
            <a:r>
              <a:rPr lang="en-US" dirty="0"/>
              <a:t>An AOP is the “equivalent” as an adjudication of paternity, 40-11A-305(A) (2009)</a:t>
            </a:r>
          </a:p>
          <a:p>
            <a:pPr lvl="1"/>
            <a:endParaRPr lang="en-US" dirty="0"/>
          </a:p>
          <a:p>
            <a:pPr lvl="1"/>
            <a:r>
              <a:rPr lang="en-US" dirty="0"/>
              <a:t>Proceeding for recission of an AOP </a:t>
            </a:r>
            <a:r>
              <a:rPr lang="en-US" b="1" dirty="0"/>
              <a:t>must </a:t>
            </a:r>
            <a:r>
              <a:rPr lang="en-US" dirty="0"/>
              <a:t>be brought within 60 days of the effective date of the AOP, NMSA 1978, 40-11A-307(A) (2009)</a:t>
            </a:r>
          </a:p>
          <a:p>
            <a:pPr lvl="1"/>
            <a:endParaRPr lang="en-US" dirty="0"/>
          </a:p>
          <a:p>
            <a:pPr lvl="1"/>
            <a:r>
              <a:rPr lang="en-US" dirty="0"/>
              <a:t>HCA/CSSD will not initiate an action to rescind or disestablish parentage, NMAC 8.50.107.8(F).</a:t>
            </a:r>
          </a:p>
        </p:txBody>
      </p:sp>
    </p:spTree>
    <p:extLst>
      <p:ext uri="{BB962C8B-B14F-4D97-AF65-F5344CB8AC3E}">
        <p14:creationId xmlns:p14="http://schemas.microsoft.com/office/powerpoint/2010/main" val="2026558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E95CE-3C04-5472-B581-84A259779F52}"/>
              </a:ext>
            </a:extLst>
          </p:cNvPr>
          <p:cNvSpPr>
            <a:spLocks noGrp="1"/>
          </p:cNvSpPr>
          <p:nvPr>
            <p:ph type="title"/>
          </p:nvPr>
        </p:nvSpPr>
        <p:spPr/>
        <p:txBody>
          <a:bodyPr>
            <a:normAutofit/>
          </a:bodyPr>
          <a:lstStyle/>
          <a:p>
            <a:pPr algn="ctr"/>
            <a:r>
              <a:rPr lang="en-US" sz="5399" dirty="0"/>
              <a:t>ADMINISTRATIVE ENFORCEMENT</a:t>
            </a:r>
          </a:p>
        </p:txBody>
      </p:sp>
      <p:sp>
        <p:nvSpPr>
          <p:cNvPr id="3" name="Content Placeholder 2">
            <a:extLst>
              <a:ext uri="{FF2B5EF4-FFF2-40B4-BE49-F238E27FC236}">
                <a16:creationId xmlns:a16="http://schemas.microsoft.com/office/drawing/2014/main" id="{ED67E945-DD26-F1C9-4DCE-1397F6265C02}"/>
              </a:ext>
            </a:extLst>
          </p:cNvPr>
          <p:cNvSpPr>
            <a:spLocks noGrp="1"/>
          </p:cNvSpPr>
          <p:nvPr>
            <p:ph idx="1"/>
          </p:nvPr>
        </p:nvSpPr>
        <p:spPr>
          <a:xfrm>
            <a:off x="565163" y="1215146"/>
            <a:ext cx="11061674" cy="5046223"/>
          </a:xfrm>
        </p:spPr>
        <p:txBody>
          <a:bodyPr>
            <a:normAutofit fontScale="92500" lnSpcReduction="10000"/>
          </a:bodyPr>
          <a:lstStyle/>
          <a:p>
            <a:r>
              <a:rPr lang="en-US" b="1" dirty="0"/>
              <a:t>Income Withholding</a:t>
            </a:r>
          </a:p>
          <a:p>
            <a:endParaRPr lang="en-US" b="1" dirty="0"/>
          </a:p>
          <a:p>
            <a:pPr lvl="1"/>
            <a:r>
              <a:rPr lang="en-US" dirty="0"/>
              <a:t>In cases involving child support payments, the payments shall be made through CSSD, LR 3-403</a:t>
            </a:r>
          </a:p>
          <a:p>
            <a:pPr lvl="2"/>
            <a:r>
              <a:rPr lang="en-US" dirty="0"/>
              <a:t>CSSD serves as the “bookkeeper”</a:t>
            </a:r>
          </a:p>
          <a:p>
            <a:endParaRPr lang="en-US" b="1" dirty="0"/>
          </a:p>
          <a:p>
            <a:pPr lvl="1"/>
            <a:r>
              <a:rPr lang="en-US" dirty="0"/>
              <a:t>An Order or Notice to Withhold Income for child support is system generated and served on the payor’s employer</a:t>
            </a:r>
          </a:p>
          <a:p>
            <a:pPr lvl="1"/>
            <a:endParaRPr lang="en-US" dirty="0"/>
          </a:p>
          <a:p>
            <a:pPr lvl="1"/>
            <a:r>
              <a:rPr lang="en-US" dirty="0"/>
              <a:t>CSSD’s orders state that it is the payor’s responsibility to make the monthly payments until income withholding is in effect or whenever income withholding is not in effect due to self-employment or unemployment</a:t>
            </a:r>
          </a:p>
          <a:p>
            <a:pPr lvl="1"/>
            <a:endParaRPr lang="en-US" dirty="0"/>
          </a:p>
          <a:p>
            <a:pPr lvl="1"/>
            <a:r>
              <a:rPr lang="en-US" dirty="0"/>
              <a:t>The employer is required to begin deducting child support payments from their employee’s wages or benefits and forward the amount to CSSD.</a:t>
            </a:r>
          </a:p>
          <a:p>
            <a:pPr lvl="2"/>
            <a:r>
              <a:rPr lang="en-US" dirty="0"/>
              <a:t>CSSD works with the New Mexico Department of Labor to withhold child support payments from unemployment benefits that a payor qualifies to receive</a:t>
            </a:r>
          </a:p>
        </p:txBody>
      </p:sp>
    </p:spTree>
    <p:extLst>
      <p:ext uri="{BB962C8B-B14F-4D97-AF65-F5344CB8AC3E}">
        <p14:creationId xmlns:p14="http://schemas.microsoft.com/office/powerpoint/2010/main" val="428982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171D2-5FCD-0EAD-ED59-38B7B2F3E7EF}"/>
              </a:ext>
            </a:extLst>
          </p:cNvPr>
          <p:cNvSpPr>
            <a:spLocks noGrp="1"/>
          </p:cNvSpPr>
          <p:nvPr>
            <p:ph type="title"/>
          </p:nvPr>
        </p:nvSpPr>
        <p:spPr/>
        <p:txBody>
          <a:bodyPr/>
          <a:lstStyle/>
          <a:p>
            <a:pPr algn="ctr"/>
            <a:r>
              <a:rPr lang="en-US" dirty="0"/>
              <a:t>ADMIN ENFORCEMENT - CONTINUED</a:t>
            </a:r>
          </a:p>
        </p:txBody>
      </p:sp>
      <p:sp>
        <p:nvSpPr>
          <p:cNvPr id="3" name="Content Placeholder 2">
            <a:extLst>
              <a:ext uri="{FF2B5EF4-FFF2-40B4-BE49-F238E27FC236}">
                <a16:creationId xmlns:a16="http://schemas.microsoft.com/office/drawing/2014/main" id="{AFBC4B7A-AD6B-D9BC-2B1D-260F4D488D1F}"/>
              </a:ext>
            </a:extLst>
          </p:cNvPr>
          <p:cNvSpPr>
            <a:spLocks noGrp="1"/>
          </p:cNvSpPr>
          <p:nvPr>
            <p:ph idx="1"/>
          </p:nvPr>
        </p:nvSpPr>
        <p:spPr/>
        <p:txBody>
          <a:bodyPr>
            <a:normAutofit/>
          </a:bodyPr>
          <a:lstStyle/>
          <a:p>
            <a:r>
              <a:rPr lang="en-US" b="1" dirty="0"/>
              <a:t>State Tax Refund Setoff</a:t>
            </a:r>
            <a:endParaRPr lang="en-US" dirty="0"/>
          </a:p>
          <a:p>
            <a:pPr lvl="1"/>
            <a:r>
              <a:rPr lang="en-US" dirty="0"/>
              <a:t>Within 10 days of receiving notification of an offset from the Taxation and Revenue Department (TRD), CSSD will send a notice to the payor’s “last known address” to include: a statement that an offset will be made and that CSSD intends to apply the amount a claimed debt; the amount of the debt asserted; the name, address, and telephone number of the CSSD field office (14 around the state); the amount of refund to be offset against the debt; a statement that the payor has 30 days from the date of the notice to contest the offset by requesting an administrative fair hearing; and a statement that failure to apply for a hearing within the 30 days will be deemed a waiver to contest the offset</a:t>
            </a:r>
          </a:p>
          <a:p>
            <a:pPr lvl="1"/>
            <a:endParaRPr lang="en-US" dirty="0"/>
          </a:p>
          <a:p>
            <a:pPr lvl="1"/>
            <a:r>
              <a:rPr lang="en-US" dirty="0"/>
              <a:t>After 30 days, the money is applied as a regular payment and distributed first to the on-going child support obligation and then to the arrears</a:t>
            </a:r>
          </a:p>
          <a:p>
            <a:pPr lvl="1"/>
            <a:endParaRPr lang="en-US" dirty="0"/>
          </a:p>
          <a:p>
            <a:pPr lvl="1"/>
            <a:r>
              <a:rPr lang="en-US" dirty="0"/>
              <a:t>Referrals to TRD are electronically submitted yearly in December</a:t>
            </a:r>
          </a:p>
          <a:p>
            <a:pPr lvl="2"/>
            <a:r>
              <a:rPr lang="en-US" dirty="0"/>
              <a:t>Updates to delete or modify the amount downwards are sent weekly</a:t>
            </a:r>
          </a:p>
          <a:p>
            <a:pPr lvl="2"/>
            <a:r>
              <a:rPr lang="en-US" dirty="0"/>
              <a:t>Arrears will not include fees, court costs, or any other non-child support obligations</a:t>
            </a:r>
          </a:p>
        </p:txBody>
      </p:sp>
    </p:spTree>
    <p:extLst>
      <p:ext uri="{BB962C8B-B14F-4D97-AF65-F5344CB8AC3E}">
        <p14:creationId xmlns:p14="http://schemas.microsoft.com/office/powerpoint/2010/main" val="515491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85B69-7ED9-80D1-B8EC-030166E777E1}"/>
              </a:ext>
            </a:extLst>
          </p:cNvPr>
          <p:cNvSpPr>
            <a:spLocks noGrp="1"/>
          </p:cNvSpPr>
          <p:nvPr>
            <p:ph type="title"/>
          </p:nvPr>
        </p:nvSpPr>
        <p:spPr/>
        <p:txBody>
          <a:bodyPr>
            <a:normAutofit/>
          </a:bodyPr>
          <a:lstStyle/>
          <a:p>
            <a:pPr algn="ctr"/>
            <a:r>
              <a:rPr lang="en-US" sz="5399" dirty="0"/>
              <a:t>ADMIN ENFORCEMENT - CONTINUED</a:t>
            </a:r>
          </a:p>
        </p:txBody>
      </p:sp>
      <p:sp>
        <p:nvSpPr>
          <p:cNvPr id="3" name="Content Placeholder 2">
            <a:extLst>
              <a:ext uri="{FF2B5EF4-FFF2-40B4-BE49-F238E27FC236}">
                <a16:creationId xmlns:a16="http://schemas.microsoft.com/office/drawing/2014/main" id="{07803733-F227-D09C-A960-3A08194B8382}"/>
              </a:ext>
            </a:extLst>
          </p:cNvPr>
          <p:cNvSpPr>
            <a:spLocks noGrp="1"/>
          </p:cNvSpPr>
          <p:nvPr>
            <p:ph idx="1"/>
          </p:nvPr>
        </p:nvSpPr>
        <p:spPr/>
        <p:txBody>
          <a:bodyPr>
            <a:normAutofit/>
          </a:bodyPr>
          <a:lstStyle/>
          <a:p>
            <a:r>
              <a:rPr lang="en-US" b="1" dirty="0"/>
              <a:t>Federal Tax Refund Offset Program</a:t>
            </a:r>
            <a:endParaRPr lang="en-US" dirty="0"/>
          </a:p>
          <a:p>
            <a:endParaRPr lang="en-US" b="1" dirty="0"/>
          </a:p>
          <a:p>
            <a:pPr lvl="1"/>
            <a:r>
              <a:rPr lang="en-US" dirty="0"/>
              <a:t>Child support cases may be referred for federal income tax offset regardless of whether the child(ren) are emancipated, so long as there is a delinquent or arrears owed</a:t>
            </a:r>
          </a:p>
          <a:p>
            <a:pPr lvl="2"/>
            <a:r>
              <a:rPr lang="en-US" dirty="0"/>
              <a:t>Cases having spousal support delinquencies or arrears will not be referred if there is not also an on-going child support obligation, delinquency, or arrears</a:t>
            </a:r>
          </a:p>
          <a:p>
            <a:pPr lvl="2"/>
            <a:r>
              <a:rPr lang="en-US" dirty="0"/>
              <a:t>Payment processing only payments are NOT referred</a:t>
            </a:r>
          </a:p>
          <a:p>
            <a:pPr lvl="2"/>
            <a:r>
              <a:rPr lang="en-US" dirty="0"/>
              <a:t>Amount owed exceeds $500</a:t>
            </a:r>
          </a:p>
          <a:p>
            <a:pPr lvl="2"/>
            <a:endParaRPr lang="en-US" dirty="0"/>
          </a:p>
          <a:p>
            <a:pPr lvl="2"/>
            <a:r>
              <a:rPr lang="en-US" dirty="0"/>
              <a:t>IRS form 8379 – Injured spouse must complete</a:t>
            </a:r>
          </a:p>
          <a:p>
            <a:pPr marL="914217" lvl="2" indent="0">
              <a:buNone/>
            </a:pPr>
            <a:endParaRPr lang="en-US" dirty="0"/>
          </a:p>
        </p:txBody>
      </p:sp>
    </p:spTree>
    <p:extLst>
      <p:ext uri="{BB962C8B-B14F-4D97-AF65-F5344CB8AC3E}">
        <p14:creationId xmlns:p14="http://schemas.microsoft.com/office/powerpoint/2010/main" val="4119853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2D6FA-1C85-6520-0AC9-3C2D343B9278}"/>
              </a:ext>
            </a:extLst>
          </p:cNvPr>
          <p:cNvSpPr>
            <a:spLocks noGrp="1"/>
          </p:cNvSpPr>
          <p:nvPr>
            <p:ph type="title"/>
          </p:nvPr>
        </p:nvSpPr>
        <p:spPr/>
        <p:txBody>
          <a:bodyPr>
            <a:normAutofit/>
          </a:bodyPr>
          <a:lstStyle/>
          <a:p>
            <a:pPr algn="ctr"/>
            <a:r>
              <a:rPr lang="en-US" sz="5399" dirty="0"/>
              <a:t>ADMIN ENFORCEMENT - CONTINUED</a:t>
            </a:r>
          </a:p>
        </p:txBody>
      </p:sp>
      <p:sp>
        <p:nvSpPr>
          <p:cNvPr id="3" name="Content Placeholder 2">
            <a:extLst>
              <a:ext uri="{FF2B5EF4-FFF2-40B4-BE49-F238E27FC236}">
                <a16:creationId xmlns:a16="http://schemas.microsoft.com/office/drawing/2014/main" id="{5595297E-B786-15CF-90B8-E1677C08C2FA}"/>
              </a:ext>
            </a:extLst>
          </p:cNvPr>
          <p:cNvSpPr>
            <a:spLocks noGrp="1"/>
          </p:cNvSpPr>
          <p:nvPr>
            <p:ph idx="1"/>
          </p:nvPr>
        </p:nvSpPr>
        <p:spPr/>
        <p:txBody>
          <a:bodyPr>
            <a:normAutofit/>
          </a:bodyPr>
          <a:lstStyle/>
          <a:p>
            <a:r>
              <a:rPr lang="en-US" b="1" dirty="0"/>
              <a:t>Passport Denial Program</a:t>
            </a:r>
          </a:p>
          <a:p>
            <a:pPr lvl="1"/>
            <a:endParaRPr lang="en-US" b="1" dirty="0"/>
          </a:p>
          <a:p>
            <a:pPr lvl="2"/>
            <a:r>
              <a:rPr lang="en-US" dirty="0"/>
              <a:t>OCSE submits the names of payors that owe at least $2,500 in arrears (assigned and unassigned) to the federal Department of State Passport Denial Program</a:t>
            </a:r>
          </a:p>
          <a:p>
            <a:pPr lvl="2"/>
            <a:endParaRPr lang="en-US" dirty="0"/>
          </a:p>
          <a:p>
            <a:pPr lvl="2"/>
            <a:r>
              <a:rPr lang="en-US" dirty="0"/>
              <a:t>OCSE or the State Department sends out a Pre-Offset Notice to the individual certified for passport denial</a:t>
            </a:r>
          </a:p>
          <a:p>
            <a:pPr lvl="2"/>
            <a:endParaRPr lang="en-US" dirty="0"/>
          </a:p>
          <a:p>
            <a:pPr lvl="2"/>
            <a:r>
              <a:rPr lang="en-US" dirty="0"/>
              <a:t>CSSD sends a weekly tape to OCSE to certify, modify, or delete individuals who meet or have met the criteria for the Administrative Offset Program, which includes Passport Denial</a:t>
            </a:r>
          </a:p>
          <a:p>
            <a:pPr lvl="2"/>
            <a:endParaRPr lang="en-US" dirty="0"/>
          </a:p>
          <a:p>
            <a:pPr lvl="2"/>
            <a:r>
              <a:rPr lang="en-US" dirty="0"/>
              <a:t>Applies to original passports, passport renewals, additional pages, change of name on a passport, a passport picture, or repairing a passport to individuals listed on the OCSE certified report </a:t>
            </a:r>
          </a:p>
          <a:p>
            <a:pPr lvl="2"/>
            <a:endParaRPr lang="en-US" dirty="0"/>
          </a:p>
          <a:p>
            <a:pPr lvl="2"/>
            <a:r>
              <a:rPr lang="en-US" dirty="0"/>
              <a:t>Military – also applies to deployed individuals – they will be restricted to base</a:t>
            </a:r>
          </a:p>
          <a:p>
            <a:pPr lvl="2"/>
            <a:endParaRPr lang="en-US" dirty="0"/>
          </a:p>
        </p:txBody>
      </p:sp>
    </p:spTree>
    <p:extLst>
      <p:ext uri="{BB962C8B-B14F-4D97-AF65-F5344CB8AC3E}">
        <p14:creationId xmlns:p14="http://schemas.microsoft.com/office/powerpoint/2010/main" val="823971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4A2E1-FED9-4780-92E7-8D8829D55132}"/>
              </a:ext>
            </a:extLst>
          </p:cNvPr>
          <p:cNvSpPr>
            <a:spLocks noGrp="1"/>
          </p:cNvSpPr>
          <p:nvPr>
            <p:ph type="title"/>
          </p:nvPr>
        </p:nvSpPr>
        <p:spPr>
          <a:xfrm>
            <a:off x="87006" y="446"/>
            <a:ext cx="11060234" cy="905770"/>
          </a:xfrm>
        </p:spPr>
        <p:txBody>
          <a:bodyPr anchor="t">
            <a:noAutofit/>
          </a:bodyPr>
          <a:lstStyle/>
          <a:p>
            <a:pPr marL="34283"/>
            <a:r>
              <a:rPr lang="en-US" kern="0" cap="none"/>
              <a:t>BEFORE WE START...</a:t>
            </a:r>
            <a:endParaRPr lang="en-US"/>
          </a:p>
        </p:txBody>
      </p:sp>
      <p:sp>
        <p:nvSpPr>
          <p:cNvPr id="3" name="Content Placeholder 2">
            <a:extLst>
              <a:ext uri="{FF2B5EF4-FFF2-40B4-BE49-F238E27FC236}">
                <a16:creationId xmlns:a16="http://schemas.microsoft.com/office/drawing/2014/main" id="{04D7E692-51F1-4CDE-8F39-2F85F12D86A5}"/>
              </a:ext>
            </a:extLst>
          </p:cNvPr>
          <p:cNvSpPr>
            <a:spLocks noGrp="1"/>
          </p:cNvSpPr>
          <p:nvPr>
            <p:ph idx="1"/>
          </p:nvPr>
        </p:nvSpPr>
        <p:spPr>
          <a:xfrm>
            <a:off x="87006" y="906217"/>
            <a:ext cx="6008994" cy="5620640"/>
          </a:xfrm>
        </p:spPr>
        <p:txBody>
          <a:bodyPr>
            <a:normAutofit/>
          </a:bodyPr>
          <a:lstStyle/>
          <a:p>
            <a:pPr marL="34283" indent="0">
              <a:buNone/>
            </a:pPr>
            <a:r>
              <a:rPr lang="en-US" sz="2800" dirty="0">
                <a:ea typeface="+mn-lt"/>
                <a:cs typeface="+mn-lt"/>
              </a:rPr>
              <a:t>On behalf of all colleagues at the Health Care Authority, we humbly acknowledge we are on the ancestral lands of the original peoples of the Pueblo, Apache, and Diné past, present, and future. </a:t>
            </a:r>
          </a:p>
          <a:p>
            <a:pPr marL="34283" indent="0">
              <a:buNone/>
            </a:pPr>
            <a:r>
              <a:rPr lang="en-US" sz="2800" dirty="0">
                <a:ea typeface="+mn-lt"/>
                <a:cs typeface="+mn-lt"/>
              </a:rPr>
              <a:t>With gratitude we pay our respects to the land, the people and the communities that contribute to what today is known as the </a:t>
            </a:r>
            <a:r>
              <a:rPr lang="en-US" sz="2800" b="1" dirty="0">
                <a:ea typeface="+mn-lt"/>
                <a:cs typeface="+mn-lt"/>
              </a:rPr>
              <a:t>Great State of New Mexico</a:t>
            </a:r>
            <a:r>
              <a:rPr lang="en-US" sz="2800" dirty="0">
                <a:ea typeface="+mn-lt"/>
                <a:cs typeface="+mn-lt"/>
              </a:rPr>
              <a:t>.</a:t>
            </a:r>
          </a:p>
          <a:p>
            <a:pPr marL="34283" indent="0">
              <a:buNone/>
            </a:pPr>
            <a:r>
              <a:rPr lang="en-US" sz="2800" b="1" dirty="0">
                <a:ea typeface="Calibri"/>
                <a:cs typeface="Calibri"/>
              </a:rPr>
              <a:t>Learn more:</a:t>
            </a:r>
            <a:r>
              <a:rPr lang="en-US" sz="2800" dirty="0">
                <a:ea typeface="Calibri"/>
                <a:cs typeface="Calibri"/>
              </a:rPr>
              <a:t> About Taos Pueblo at </a:t>
            </a:r>
            <a:r>
              <a:rPr lang="en-US" sz="2800" dirty="0">
                <a:ea typeface="Calibri"/>
                <a:cs typeface="Calibri"/>
                <a:hlinkClick r:id="rId3"/>
              </a:rPr>
              <a:t>Taospueblo.com</a:t>
            </a:r>
            <a:r>
              <a:rPr lang="en-US" sz="2800" dirty="0">
                <a:ea typeface="Calibri"/>
                <a:cs typeface="Calibri"/>
              </a:rPr>
              <a:t> </a:t>
            </a:r>
          </a:p>
        </p:txBody>
      </p:sp>
      <p:sp>
        <p:nvSpPr>
          <p:cNvPr id="4" name="Slide Number Placeholder 3">
            <a:extLst>
              <a:ext uri="{FF2B5EF4-FFF2-40B4-BE49-F238E27FC236}">
                <a16:creationId xmlns:a16="http://schemas.microsoft.com/office/drawing/2014/main" id="{43A545C5-A6BC-4E39-8258-413128C6C33A}"/>
              </a:ext>
            </a:extLst>
          </p:cNvPr>
          <p:cNvSpPr>
            <a:spLocks noGrp="1"/>
          </p:cNvSpPr>
          <p:nvPr>
            <p:ph type="sldNum" sz="quarter" idx="12"/>
          </p:nvPr>
        </p:nvSpPr>
        <p:spPr/>
        <p:txBody>
          <a:bodyPr/>
          <a:lstStyle/>
          <a:p>
            <a:pPr defTabSz="914217">
              <a:defRPr/>
            </a:pPr>
            <a:fld id="{1654B4FF-F69B-2342-AEB2-F78AA039659D}" type="slidenum">
              <a:rPr lang="en-US">
                <a:solidFill>
                  <a:srgbClr val="000000"/>
                </a:solidFill>
                <a:latin typeface="Calibri"/>
              </a:rPr>
              <a:pPr defTabSz="914217">
                <a:defRPr/>
              </a:pPr>
              <a:t>3</a:t>
            </a:fld>
            <a:endParaRPr lang="en-US">
              <a:solidFill>
                <a:srgbClr val="000000"/>
              </a:solidFill>
              <a:latin typeface="Calibri"/>
            </a:endParaRPr>
          </a:p>
        </p:txBody>
      </p:sp>
      <p:pic>
        <p:nvPicPr>
          <p:cNvPr id="7" name="Picture 6" descr="Provided by elpueblolodge.com">
            <a:extLst>
              <a:ext uri="{FF2B5EF4-FFF2-40B4-BE49-F238E27FC236}">
                <a16:creationId xmlns:a16="http://schemas.microsoft.com/office/drawing/2014/main" id="{80C97660-EB19-724C-08BF-A2D1A075C26D}"/>
              </a:ext>
            </a:extLst>
          </p:cNvPr>
          <p:cNvPicPr>
            <a:picLocks noChangeAspect="1"/>
          </p:cNvPicPr>
          <p:nvPr/>
        </p:nvPicPr>
        <p:blipFill>
          <a:blip r:embed="rId4"/>
          <a:stretch>
            <a:fillRect/>
          </a:stretch>
        </p:blipFill>
        <p:spPr>
          <a:xfrm>
            <a:off x="6702604" y="2052602"/>
            <a:ext cx="4875136" cy="27527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 name="TextBox 14">
            <a:extLst>
              <a:ext uri="{FF2B5EF4-FFF2-40B4-BE49-F238E27FC236}">
                <a16:creationId xmlns:a16="http://schemas.microsoft.com/office/drawing/2014/main" id="{A0B22EE0-58C7-15CC-572D-B8B00C8B9C5B}"/>
              </a:ext>
            </a:extLst>
          </p:cNvPr>
          <p:cNvSpPr txBox="1"/>
          <p:nvPr/>
        </p:nvSpPr>
        <p:spPr>
          <a:xfrm>
            <a:off x="6623101" y="5413246"/>
            <a:ext cx="4187021" cy="338542"/>
          </a:xfrm>
          <a:prstGeom prst="rect">
            <a:avLst/>
          </a:prstGeom>
          <a:noFill/>
        </p:spPr>
        <p:txBody>
          <a:bodyPr rot="0" spcFirstLastPara="0" vertOverflow="overflow" horzOverflow="overflow" vert="horz" wrap="square" lIns="91428" tIns="45714" rIns="91428" bIns="45714" numCol="1" spcCol="0" rtlCol="0" fromWordArt="0" anchor="t" anchorCtr="0" forceAA="0" compatLnSpc="1">
            <a:prstTxWarp prst="textNoShape">
              <a:avLst/>
            </a:prstTxWarp>
            <a:spAutoFit/>
          </a:bodyPr>
          <a:lstStyle/>
          <a:p>
            <a:r>
              <a:rPr lang="en-US" sz="1600" dirty="0">
                <a:ea typeface="Calibri"/>
                <a:cs typeface="Calibri"/>
              </a:rPr>
              <a:t>Photo provided by elpueblolodge.com</a:t>
            </a:r>
          </a:p>
        </p:txBody>
      </p:sp>
      <p:sp>
        <p:nvSpPr>
          <p:cNvPr id="6" name="TextBox 5">
            <a:extLst>
              <a:ext uri="{FF2B5EF4-FFF2-40B4-BE49-F238E27FC236}">
                <a16:creationId xmlns:a16="http://schemas.microsoft.com/office/drawing/2014/main" id="{272F4CA7-D119-B039-65A5-1A60F143B621}"/>
              </a:ext>
            </a:extLst>
          </p:cNvPr>
          <p:cNvSpPr txBox="1"/>
          <p:nvPr/>
        </p:nvSpPr>
        <p:spPr>
          <a:xfrm>
            <a:off x="6623101" y="4916988"/>
            <a:ext cx="5319189" cy="384715"/>
          </a:xfrm>
          <a:prstGeom prst="rect">
            <a:avLst/>
          </a:prstGeom>
          <a:noFill/>
        </p:spPr>
        <p:txBody>
          <a:bodyPr rot="0" spcFirstLastPara="0" vertOverflow="overflow" horzOverflow="overflow" vert="horz" wrap="square" lIns="45714" tIns="22857" rIns="45714" bIns="22857" numCol="1" spcCol="0" rtlCol="0" fromWordArt="0" anchor="t" anchorCtr="0" forceAA="0" compatLnSpc="1">
            <a:prstTxWarp prst="textNoShape">
              <a:avLst/>
            </a:prstTxWarp>
            <a:spAutoFit/>
          </a:bodyPr>
          <a:lstStyle/>
          <a:p>
            <a:r>
              <a:rPr lang="en-US" sz="2200" i="1" dirty="0">
                <a:ea typeface="Calibri"/>
                <a:cs typeface="Calibri"/>
              </a:rPr>
              <a:t>A cloudy morning looking over Taos Pueblo</a:t>
            </a:r>
          </a:p>
        </p:txBody>
      </p:sp>
    </p:spTree>
    <p:extLst>
      <p:ext uri="{BB962C8B-B14F-4D97-AF65-F5344CB8AC3E}">
        <p14:creationId xmlns:p14="http://schemas.microsoft.com/office/powerpoint/2010/main" val="487996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76CD9-3300-D27F-C05E-270CACF88CCA}"/>
              </a:ext>
            </a:extLst>
          </p:cNvPr>
          <p:cNvSpPr>
            <a:spLocks noGrp="1"/>
          </p:cNvSpPr>
          <p:nvPr>
            <p:ph type="title"/>
          </p:nvPr>
        </p:nvSpPr>
        <p:spPr/>
        <p:txBody>
          <a:bodyPr/>
          <a:lstStyle/>
          <a:p>
            <a:pPr algn="ctr"/>
            <a:r>
              <a:rPr lang="en-US" dirty="0"/>
              <a:t>ADMIN ENFORCEMENT - CONTINUED</a:t>
            </a:r>
          </a:p>
        </p:txBody>
      </p:sp>
      <p:sp>
        <p:nvSpPr>
          <p:cNvPr id="3" name="Content Placeholder 2">
            <a:extLst>
              <a:ext uri="{FF2B5EF4-FFF2-40B4-BE49-F238E27FC236}">
                <a16:creationId xmlns:a16="http://schemas.microsoft.com/office/drawing/2014/main" id="{C449D4A7-0FE9-0183-0920-B2A32689638E}"/>
              </a:ext>
            </a:extLst>
          </p:cNvPr>
          <p:cNvSpPr>
            <a:spLocks noGrp="1"/>
          </p:cNvSpPr>
          <p:nvPr>
            <p:ph idx="1"/>
          </p:nvPr>
        </p:nvSpPr>
        <p:spPr/>
        <p:txBody>
          <a:bodyPr>
            <a:normAutofit fontScale="92500" lnSpcReduction="10000"/>
          </a:bodyPr>
          <a:lstStyle/>
          <a:p>
            <a:r>
              <a:rPr lang="en-US" b="1" dirty="0"/>
              <a:t>Financial Institution Data Match (FIDM)</a:t>
            </a:r>
          </a:p>
          <a:p>
            <a:endParaRPr lang="en-US" dirty="0"/>
          </a:p>
          <a:p>
            <a:pPr lvl="1"/>
            <a:r>
              <a:rPr lang="en-US" dirty="0"/>
              <a:t>FIDM is an automated process based on arrears owed</a:t>
            </a:r>
          </a:p>
          <a:p>
            <a:pPr lvl="1"/>
            <a:endParaRPr lang="en-US" dirty="0"/>
          </a:p>
          <a:p>
            <a:pPr lvl="1"/>
            <a:r>
              <a:rPr lang="en-US" dirty="0"/>
              <a:t>Payor’s pending insurance claims can also be matched (e.g., workers’ compensation, personal injury, property damage claims)</a:t>
            </a:r>
          </a:p>
          <a:p>
            <a:pPr lvl="1"/>
            <a:endParaRPr lang="en-US" dirty="0"/>
          </a:p>
          <a:p>
            <a:pPr lvl="1"/>
            <a:r>
              <a:rPr lang="en-US" dirty="0"/>
              <a:t>Initial Screening</a:t>
            </a:r>
          </a:p>
          <a:p>
            <a:pPr lvl="2"/>
            <a:r>
              <a:rPr lang="en-US" dirty="0"/>
              <a:t>If the payor owes an equivalent of at least two full months of support a referral is made</a:t>
            </a:r>
          </a:p>
          <a:p>
            <a:pPr lvl="2"/>
            <a:r>
              <a:rPr lang="en-US" dirty="0"/>
              <a:t>If the account balance is less than $1,500, FIDM staff will not refer the case</a:t>
            </a:r>
          </a:p>
          <a:p>
            <a:pPr lvl="2"/>
            <a:r>
              <a:rPr lang="en-US" dirty="0"/>
              <a:t>Insurance claims – if the FIDM match is from a pending insurance claim, FIDM staff will initiate the lien process by sending a Lien Fact Sheet</a:t>
            </a:r>
          </a:p>
          <a:p>
            <a:pPr marL="1142771" lvl="3" indent="-685663"/>
            <a:r>
              <a:rPr lang="en-US" dirty="0"/>
              <a:t>Payor does not receive advance notice of a free – a “FIDM Freeze Letter” is sent to the payor 7 days after receiving notice of the freeze from the financial institution</a:t>
            </a:r>
          </a:p>
          <a:p>
            <a:pPr marL="1142771" lvl="3" indent="-685663"/>
            <a:r>
              <a:rPr lang="en-US" dirty="0"/>
              <a:t>The freeze includes all accounts with the payor’s name, regardless if it is a joint account</a:t>
            </a:r>
          </a:p>
          <a:p>
            <a:pPr marL="1142771" lvl="3" indent="-685663"/>
            <a:r>
              <a:rPr lang="en-US" dirty="0"/>
              <a:t>It can take up to a week to release funds </a:t>
            </a:r>
          </a:p>
        </p:txBody>
      </p:sp>
    </p:spTree>
    <p:extLst>
      <p:ext uri="{BB962C8B-B14F-4D97-AF65-F5344CB8AC3E}">
        <p14:creationId xmlns:p14="http://schemas.microsoft.com/office/powerpoint/2010/main" val="946507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16507-F4B5-DD9A-C332-4ED7A1726DFA}"/>
              </a:ext>
            </a:extLst>
          </p:cNvPr>
          <p:cNvSpPr>
            <a:spLocks noGrp="1"/>
          </p:cNvSpPr>
          <p:nvPr>
            <p:ph type="title"/>
          </p:nvPr>
        </p:nvSpPr>
        <p:spPr/>
        <p:txBody>
          <a:bodyPr/>
          <a:lstStyle/>
          <a:p>
            <a:pPr algn="ctr"/>
            <a:r>
              <a:rPr lang="en-US" dirty="0"/>
              <a:t>ADMIN ENFORCEMENT - CONTINUED</a:t>
            </a:r>
          </a:p>
        </p:txBody>
      </p:sp>
      <p:sp>
        <p:nvSpPr>
          <p:cNvPr id="3" name="Content Placeholder 2">
            <a:extLst>
              <a:ext uri="{FF2B5EF4-FFF2-40B4-BE49-F238E27FC236}">
                <a16:creationId xmlns:a16="http://schemas.microsoft.com/office/drawing/2014/main" id="{B0BF94AB-9EA6-66BC-01E4-38B421A7499B}"/>
              </a:ext>
            </a:extLst>
          </p:cNvPr>
          <p:cNvSpPr>
            <a:spLocks noGrp="1"/>
          </p:cNvSpPr>
          <p:nvPr>
            <p:ph idx="1"/>
          </p:nvPr>
        </p:nvSpPr>
        <p:spPr/>
        <p:txBody>
          <a:bodyPr>
            <a:normAutofit/>
          </a:bodyPr>
          <a:lstStyle/>
          <a:p>
            <a:r>
              <a:rPr lang="en-US" b="1" dirty="0"/>
              <a:t>Credit Bureau Reporting</a:t>
            </a:r>
          </a:p>
          <a:p>
            <a:endParaRPr lang="en-US" dirty="0"/>
          </a:p>
          <a:p>
            <a:pPr lvl="1"/>
            <a:r>
              <a:rPr lang="en-US" dirty="0"/>
              <a:t>Referrals are made from CSES (CSSD’s case management system) monthly – includes the name of the obligor, that the obligor has been sent a notice of potential submittal, and that the 30-day “due process period” has elapsed</a:t>
            </a:r>
          </a:p>
          <a:p>
            <a:pPr lvl="1"/>
            <a:endParaRPr lang="en-US" dirty="0"/>
          </a:p>
          <a:p>
            <a:pPr lvl="1"/>
            <a:r>
              <a:rPr lang="en-US" dirty="0"/>
              <a:t>Changes to cases that impact credit bureau reporting will be reflected in the monthly transmittal</a:t>
            </a:r>
          </a:p>
          <a:p>
            <a:pPr lvl="1"/>
            <a:endParaRPr lang="en-US" dirty="0"/>
          </a:p>
          <a:p>
            <a:pPr lvl="1"/>
            <a:r>
              <a:rPr lang="en-US" dirty="0"/>
              <a:t>Cases closed within the month are included in the monthly  transmittal</a:t>
            </a:r>
          </a:p>
          <a:p>
            <a:pPr lvl="1"/>
            <a:endParaRPr lang="en-US" dirty="0"/>
          </a:p>
          <a:p>
            <a:pPr lvl="1"/>
            <a:r>
              <a:rPr lang="en-US" dirty="0"/>
              <a:t>Credit bureaus maintain the information reported in the month of closure for 7 years</a:t>
            </a:r>
          </a:p>
          <a:p>
            <a:pPr marL="457109" lvl="1" indent="0">
              <a:buNone/>
            </a:pPr>
            <a:endParaRPr lang="en-US" dirty="0"/>
          </a:p>
        </p:txBody>
      </p:sp>
    </p:spTree>
    <p:extLst>
      <p:ext uri="{BB962C8B-B14F-4D97-AF65-F5344CB8AC3E}">
        <p14:creationId xmlns:p14="http://schemas.microsoft.com/office/powerpoint/2010/main" val="2714877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FBD73-A62B-B2F8-A4B2-3897D8390CCE}"/>
              </a:ext>
            </a:extLst>
          </p:cNvPr>
          <p:cNvSpPr>
            <a:spLocks noGrp="1"/>
          </p:cNvSpPr>
          <p:nvPr>
            <p:ph type="title"/>
          </p:nvPr>
        </p:nvSpPr>
        <p:spPr/>
        <p:txBody>
          <a:bodyPr/>
          <a:lstStyle/>
          <a:p>
            <a:pPr algn="ctr"/>
            <a:r>
              <a:rPr lang="en-US" dirty="0"/>
              <a:t>ADMIN ENFORCEMENT - CONTINUED</a:t>
            </a:r>
          </a:p>
        </p:txBody>
      </p:sp>
      <p:sp>
        <p:nvSpPr>
          <p:cNvPr id="3" name="Content Placeholder 2">
            <a:extLst>
              <a:ext uri="{FF2B5EF4-FFF2-40B4-BE49-F238E27FC236}">
                <a16:creationId xmlns:a16="http://schemas.microsoft.com/office/drawing/2014/main" id="{68B44391-0161-F3AD-9F4D-1D98F03DD9AE}"/>
              </a:ext>
            </a:extLst>
          </p:cNvPr>
          <p:cNvSpPr>
            <a:spLocks noGrp="1"/>
          </p:cNvSpPr>
          <p:nvPr>
            <p:ph idx="1"/>
          </p:nvPr>
        </p:nvSpPr>
        <p:spPr>
          <a:xfrm>
            <a:off x="228896" y="1143000"/>
            <a:ext cx="11061674" cy="5046223"/>
          </a:xfrm>
        </p:spPr>
        <p:txBody>
          <a:bodyPr>
            <a:normAutofit fontScale="92500" lnSpcReduction="10000"/>
          </a:bodyPr>
          <a:lstStyle/>
          <a:p>
            <a:r>
              <a:rPr lang="en-US" b="1" dirty="0"/>
              <a:t>Liens</a:t>
            </a:r>
          </a:p>
          <a:p>
            <a:endParaRPr lang="en-US" b="1" dirty="0"/>
          </a:p>
          <a:p>
            <a:pPr lvl="1"/>
            <a:r>
              <a:rPr lang="en-US" dirty="0"/>
              <a:t>Child support order “becomes a lien on the real and personal property of the obligor from the date of a notice of order or decree in the office of the county clerk of each county where any property may be situated, NMSA 1978, § 40-4-15(A) (2011)</a:t>
            </a:r>
          </a:p>
          <a:p>
            <a:pPr lvl="1"/>
            <a:endParaRPr lang="en-US" dirty="0"/>
          </a:p>
          <a:p>
            <a:pPr lvl="1"/>
            <a:r>
              <a:rPr lang="en-US" dirty="0"/>
              <a:t>Release of Lien</a:t>
            </a:r>
          </a:p>
          <a:p>
            <a:pPr lvl="2"/>
            <a:r>
              <a:rPr lang="en-US" dirty="0"/>
              <a:t>CSSD only issues certificates of release for those orders recorded and monitored by CSSD</a:t>
            </a:r>
          </a:p>
          <a:p>
            <a:pPr lvl="2"/>
            <a:r>
              <a:rPr lang="en-US" dirty="0"/>
              <a:t>Information that is needed</a:t>
            </a:r>
          </a:p>
          <a:p>
            <a:pPr lvl="3"/>
            <a:r>
              <a:rPr lang="en-US" dirty="0"/>
              <a:t>A written request</a:t>
            </a:r>
          </a:p>
          <a:p>
            <a:pPr lvl="3"/>
            <a:r>
              <a:rPr lang="en-US" dirty="0"/>
              <a:t>If the request is not from the obligor, an authorization to release information to the individual or company signed by the obligor or other party involved in the support order</a:t>
            </a:r>
          </a:p>
          <a:p>
            <a:pPr lvl="3"/>
            <a:r>
              <a:rPr lang="en-US" dirty="0"/>
              <a:t>A copy of the recorded documents that created the lien.  This should include the document number and the filing date</a:t>
            </a:r>
          </a:p>
          <a:p>
            <a:pPr lvl="3"/>
            <a:r>
              <a:rPr lang="en-US" dirty="0"/>
              <a:t>Companies that are requesting a certificate of release on behalf of an obligor may include a lien statement or report to ensure that all liens which need to be released are provided and to confirm the recordation number and date of recording when faxed information is not clear</a:t>
            </a:r>
          </a:p>
          <a:p>
            <a:endParaRPr lang="en-US" dirty="0"/>
          </a:p>
          <a:p>
            <a:endParaRPr lang="en-US" b="1" dirty="0"/>
          </a:p>
        </p:txBody>
      </p:sp>
    </p:spTree>
    <p:extLst>
      <p:ext uri="{BB962C8B-B14F-4D97-AF65-F5344CB8AC3E}">
        <p14:creationId xmlns:p14="http://schemas.microsoft.com/office/powerpoint/2010/main" val="2757226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5D509-6758-73F3-CCEA-369A4F15121E}"/>
              </a:ext>
            </a:extLst>
          </p:cNvPr>
          <p:cNvSpPr>
            <a:spLocks noGrp="1"/>
          </p:cNvSpPr>
          <p:nvPr>
            <p:ph type="title"/>
          </p:nvPr>
        </p:nvSpPr>
        <p:spPr/>
        <p:txBody>
          <a:bodyPr/>
          <a:lstStyle/>
          <a:p>
            <a:pPr algn="ctr"/>
            <a:r>
              <a:rPr lang="en-US" dirty="0"/>
              <a:t>ADMIN ENFORCEMENT - CONTINUED</a:t>
            </a:r>
          </a:p>
        </p:txBody>
      </p:sp>
      <p:sp>
        <p:nvSpPr>
          <p:cNvPr id="3" name="Content Placeholder 2">
            <a:extLst>
              <a:ext uri="{FF2B5EF4-FFF2-40B4-BE49-F238E27FC236}">
                <a16:creationId xmlns:a16="http://schemas.microsoft.com/office/drawing/2014/main" id="{9F7A9490-87A3-DDB6-D98F-1E6B458A8EAB}"/>
              </a:ext>
            </a:extLst>
          </p:cNvPr>
          <p:cNvSpPr>
            <a:spLocks noGrp="1"/>
          </p:cNvSpPr>
          <p:nvPr>
            <p:ph idx="1"/>
          </p:nvPr>
        </p:nvSpPr>
        <p:spPr>
          <a:xfrm>
            <a:off x="151075" y="1143000"/>
            <a:ext cx="11061674" cy="5046223"/>
          </a:xfrm>
        </p:spPr>
        <p:txBody>
          <a:bodyPr>
            <a:normAutofit/>
          </a:bodyPr>
          <a:lstStyle/>
          <a:p>
            <a:r>
              <a:rPr lang="en-US" b="1" dirty="0"/>
              <a:t>License Suspension Process</a:t>
            </a:r>
            <a:endParaRPr lang="en-US" dirty="0"/>
          </a:p>
          <a:p>
            <a:pPr lvl="1"/>
            <a:r>
              <a:rPr lang="en-US" b="1" dirty="0"/>
              <a:t>NOTE:  CSSD does not suspend licenses</a:t>
            </a:r>
            <a:r>
              <a:rPr lang="en-US" dirty="0"/>
              <a:t>.  CSSD submits a certified list of delinquent obligors to the appropriate boards, commissions, courts, or agencies responsible for issuing drivers, professional, occupational, and recreational licenses.</a:t>
            </a:r>
          </a:p>
          <a:p>
            <a:pPr lvl="1"/>
            <a:endParaRPr lang="en-US" b="1" dirty="0"/>
          </a:p>
          <a:p>
            <a:pPr lvl="1"/>
            <a:r>
              <a:rPr lang="en-US" dirty="0"/>
              <a:t>License suspension process will start even if the obligor is making partial payments</a:t>
            </a:r>
          </a:p>
          <a:p>
            <a:pPr lvl="1"/>
            <a:endParaRPr lang="en-US" dirty="0"/>
          </a:p>
          <a:p>
            <a:pPr lvl="1"/>
            <a:r>
              <a:rPr lang="en-US" dirty="0"/>
              <a:t>CSSD sends a letter to obligor giving the obligor 30 days to respond and resolve the delinquent amount.  This letter is system generated and automatically sent.  During this period, CSSD can work with the obligor to stop the license suspension process.  For driver’s license:</a:t>
            </a:r>
          </a:p>
          <a:p>
            <a:pPr lvl="2"/>
            <a:r>
              <a:rPr lang="en-US" dirty="0"/>
              <a:t>If obligor fails to respond or bring the balance down, the referral is made to Motor Vehicle</a:t>
            </a:r>
          </a:p>
          <a:p>
            <a:pPr lvl="2"/>
            <a:r>
              <a:rPr lang="en-US" dirty="0"/>
              <a:t>MVD sends obligor its letter with a second 30-day timeframe to request a hearing with MVD.  If no response, the driver’s license is suspended</a:t>
            </a:r>
          </a:p>
          <a:p>
            <a:pPr lvl="1"/>
            <a:endParaRPr lang="en-US" dirty="0"/>
          </a:p>
          <a:p>
            <a:pPr lvl="1"/>
            <a:r>
              <a:rPr lang="en-US" dirty="0"/>
              <a:t>Issuance of a “certificate of compliance (COC)”</a:t>
            </a:r>
          </a:p>
        </p:txBody>
      </p:sp>
    </p:spTree>
    <p:extLst>
      <p:ext uri="{BB962C8B-B14F-4D97-AF65-F5344CB8AC3E}">
        <p14:creationId xmlns:p14="http://schemas.microsoft.com/office/powerpoint/2010/main" val="155030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7CA3ED8-33AA-4105-B551-9E648040C175}"/>
              </a:ext>
            </a:extLst>
          </p:cNvPr>
          <p:cNvSpPr txBox="1"/>
          <p:nvPr/>
        </p:nvSpPr>
        <p:spPr>
          <a:xfrm>
            <a:off x="8460197" y="105013"/>
            <a:ext cx="3479555" cy="7694414"/>
          </a:xfrm>
          <a:prstGeom prst="rect">
            <a:avLst/>
          </a:prstGeom>
          <a:noFill/>
        </p:spPr>
        <p:txBody>
          <a:bodyPr wrap="square" rtlCol="0">
            <a:spAutoFit/>
          </a:bodyPr>
          <a:lstStyle/>
          <a:p>
            <a:pPr algn="ctr"/>
            <a:endParaRPr lang="en-US">
              <a:latin typeface="Times New Roman" panose="02020603050405020304" pitchFamily="18" charset="0"/>
              <a:cs typeface="Times New Roman" panose="02020603050405020304" pitchFamily="18" charset="0"/>
            </a:endParaRPr>
          </a:p>
          <a:p>
            <a:pPr algn="ctr"/>
            <a:r>
              <a:rPr lang="en-US" sz="2400">
                <a:latin typeface="Times New Roman" panose="02020603050405020304" pitchFamily="18" charset="0"/>
                <a:cs typeface="Times New Roman" panose="02020603050405020304" pitchFamily="18" charset="0"/>
              </a:rPr>
              <a:t>https://yes.nm.gov/ </a:t>
            </a:r>
          </a:p>
          <a:p>
            <a:endParaRPr lang="en-US"/>
          </a:p>
          <a:p>
            <a:endParaRPr lang="en-US"/>
          </a:p>
          <a:p>
            <a:pPr algn="ctr"/>
            <a:r>
              <a:rPr lang="en-US" sz="3200">
                <a:latin typeface="Times New Roman" panose="02020603050405020304" pitchFamily="18" charset="0"/>
                <a:cs typeface="Times New Roman" panose="02020603050405020304" pitchFamily="18" charset="0"/>
              </a:rPr>
              <a:t>CHILD SUPPORT</a:t>
            </a:r>
          </a:p>
          <a:p>
            <a:pPr algn="ctr"/>
            <a:r>
              <a:rPr lang="en-US" sz="2400">
                <a:latin typeface="Times New Roman" panose="02020603050405020304" pitchFamily="18" charset="0"/>
                <a:cs typeface="Times New Roman" panose="02020603050405020304" pitchFamily="18" charset="0"/>
              </a:rPr>
              <a:t>New Mexico Child Support helps parents care for their children. Services are available for parents or guardians that receive child support and for those that are obligated to pay child support.</a:t>
            </a:r>
          </a:p>
          <a:p>
            <a:endParaRPr lang="en-US" sz="3200"/>
          </a:p>
          <a:p>
            <a:endParaRPr lang="en-US" sz="3200"/>
          </a:p>
          <a:p>
            <a:endParaRPr lang="en-US" sz="3200"/>
          </a:p>
          <a:p>
            <a:endParaRPr lang="en-US" sz="3200"/>
          </a:p>
          <a:p>
            <a:endParaRPr lang="en-US" sz="3200"/>
          </a:p>
          <a:p>
            <a:endParaRPr lang="en-US" sz="3200"/>
          </a:p>
        </p:txBody>
      </p:sp>
      <p:sp>
        <p:nvSpPr>
          <p:cNvPr id="9" name="TextBox 8">
            <a:extLst>
              <a:ext uri="{FF2B5EF4-FFF2-40B4-BE49-F238E27FC236}">
                <a16:creationId xmlns:a16="http://schemas.microsoft.com/office/drawing/2014/main" id="{1D057EBA-9FBC-4B55-B4EE-5B8373D2B725}"/>
              </a:ext>
            </a:extLst>
          </p:cNvPr>
          <p:cNvSpPr txBox="1"/>
          <p:nvPr/>
        </p:nvSpPr>
        <p:spPr>
          <a:xfrm>
            <a:off x="4520782" y="105013"/>
            <a:ext cx="2645664" cy="6524863"/>
          </a:xfrm>
          <a:prstGeom prst="rect">
            <a:avLst/>
          </a:prstGeom>
          <a:noFill/>
        </p:spPr>
        <p:txBody>
          <a:bodyPr wrap="square" rtlCol="0">
            <a:spAutoFit/>
          </a:bodyPr>
          <a:lstStyle/>
          <a:p>
            <a:r>
              <a:rPr lang="en-US" b="1" u="sng" cap="all" dirty="0">
                <a:latin typeface="Times New Roman" panose="02020603050405020304" pitchFamily="18" charset="0"/>
                <a:cs typeface="Times New Roman" panose="02020603050405020304" pitchFamily="18" charset="0"/>
              </a:rPr>
              <a:t>Address</a:t>
            </a:r>
          </a:p>
          <a:p>
            <a:r>
              <a:rPr lang="en-US" sz="1400" dirty="0">
                <a:latin typeface="Times New Roman" panose="02020603050405020304" pitchFamily="18" charset="0"/>
                <a:cs typeface="Times New Roman" panose="02020603050405020304" pitchFamily="18" charset="0"/>
              </a:rPr>
              <a:t>Central office</a:t>
            </a:r>
          </a:p>
          <a:p>
            <a:r>
              <a:rPr lang="en-US" sz="1400" dirty="0">
                <a:latin typeface="Times New Roman" panose="02020603050405020304" pitchFamily="18" charset="0"/>
                <a:cs typeface="Times New Roman" panose="02020603050405020304" pitchFamily="18" charset="0"/>
              </a:rPr>
              <a:t>PO Box 2348</a:t>
            </a:r>
          </a:p>
          <a:p>
            <a:r>
              <a:rPr lang="en-US" sz="1400" dirty="0">
                <a:latin typeface="Times New Roman" panose="02020603050405020304" pitchFamily="18" charset="0"/>
                <a:cs typeface="Times New Roman" panose="02020603050405020304" pitchFamily="18" charset="0"/>
              </a:rPr>
              <a:t>Santa Fe, NM 87504</a:t>
            </a:r>
          </a:p>
          <a:p>
            <a:r>
              <a:rPr lang="en-US" sz="1400" dirty="0">
                <a:latin typeface="Times New Roman" panose="02020603050405020304" pitchFamily="18" charset="0"/>
                <a:cs typeface="Times New Roman" panose="02020603050405020304" pitchFamily="18" charset="0"/>
              </a:rPr>
              <a:t>Fax # 505-476-7045</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sz="1400" b="1" u="sng" dirty="0">
                <a:latin typeface="Times New Roman" panose="02020603050405020304" pitchFamily="18" charset="0"/>
                <a:cs typeface="Times New Roman" panose="02020603050405020304" pitchFamily="18" charset="0"/>
              </a:rPr>
              <a:t>CUSTOMER SERVICE LINE</a:t>
            </a:r>
          </a:p>
          <a:p>
            <a:r>
              <a:rPr lang="en-US" sz="1600" dirty="0">
                <a:latin typeface="Times New Roman" panose="02020603050405020304" pitchFamily="18" charset="0"/>
                <a:cs typeface="Times New Roman" panose="02020603050405020304" pitchFamily="18" charset="0"/>
              </a:rPr>
              <a:t>      1-800-283-4465</a:t>
            </a:r>
          </a:p>
          <a:p>
            <a:endParaRPr lang="en-US" sz="1400" dirty="0">
              <a:latin typeface="Times New Roman" panose="02020603050405020304" pitchFamily="18" charset="0"/>
              <a:cs typeface="Times New Roman" panose="02020603050405020304" pitchFamily="18" charset="0"/>
            </a:endParaRPr>
          </a:p>
          <a:p>
            <a:r>
              <a:rPr lang="en-US" sz="1400" b="1" u="sng" dirty="0">
                <a:latin typeface="Times New Roman" panose="02020603050405020304" pitchFamily="18" charset="0"/>
                <a:cs typeface="Times New Roman" panose="02020603050405020304" pitchFamily="18" charset="0"/>
              </a:rPr>
              <a:t>FOR ONLINE SERVICES</a:t>
            </a:r>
          </a:p>
          <a:p>
            <a:r>
              <a:rPr lang="en-US" sz="1400" dirty="0">
                <a:latin typeface="Times New Roman" panose="02020603050405020304" pitchFamily="18" charset="0"/>
                <a:cs typeface="Times New Roman" panose="02020603050405020304" pitchFamily="18" charset="0"/>
              </a:rPr>
              <a:t>HTTP://YES.NM.GOV</a:t>
            </a:r>
          </a:p>
          <a:p>
            <a:endParaRPr lang="en-US" sz="1000" dirty="0">
              <a:latin typeface="Times New Roman" panose="02020603050405020304" pitchFamily="18" charset="0"/>
              <a:cs typeface="Times New Roman" panose="02020603050405020304" pitchFamily="18" charset="0"/>
            </a:endParaRPr>
          </a:p>
          <a:p>
            <a:endParaRPr lang="en-US" sz="1000" dirty="0">
              <a:latin typeface="Times New Roman" panose="02020603050405020304" pitchFamily="18" charset="0"/>
              <a:cs typeface="Times New Roman" panose="02020603050405020304" pitchFamily="18" charset="0"/>
            </a:endParaRPr>
          </a:p>
          <a:p>
            <a:endParaRPr lang="en-US" sz="1000" dirty="0">
              <a:latin typeface="Times New Roman" panose="02020603050405020304" pitchFamily="18" charset="0"/>
              <a:cs typeface="Times New Roman" panose="02020603050405020304" pitchFamily="18" charset="0"/>
            </a:endParaRPr>
          </a:p>
          <a:p>
            <a:endParaRPr lang="en-US" sz="1000" dirty="0">
              <a:latin typeface="Times New Roman" panose="02020603050405020304" pitchFamily="18" charset="0"/>
              <a:cs typeface="Times New Roman" panose="02020603050405020304" pitchFamily="18" charset="0"/>
            </a:endParaRPr>
          </a:p>
          <a:p>
            <a:endParaRPr lang="en-US" sz="1000" dirty="0">
              <a:latin typeface="Times New Roman" panose="02020603050405020304" pitchFamily="18" charset="0"/>
              <a:cs typeface="Times New Roman" panose="02020603050405020304" pitchFamily="18" charset="0"/>
            </a:endParaRPr>
          </a:p>
          <a:p>
            <a:endParaRPr lang="en-US" sz="1000" dirty="0">
              <a:latin typeface="Times New Roman" panose="02020603050405020304" pitchFamily="18" charset="0"/>
              <a:cs typeface="Times New Roman" panose="02020603050405020304" pitchFamily="18" charset="0"/>
            </a:endParaRPr>
          </a:p>
          <a:p>
            <a:endParaRPr lang="en-US" sz="1000" dirty="0">
              <a:latin typeface="Times New Roman" panose="02020603050405020304" pitchFamily="18" charset="0"/>
              <a:cs typeface="Times New Roman" panose="02020603050405020304" pitchFamily="18" charset="0"/>
            </a:endParaRPr>
          </a:p>
          <a:p>
            <a:endParaRPr lang="en-US" sz="1000" dirty="0">
              <a:latin typeface="Times New Roman" panose="02020603050405020304" pitchFamily="18" charset="0"/>
              <a:cs typeface="Times New Roman" panose="02020603050405020304" pitchFamily="18" charset="0"/>
            </a:endParaRPr>
          </a:p>
          <a:p>
            <a:endParaRPr lang="en-US" sz="1000" dirty="0">
              <a:latin typeface="Times New Roman" panose="02020603050405020304" pitchFamily="18" charset="0"/>
              <a:cs typeface="Times New Roman" panose="02020603050405020304" pitchFamily="18" charset="0"/>
            </a:endParaRPr>
          </a:p>
          <a:p>
            <a:endParaRPr lang="en-US" sz="1000" dirty="0">
              <a:latin typeface="Times New Roman" panose="02020603050405020304" pitchFamily="18" charset="0"/>
              <a:cs typeface="Times New Roman" panose="02020603050405020304" pitchFamily="18" charset="0"/>
            </a:endParaRPr>
          </a:p>
          <a:p>
            <a:endParaRPr lang="en-US" sz="1000" dirty="0">
              <a:latin typeface="Times New Roman" panose="02020603050405020304" pitchFamily="18" charset="0"/>
              <a:cs typeface="Times New Roman" panose="02020603050405020304" pitchFamily="18" charset="0"/>
            </a:endParaRPr>
          </a:p>
          <a:p>
            <a:endParaRPr lang="en-US" sz="1000" dirty="0">
              <a:latin typeface="Times New Roman" panose="02020603050405020304" pitchFamily="18" charset="0"/>
              <a:cs typeface="Times New Roman" panose="02020603050405020304" pitchFamily="18" charset="0"/>
            </a:endParaRPr>
          </a:p>
          <a:p>
            <a:r>
              <a:rPr lang="en-US" sz="1400" b="1" u="sng" dirty="0">
                <a:latin typeface="Times New Roman" panose="02020603050405020304" pitchFamily="18" charset="0"/>
                <a:cs typeface="Times New Roman" panose="02020603050405020304" pitchFamily="18" charset="0"/>
              </a:rPr>
              <a:t>To email your worker: </a:t>
            </a:r>
            <a:endParaRPr lang="en-US" sz="1200" b="1" u="sng" dirty="0">
              <a:latin typeface="Times New Roman" panose="02020603050405020304" pitchFamily="18" charset="0"/>
              <a:cs typeface="Times New Roman" panose="02020603050405020304" pitchFamily="18" charset="0"/>
            </a:endParaRPr>
          </a:p>
          <a:p>
            <a:r>
              <a:rPr lang="en-US" sz="1200" b="1" u="sng" dirty="0">
                <a:latin typeface="Times New Roman" panose="02020603050405020304" pitchFamily="18" charset="0"/>
                <a:cs typeface="Times New Roman" panose="02020603050405020304" pitchFamily="18" charset="0"/>
              </a:rPr>
              <a:t>Child.support@hca.nm.gov</a:t>
            </a:r>
            <a:endParaRPr lang="en-US" sz="1200" u="sng"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BC978D13-D62A-498C-AF58-01041C8B1A2D}"/>
              </a:ext>
            </a:extLst>
          </p:cNvPr>
          <p:cNvSpPr txBox="1"/>
          <p:nvPr/>
        </p:nvSpPr>
        <p:spPr>
          <a:xfrm>
            <a:off x="91440" y="140208"/>
            <a:ext cx="2956560" cy="2431435"/>
          </a:xfrm>
          <a:prstGeom prst="rect">
            <a:avLst/>
          </a:prstGeom>
          <a:noFill/>
        </p:spPr>
        <p:txBody>
          <a:bodyPr wrap="square" rtlCol="0">
            <a:spAutoFit/>
          </a:bodyPr>
          <a:lstStyle/>
          <a:p>
            <a:r>
              <a:rPr lang="en-US" b="1" cap="all">
                <a:latin typeface="Times New Roman" panose="02020603050405020304" pitchFamily="18" charset="0"/>
                <a:cs typeface="Times New Roman" panose="02020603050405020304" pitchFamily="18" charset="0"/>
              </a:rPr>
              <a:t>CONVENIENCE AT YOUR FINGERTIPS</a:t>
            </a:r>
          </a:p>
          <a:p>
            <a:endParaRPr lang="en-US" b="1" cap="all">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n-US" sz="1400">
                <a:latin typeface="Times New Roman" panose="02020603050405020304" pitchFamily="18" charset="0"/>
                <a:cs typeface="Times New Roman" panose="02020603050405020304" pitchFamily="18" charset="0"/>
              </a:rPr>
              <a:t>View and manage child support cases</a:t>
            </a:r>
          </a:p>
          <a:p>
            <a:pPr marL="285750" lvl="0" indent="-285750">
              <a:buFont typeface="Arial" panose="020B0604020202020204" pitchFamily="34" charset="0"/>
              <a:buChar char="•"/>
            </a:pPr>
            <a:endParaRPr lang="en-US" sz="1400">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n-US" sz="1400">
                <a:latin typeface="Times New Roman" panose="02020603050405020304" pitchFamily="18" charset="0"/>
                <a:cs typeface="Times New Roman" panose="02020603050405020304" pitchFamily="18" charset="0"/>
              </a:rPr>
              <a:t>Make an online payment or view payment status</a:t>
            </a:r>
          </a:p>
          <a:p>
            <a:pPr marL="285750" lvl="0" indent="-285750">
              <a:buFont typeface="Arial" panose="020B0604020202020204" pitchFamily="34" charset="0"/>
              <a:buChar char="•"/>
            </a:pPr>
            <a:endParaRPr lang="en-US" sz="1400">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n-US" sz="1400">
                <a:latin typeface="Times New Roman" panose="02020603050405020304" pitchFamily="18" charset="0"/>
                <a:cs typeface="Times New Roman" panose="02020603050405020304" pitchFamily="18" charset="0"/>
              </a:rPr>
              <a:t>Access the eLink Employer site</a:t>
            </a:r>
          </a:p>
        </p:txBody>
      </p:sp>
      <p:pic>
        <p:nvPicPr>
          <p:cNvPr id="11" name="Picture 10">
            <a:extLst>
              <a:ext uri="{FF2B5EF4-FFF2-40B4-BE49-F238E27FC236}">
                <a16:creationId xmlns:a16="http://schemas.microsoft.com/office/drawing/2014/main" id="{A4E94AE6-C900-4B03-9D09-5CAB72BF3FE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72" y="2788969"/>
            <a:ext cx="2956560" cy="2466905"/>
          </a:xfrm>
          <a:prstGeom prst="rect">
            <a:avLst/>
          </a:prstGeom>
          <a:noFill/>
          <a:ln>
            <a:noFill/>
          </a:ln>
        </p:spPr>
      </p:pic>
      <p:pic>
        <p:nvPicPr>
          <p:cNvPr id="12" name="Picture 11">
            <a:extLst>
              <a:ext uri="{FF2B5EF4-FFF2-40B4-BE49-F238E27FC236}">
                <a16:creationId xmlns:a16="http://schemas.microsoft.com/office/drawing/2014/main" id="{C4B6F4DC-9E59-4010-BC09-2C4F26DB1881}"/>
              </a:ext>
            </a:extLst>
          </p:cNvPr>
          <p:cNvPicPr>
            <a:picLocks noChangeAspect="1"/>
          </p:cNvPicPr>
          <p:nvPr/>
        </p:nvPicPr>
        <p:blipFill>
          <a:blip r:embed="rId4"/>
          <a:stretch>
            <a:fillRect/>
          </a:stretch>
        </p:blipFill>
        <p:spPr>
          <a:xfrm>
            <a:off x="4538783" y="1279764"/>
            <a:ext cx="2522417" cy="1700984"/>
          </a:xfrm>
          <a:prstGeom prst="rect">
            <a:avLst/>
          </a:prstGeom>
        </p:spPr>
      </p:pic>
      <p:pic>
        <p:nvPicPr>
          <p:cNvPr id="3" name="Picture 2" descr="A qr code with black dots&#10;&#10;Description automatically generated with low confidence">
            <a:extLst>
              <a:ext uri="{FF2B5EF4-FFF2-40B4-BE49-F238E27FC236}">
                <a16:creationId xmlns:a16="http://schemas.microsoft.com/office/drawing/2014/main" id="{2664106B-FFC8-96B4-1592-43D7D8A1AF1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24739" y="4348849"/>
            <a:ext cx="1814051" cy="1814051"/>
          </a:xfrm>
          <a:prstGeom prst="rect">
            <a:avLst/>
          </a:prstGeom>
        </p:spPr>
      </p:pic>
      <p:pic>
        <p:nvPicPr>
          <p:cNvPr id="4" name="Picture 3">
            <a:extLst>
              <a:ext uri="{FF2B5EF4-FFF2-40B4-BE49-F238E27FC236}">
                <a16:creationId xmlns:a16="http://schemas.microsoft.com/office/drawing/2014/main" id="{95DAE113-ED5B-AEE0-E9D9-CF2216E6792D}"/>
              </a:ext>
            </a:extLst>
          </p:cNvPr>
          <p:cNvPicPr>
            <a:picLocks noChangeAspect="1"/>
          </p:cNvPicPr>
          <p:nvPr/>
        </p:nvPicPr>
        <p:blipFill>
          <a:blip r:embed="rId6"/>
          <a:stretch>
            <a:fillRect/>
          </a:stretch>
        </p:blipFill>
        <p:spPr>
          <a:xfrm>
            <a:off x="597796" y="5334671"/>
            <a:ext cx="1943847" cy="1080876"/>
          </a:xfrm>
          <a:prstGeom prst="rect">
            <a:avLst/>
          </a:prstGeom>
        </p:spPr>
      </p:pic>
      <p:pic>
        <p:nvPicPr>
          <p:cNvPr id="5" name="Picture 4">
            <a:extLst>
              <a:ext uri="{FF2B5EF4-FFF2-40B4-BE49-F238E27FC236}">
                <a16:creationId xmlns:a16="http://schemas.microsoft.com/office/drawing/2014/main" id="{E9FC46FF-119B-2E86-979C-DD03171315B3}"/>
              </a:ext>
            </a:extLst>
          </p:cNvPr>
          <p:cNvPicPr>
            <a:picLocks noChangeAspect="1"/>
          </p:cNvPicPr>
          <p:nvPr/>
        </p:nvPicPr>
        <p:blipFill>
          <a:blip r:embed="rId7">
            <a:alphaModFix amt="85000"/>
          </a:blip>
          <a:stretch>
            <a:fillRect/>
          </a:stretch>
        </p:blipFill>
        <p:spPr>
          <a:xfrm>
            <a:off x="9254864" y="4940202"/>
            <a:ext cx="1970427" cy="1475345"/>
          </a:xfrm>
          <a:prstGeom prst="rect">
            <a:avLst/>
          </a:prstGeom>
        </p:spPr>
      </p:pic>
      <p:sp>
        <p:nvSpPr>
          <p:cNvPr id="16" name="Slide Number Placeholder 15">
            <a:extLst>
              <a:ext uri="{FF2B5EF4-FFF2-40B4-BE49-F238E27FC236}">
                <a16:creationId xmlns:a16="http://schemas.microsoft.com/office/drawing/2014/main" id="{764AD345-A5D1-D0A8-060B-4F696A7DFDB2}"/>
              </a:ext>
            </a:extLst>
          </p:cNvPr>
          <p:cNvSpPr>
            <a:spLocks noGrp="1"/>
          </p:cNvSpPr>
          <p:nvPr>
            <p:ph type="sldNum" sz="quarter" idx="14"/>
          </p:nvPr>
        </p:nvSpPr>
        <p:spPr/>
        <p:txBody>
          <a:bodyPr/>
          <a:lstStyle/>
          <a:p>
            <a:fld id="{15B9BC6D-4618-43C5-911F-625754517375}" type="slidenum">
              <a:rPr lang="en-US" smtClean="0"/>
              <a:t>34</a:t>
            </a:fld>
            <a:endParaRPr lang="en-US"/>
          </a:p>
        </p:txBody>
      </p:sp>
    </p:spTree>
    <p:extLst>
      <p:ext uri="{BB962C8B-B14F-4D97-AF65-F5344CB8AC3E}">
        <p14:creationId xmlns:p14="http://schemas.microsoft.com/office/powerpoint/2010/main" val="104666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E199C3-9A35-B122-4B57-7BE464BB0B7D}"/>
              </a:ext>
            </a:extLst>
          </p:cNvPr>
          <p:cNvSpPr>
            <a:spLocks noGrp="1"/>
          </p:cNvSpPr>
          <p:nvPr>
            <p:ph type="ctrTitle"/>
          </p:nvPr>
        </p:nvSpPr>
        <p:spPr/>
        <p:txBody>
          <a:bodyPr/>
          <a:lstStyle/>
          <a:p>
            <a:r>
              <a:rPr lang="en-US" dirty="0"/>
              <a:t>QUESTIONS</a:t>
            </a:r>
          </a:p>
        </p:txBody>
      </p:sp>
      <p:sp>
        <p:nvSpPr>
          <p:cNvPr id="5" name="Subtitle 4">
            <a:extLst>
              <a:ext uri="{FF2B5EF4-FFF2-40B4-BE49-F238E27FC236}">
                <a16:creationId xmlns:a16="http://schemas.microsoft.com/office/drawing/2014/main" id="{60FFD902-46DE-9BAD-74E7-3B54A9EC7625}"/>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5423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CE30E-8FC2-91E5-B2FA-3B50788B6B1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E864EE5-EC8F-163A-A4B8-A913369FA1C2}"/>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36528E87-172E-7350-D3FE-36E3BC3DC52F}"/>
              </a:ext>
            </a:extLst>
          </p:cNvPr>
          <p:cNvPicPr>
            <a:picLocks noChangeAspect="1"/>
          </p:cNvPicPr>
          <p:nvPr/>
        </p:nvPicPr>
        <p:blipFill rotWithShape="1">
          <a:blip r:embed="rId2"/>
          <a:srcRect l="2347" t="5239" r="1743" b="1855"/>
          <a:stretch/>
        </p:blipFill>
        <p:spPr>
          <a:xfrm>
            <a:off x="794" y="325960"/>
            <a:ext cx="12195518" cy="6483083"/>
          </a:xfrm>
          <a:prstGeom prst="rect">
            <a:avLst/>
          </a:prstGeom>
        </p:spPr>
      </p:pic>
    </p:spTree>
    <p:extLst>
      <p:ext uri="{BB962C8B-B14F-4D97-AF65-F5344CB8AC3E}">
        <p14:creationId xmlns:p14="http://schemas.microsoft.com/office/powerpoint/2010/main" val="2659288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FD41E-A406-BADF-C1C6-92843A2C2CB1}"/>
              </a:ext>
            </a:extLst>
          </p:cNvPr>
          <p:cNvSpPr>
            <a:spLocks noGrp="1"/>
          </p:cNvSpPr>
          <p:nvPr>
            <p:ph type="title"/>
          </p:nvPr>
        </p:nvSpPr>
        <p:spPr>
          <a:xfrm>
            <a:off x="214240" y="240759"/>
            <a:ext cx="11061674" cy="1143000"/>
          </a:xfrm>
        </p:spPr>
        <p:txBody>
          <a:bodyPr>
            <a:normAutofit/>
          </a:bodyPr>
          <a:lstStyle/>
          <a:p>
            <a:pPr algn="ctr"/>
            <a:r>
              <a:rPr lang="en-US" sz="5399" dirty="0"/>
              <a:t>WHAT IS CHILD SUPPORT?</a:t>
            </a:r>
          </a:p>
        </p:txBody>
      </p:sp>
      <p:sp>
        <p:nvSpPr>
          <p:cNvPr id="3" name="Content Placeholder 2">
            <a:extLst>
              <a:ext uri="{FF2B5EF4-FFF2-40B4-BE49-F238E27FC236}">
                <a16:creationId xmlns:a16="http://schemas.microsoft.com/office/drawing/2014/main" id="{132F8081-5EDD-1FA5-B963-7426403D22B3}"/>
              </a:ext>
            </a:extLst>
          </p:cNvPr>
          <p:cNvSpPr>
            <a:spLocks noGrp="1"/>
          </p:cNvSpPr>
          <p:nvPr>
            <p:ph idx="1"/>
          </p:nvPr>
        </p:nvSpPr>
        <p:spPr/>
        <p:txBody>
          <a:bodyPr>
            <a:normAutofit/>
          </a:bodyPr>
          <a:lstStyle/>
          <a:p>
            <a:r>
              <a:rPr lang="en-US" sz="2800" dirty="0"/>
              <a:t>Child support is a court-ordered payment from one parent to another to help cover the costs of raising a child(ren). </a:t>
            </a:r>
          </a:p>
          <a:p>
            <a:r>
              <a:rPr lang="en-US" sz="2800" dirty="0"/>
              <a:t>Primary custody (worksheet A) vs. Shared responsibility (worksheet B)</a:t>
            </a:r>
          </a:p>
          <a:p>
            <a:pPr lvl="1"/>
            <a:r>
              <a:rPr lang="en-US" sz="2800" dirty="0"/>
              <a:t>§ 40-4-11.1 (2023) – Child Support Guidelines Statute</a:t>
            </a:r>
          </a:p>
          <a:p>
            <a:pPr lvl="2"/>
            <a:r>
              <a:rPr lang="en-US" sz="2800" dirty="0"/>
              <a:t>“shared responsibility” – thirty-five percent (35%) of the year in each home</a:t>
            </a:r>
          </a:p>
          <a:p>
            <a:pPr lvl="2"/>
            <a:r>
              <a:rPr lang="en-US" sz="2800" dirty="0"/>
              <a:t># of 24-hour days of responsibility that each parent has each child in a year </a:t>
            </a:r>
          </a:p>
          <a:p>
            <a:pPr lvl="2"/>
            <a:r>
              <a:rPr lang="en-US" sz="2800" dirty="0"/>
              <a:t>CSSD uses “overnights” – must be more than 127.75 (365 x 35% = 127.75)</a:t>
            </a:r>
          </a:p>
          <a:p>
            <a:pPr marL="914217" lvl="2" indent="0">
              <a:buNone/>
            </a:pPr>
            <a:endParaRPr lang="en-US" dirty="0"/>
          </a:p>
        </p:txBody>
      </p:sp>
    </p:spTree>
    <p:extLst>
      <p:ext uri="{BB962C8B-B14F-4D97-AF65-F5344CB8AC3E}">
        <p14:creationId xmlns:p14="http://schemas.microsoft.com/office/powerpoint/2010/main" val="2128998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0999F-4055-FA00-8F02-9F297126DF00}"/>
              </a:ext>
            </a:extLst>
          </p:cNvPr>
          <p:cNvSpPr>
            <a:spLocks noGrp="1"/>
          </p:cNvSpPr>
          <p:nvPr>
            <p:ph type="title"/>
          </p:nvPr>
        </p:nvSpPr>
        <p:spPr>
          <a:xfrm>
            <a:off x="451984" y="240759"/>
            <a:ext cx="11061674" cy="1143000"/>
          </a:xfrm>
        </p:spPr>
        <p:txBody>
          <a:bodyPr>
            <a:noAutofit/>
          </a:bodyPr>
          <a:lstStyle/>
          <a:p>
            <a:pPr algn="ctr"/>
            <a:r>
              <a:rPr lang="en-US" sz="4800" dirty="0"/>
              <a:t>THE CHILD SUPPORT GUIDELINES </a:t>
            </a:r>
            <a:br>
              <a:rPr lang="en-US" sz="4800" dirty="0"/>
            </a:br>
            <a:r>
              <a:rPr lang="en-US" sz="4800" dirty="0"/>
              <a:t>§ 40-4-11.1 (2023)</a:t>
            </a:r>
          </a:p>
        </p:txBody>
      </p:sp>
      <p:sp>
        <p:nvSpPr>
          <p:cNvPr id="3" name="Content Placeholder 2">
            <a:extLst>
              <a:ext uri="{FF2B5EF4-FFF2-40B4-BE49-F238E27FC236}">
                <a16:creationId xmlns:a16="http://schemas.microsoft.com/office/drawing/2014/main" id="{89EF1241-C598-9B38-7448-44410F03EE7A}"/>
              </a:ext>
            </a:extLst>
          </p:cNvPr>
          <p:cNvSpPr>
            <a:spLocks noGrp="1"/>
          </p:cNvSpPr>
          <p:nvPr>
            <p:ph idx="1"/>
          </p:nvPr>
        </p:nvSpPr>
        <p:spPr>
          <a:xfrm>
            <a:off x="66769" y="1623708"/>
            <a:ext cx="11061674" cy="5046223"/>
          </a:xfrm>
        </p:spPr>
        <p:txBody>
          <a:bodyPr>
            <a:normAutofit/>
          </a:bodyPr>
          <a:lstStyle/>
          <a:p>
            <a:r>
              <a:rPr lang="en-US" dirty="0"/>
              <a:t>Found under the Dissolution of Marriage Statutes</a:t>
            </a:r>
          </a:p>
          <a:p>
            <a:pPr lvl="1"/>
            <a:r>
              <a:rPr lang="en-US" dirty="0"/>
              <a:t>NMUPA specifically references the statute to determine child support - § 40-11A-636(I) (2021)</a:t>
            </a:r>
          </a:p>
          <a:p>
            <a:pPr lvl="1"/>
            <a:r>
              <a:rPr lang="en-US" dirty="0"/>
              <a:t>Creates confusion regarding retroactive child support</a:t>
            </a:r>
          </a:p>
          <a:p>
            <a:pPr lvl="2"/>
            <a:r>
              <a:rPr lang="en-US" dirty="0"/>
              <a:t>Can a married parent obtain retroactive child support from the date of separation?</a:t>
            </a:r>
          </a:p>
          <a:p>
            <a:pPr marL="914217" lvl="2" indent="0">
              <a:buNone/>
            </a:pPr>
            <a:r>
              <a:rPr lang="en-US" dirty="0"/>
              <a:t>See, Paper: </a:t>
            </a:r>
            <a:r>
              <a:rPr lang="en-US" dirty="0">
                <a:hlinkClick r:id="rId2"/>
              </a:rPr>
              <a:t>https://www.sbnm.org/Leadership/Sections/Family-Law/Articles-Publications</a:t>
            </a:r>
            <a:endParaRPr lang="en-US" dirty="0"/>
          </a:p>
          <a:p>
            <a:pPr marL="914217" lvl="2" indent="0">
              <a:buNone/>
            </a:pPr>
            <a:r>
              <a:rPr lang="en-US" dirty="0"/>
              <a:t> </a:t>
            </a:r>
          </a:p>
          <a:p>
            <a:pPr marL="342831" lvl="2" indent="-342831"/>
            <a:r>
              <a:rPr lang="en-US" dirty="0"/>
              <a:t>Guidelines create a presumption of the proper financial support for the child(ren), § 40-4-11.1(A) (1993); </a:t>
            </a:r>
            <a:r>
              <a:rPr lang="en-US" i="1" dirty="0"/>
              <a:t>Leeder v. Leeder</a:t>
            </a:r>
            <a:r>
              <a:rPr lang="en-US" dirty="0"/>
              <a:t>, 1994-NMCA-105, ¶ 6.  This presumption is “rebuttable”.  </a:t>
            </a:r>
            <a:r>
              <a:rPr lang="en-US" i="1" dirty="0" err="1"/>
              <a:t>Klinksiek</a:t>
            </a:r>
            <a:r>
              <a:rPr lang="en-US" i="1" dirty="0"/>
              <a:t> v. </a:t>
            </a:r>
            <a:r>
              <a:rPr lang="en-US" i="1" dirty="0" err="1"/>
              <a:t>Klinksiek</a:t>
            </a:r>
            <a:r>
              <a:rPr lang="en-US" dirty="0"/>
              <a:t>, 2005-NMCA-008, ¶¶ 7, 10.  The court is required to first determine “gross income”  </a:t>
            </a:r>
            <a:r>
              <a:rPr lang="en-US" i="1" dirty="0"/>
              <a:t>Id.</a:t>
            </a:r>
            <a:endParaRPr lang="en-US" dirty="0"/>
          </a:p>
          <a:p>
            <a:pPr marL="342831" lvl="2" indent="-342831"/>
            <a:endParaRPr lang="en-US" dirty="0"/>
          </a:p>
          <a:p>
            <a:pPr marL="342831" lvl="2" indent="-342831"/>
            <a:r>
              <a:rPr lang="en-US" dirty="0"/>
              <a:t>NOTE: tribunal has discretion in setting child support, </a:t>
            </a:r>
            <a:r>
              <a:rPr lang="en-US" i="1" dirty="0"/>
              <a:t>Spingola v. Spingola</a:t>
            </a:r>
            <a:r>
              <a:rPr lang="en-US" dirty="0"/>
              <a:t>, 1978-NMSC-045, ¶ 19; this discretion must be exercised in accordance with the guidelines, </a:t>
            </a:r>
            <a:r>
              <a:rPr lang="en-US" i="1" dirty="0"/>
              <a:t>Tedford v. Gregory</a:t>
            </a:r>
            <a:r>
              <a:rPr lang="en-US" dirty="0"/>
              <a:t>, 1998-NMCA-067, ¶¶ 32-33.  Tribunal is required to explain how child support was calculated.  </a:t>
            </a:r>
            <a:r>
              <a:rPr lang="en-US" i="1" dirty="0"/>
              <a:t>Id.</a:t>
            </a:r>
            <a:r>
              <a:rPr lang="en-US" dirty="0"/>
              <a:t>, ¶ 31.</a:t>
            </a:r>
          </a:p>
          <a:p>
            <a:pPr marL="914217" lvl="2" indent="0">
              <a:buNone/>
            </a:pPr>
            <a:endParaRPr lang="en-US" dirty="0"/>
          </a:p>
        </p:txBody>
      </p:sp>
    </p:spTree>
    <p:extLst>
      <p:ext uri="{BB962C8B-B14F-4D97-AF65-F5344CB8AC3E}">
        <p14:creationId xmlns:p14="http://schemas.microsoft.com/office/powerpoint/2010/main" val="1251171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B8786-1C8D-3386-0BF5-2BCB2D048EC5}"/>
              </a:ext>
            </a:extLst>
          </p:cNvPr>
          <p:cNvSpPr>
            <a:spLocks noGrp="1"/>
          </p:cNvSpPr>
          <p:nvPr>
            <p:ph type="title"/>
          </p:nvPr>
        </p:nvSpPr>
        <p:spPr/>
        <p:txBody>
          <a:bodyPr>
            <a:normAutofit/>
          </a:bodyPr>
          <a:lstStyle/>
          <a:p>
            <a:pPr algn="ctr"/>
            <a:r>
              <a:rPr lang="en-US" sz="5399" dirty="0"/>
              <a:t>CHILD SUPPORT GUIDELINES</a:t>
            </a:r>
          </a:p>
        </p:txBody>
      </p:sp>
      <p:sp>
        <p:nvSpPr>
          <p:cNvPr id="3" name="Content Placeholder 2">
            <a:extLst>
              <a:ext uri="{FF2B5EF4-FFF2-40B4-BE49-F238E27FC236}">
                <a16:creationId xmlns:a16="http://schemas.microsoft.com/office/drawing/2014/main" id="{68C3BF26-407D-DA72-CDDB-35BB73D41B79}"/>
              </a:ext>
            </a:extLst>
          </p:cNvPr>
          <p:cNvSpPr>
            <a:spLocks noGrp="1"/>
          </p:cNvSpPr>
          <p:nvPr>
            <p:ph idx="1"/>
          </p:nvPr>
        </p:nvSpPr>
        <p:spPr/>
        <p:txBody>
          <a:bodyPr/>
          <a:lstStyle/>
          <a:p>
            <a:r>
              <a:rPr lang="en-US" dirty="0"/>
              <a:t>The guidelines were revised and modified in 1991, 1995, 2008, 2021, and 2023</a:t>
            </a:r>
          </a:p>
          <a:p>
            <a:pPr lvl="1"/>
            <a:r>
              <a:rPr lang="en-US" dirty="0"/>
              <a:t>The 2008 guidelines do not have a formula for calculating the child support obligation for high income parties.  The </a:t>
            </a:r>
            <a:r>
              <a:rPr lang="en-US" dirty="0">
                <a:hlinkClick r:id="rId2"/>
              </a:rPr>
              <a:t>2014 New Mexico Guidelines Commission Report</a:t>
            </a:r>
            <a:r>
              <a:rPr lang="en-US" dirty="0"/>
              <a:t>  noted that the $30,000 combined gross income was NOT meant to be a cap and recommended to the Legislature that it carry over the prior years’ formula.  It was not proposed.  </a:t>
            </a:r>
          </a:p>
          <a:p>
            <a:pPr lvl="1"/>
            <a:endParaRPr lang="en-US" dirty="0"/>
          </a:p>
          <a:p>
            <a:pPr lvl="1"/>
            <a:endParaRPr lang="en-US" dirty="0"/>
          </a:p>
          <a:p>
            <a:pPr lvl="1"/>
            <a:r>
              <a:rPr lang="en-US" i="1" dirty="0"/>
              <a:t>Jury v. Jury</a:t>
            </a:r>
            <a:r>
              <a:rPr lang="en-US" dirty="0"/>
              <a:t>, 2017-NMCA-036, ¶ 43, and n.2, uses historical reference (11% for one child; 16.1% for two children; 18.8% for three children).</a:t>
            </a:r>
            <a:endParaRPr lang="en-US" i="1" dirty="0"/>
          </a:p>
        </p:txBody>
      </p:sp>
    </p:spTree>
    <p:extLst>
      <p:ext uri="{BB962C8B-B14F-4D97-AF65-F5344CB8AC3E}">
        <p14:creationId xmlns:p14="http://schemas.microsoft.com/office/powerpoint/2010/main" val="3494024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BB8B9-55C8-C2A0-C20E-21911F27A9FD}"/>
              </a:ext>
            </a:extLst>
          </p:cNvPr>
          <p:cNvSpPr>
            <a:spLocks noGrp="1"/>
          </p:cNvSpPr>
          <p:nvPr>
            <p:ph type="title"/>
          </p:nvPr>
        </p:nvSpPr>
        <p:spPr>
          <a:xfrm>
            <a:off x="838884" y="247792"/>
            <a:ext cx="10514231" cy="1325390"/>
          </a:xfrm>
        </p:spPr>
        <p:txBody>
          <a:bodyPr>
            <a:normAutofit/>
          </a:bodyPr>
          <a:lstStyle/>
          <a:p>
            <a:pPr algn="ctr"/>
            <a:r>
              <a:rPr lang="en-US" sz="5399" dirty="0"/>
              <a:t>GROSS INCOME</a:t>
            </a:r>
          </a:p>
        </p:txBody>
      </p:sp>
      <p:sp>
        <p:nvSpPr>
          <p:cNvPr id="3" name="Content Placeholder 2">
            <a:extLst>
              <a:ext uri="{FF2B5EF4-FFF2-40B4-BE49-F238E27FC236}">
                <a16:creationId xmlns:a16="http://schemas.microsoft.com/office/drawing/2014/main" id="{E3A15AF5-F9B2-F9FE-19E2-7F4BC36E00EC}"/>
              </a:ext>
            </a:extLst>
          </p:cNvPr>
          <p:cNvSpPr>
            <a:spLocks noGrp="1"/>
          </p:cNvSpPr>
          <p:nvPr>
            <p:ph idx="1"/>
          </p:nvPr>
        </p:nvSpPr>
        <p:spPr>
          <a:xfrm>
            <a:off x="118649" y="1487521"/>
            <a:ext cx="11061674" cy="5046223"/>
          </a:xfrm>
        </p:spPr>
        <p:txBody>
          <a:bodyPr>
            <a:normAutofit/>
          </a:bodyPr>
          <a:lstStyle/>
          <a:p>
            <a:r>
              <a:rPr lang="en-US" dirty="0"/>
              <a:t>“Gross income” includes income from </a:t>
            </a:r>
            <a:r>
              <a:rPr lang="en-US" b="1" dirty="0"/>
              <a:t>any </a:t>
            </a:r>
            <a:r>
              <a:rPr lang="en-US" dirty="0"/>
              <a:t>source . . . .” § 40-4-11.1 (2023) – broad interpretation, See, e.g., </a:t>
            </a:r>
            <a:r>
              <a:rPr lang="en-US" i="1" dirty="0"/>
              <a:t>In re Marriage of Branch, </a:t>
            </a:r>
            <a:r>
              <a:rPr lang="en-US" dirty="0"/>
              <a:t>152 P.3d 1265 (2007) (gross income includes every conceivable form of income, excluding public assistance and child support received for other children of the parents).</a:t>
            </a:r>
          </a:p>
          <a:p>
            <a:endParaRPr lang="en-US" dirty="0"/>
          </a:p>
          <a:p>
            <a:r>
              <a:rPr lang="en-US" dirty="0"/>
              <a:t>Rental payments – all the rental payments are included, however, can exclude expenses for repairs, property management and leasing fees, real estate taxes, and insurance.  </a:t>
            </a:r>
            <a:r>
              <a:rPr lang="en-US" i="1" dirty="0" err="1"/>
              <a:t>Klinksiek</a:t>
            </a:r>
            <a:r>
              <a:rPr lang="en-US" i="1" dirty="0"/>
              <a:t> v. </a:t>
            </a:r>
            <a:r>
              <a:rPr lang="en-US" i="1" dirty="0" err="1"/>
              <a:t>Klinksiek</a:t>
            </a:r>
            <a:r>
              <a:rPr lang="en-US" dirty="0"/>
              <a:t>, 2005-NMCA-008, ¶ 9.  Rental income that reduces the mortgage indebtedness while increasing equity are not “necessary and ordinary” expenses (payment on the principal).  </a:t>
            </a:r>
            <a:r>
              <a:rPr lang="en-US" i="1" dirty="0"/>
              <a:t>Id.</a:t>
            </a:r>
            <a:endParaRPr lang="en-US" dirty="0"/>
          </a:p>
          <a:p>
            <a:endParaRPr lang="en-US" dirty="0"/>
          </a:p>
          <a:p>
            <a:endParaRPr lang="en-US" dirty="0"/>
          </a:p>
        </p:txBody>
      </p:sp>
    </p:spTree>
    <p:extLst>
      <p:ext uri="{BB962C8B-B14F-4D97-AF65-F5344CB8AC3E}">
        <p14:creationId xmlns:p14="http://schemas.microsoft.com/office/powerpoint/2010/main" val="1743851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5525B-0A53-2545-8869-57397D461C60}"/>
              </a:ext>
            </a:extLst>
          </p:cNvPr>
          <p:cNvSpPr>
            <a:spLocks noGrp="1"/>
          </p:cNvSpPr>
          <p:nvPr>
            <p:ph type="title"/>
          </p:nvPr>
        </p:nvSpPr>
        <p:spPr/>
        <p:txBody>
          <a:bodyPr>
            <a:normAutofit/>
          </a:bodyPr>
          <a:lstStyle/>
          <a:p>
            <a:pPr algn="ctr"/>
            <a:r>
              <a:rPr lang="en-US" sz="5399" dirty="0"/>
              <a:t>SETTLEMENTS</a:t>
            </a:r>
          </a:p>
        </p:txBody>
      </p:sp>
      <p:sp>
        <p:nvSpPr>
          <p:cNvPr id="3" name="Content Placeholder 2">
            <a:extLst>
              <a:ext uri="{FF2B5EF4-FFF2-40B4-BE49-F238E27FC236}">
                <a16:creationId xmlns:a16="http://schemas.microsoft.com/office/drawing/2014/main" id="{E388B786-3547-D432-E441-1409699F4AF3}"/>
              </a:ext>
            </a:extLst>
          </p:cNvPr>
          <p:cNvSpPr>
            <a:spLocks noGrp="1"/>
          </p:cNvSpPr>
          <p:nvPr>
            <p:ph idx="1"/>
          </p:nvPr>
        </p:nvSpPr>
        <p:spPr/>
        <p:txBody>
          <a:bodyPr>
            <a:normAutofit/>
          </a:bodyPr>
          <a:lstStyle/>
          <a:p>
            <a:r>
              <a:rPr lang="en-US" dirty="0"/>
              <a:t>Settlement proceeds is not income for child support purposes UNLESS that parent actually withdrew it for his/her own purposes, </a:t>
            </a:r>
            <a:r>
              <a:rPr lang="en-US" i="1" dirty="0"/>
              <a:t>Webb v. Menix</a:t>
            </a:r>
            <a:r>
              <a:rPr lang="en-US" dirty="0"/>
              <a:t>, 2004-NMCA-048, ¶ 30 (citations omitted).</a:t>
            </a:r>
          </a:p>
          <a:p>
            <a:r>
              <a:rPr lang="en-US" i="1" dirty="0"/>
              <a:t>Webb v. Menix</a:t>
            </a:r>
            <a:r>
              <a:rPr lang="en-US" b="1" i="1" dirty="0"/>
              <a:t> </a:t>
            </a:r>
            <a:r>
              <a:rPr lang="en-US" dirty="0"/>
              <a:t>– undistributed principal amount from a lump-sum settlement should not be considered income when it is being used to generate the income to pay child support, </a:t>
            </a:r>
            <a:r>
              <a:rPr lang="en-US" i="1" dirty="0"/>
              <a:t>Webb v. Menix</a:t>
            </a:r>
            <a:r>
              <a:rPr lang="en-US" dirty="0"/>
              <a:t>, 2004-NMCA-048, ¶ 35, (such as interest on the principle).</a:t>
            </a:r>
          </a:p>
          <a:p>
            <a:r>
              <a:rPr lang="en-US" dirty="0"/>
              <a:t>Use date when funds are received and NOT date of injury, </a:t>
            </a:r>
            <a:r>
              <a:rPr lang="en-US" i="1" dirty="0"/>
              <a:t>Webb v. Menix</a:t>
            </a:r>
            <a:r>
              <a:rPr lang="en-US" dirty="0"/>
              <a:t>, 2004-048 (injury occurred 4 years before birth of child); </a:t>
            </a:r>
            <a:r>
              <a:rPr lang="en-US" i="1" dirty="0"/>
              <a:t>Mower County Human Services, ex rel., Meyer v. Hueman</a:t>
            </a:r>
            <a:r>
              <a:rPr lang="en-US" dirty="0"/>
              <a:t>, 543 N.W.2d 682 (</a:t>
            </a:r>
            <a:r>
              <a:rPr lang="en-US" dirty="0" err="1"/>
              <a:t>Minn.App</a:t>
            </a:r>
            <a:r>
              <a:rPr lang="en-US" dirty="0"/>
              <a:t>. 1996) (child would enjoy the standard of living his parent had received had it been an intact household); </a:t>
            </a:r>
            <a:r>
              <a:rPr lang="en-US" i="1" dirty="0"/>
              <a:t>Butler v. Butler</a:t>
            </a:r>
            <a:r>
              <a:rPr lang="en-US" dirty="0"/>
              <a:t>, 488 A.2d 1141 (PA. 1985) (parent’s income is reviewed at the pendency of the child support matter).</a:t>
            </a:r>
            <a:r>
              <a:rPr lang="en-US" i="1" dirty="0"/>
              <a:t> </a:t>
            </a:r>
            <a:endParaRPr lang="en-US" dirty="0"/>
          </a:p>
          <a:p>
            <a:endParaRPr lang="en-US" dirty="0"/>
          </a:p>
        </p:txBody>
      </p:sp>
    </p:spTree>
    <p:extLst>
      <p:ext uri="{BB962C8B-B14F-4D97-AF65-F5344CB8AC3E}">
        <p14:creationId xmlns:p14="http://schemas.microsoft.com/office/powerpoint/2010/main" val="3934336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HCA">
  <a:themeElements>
    <a:clrScheme name="HealthFitness">
      <a:dk1>
        <a:srgbClr val="595959"/>
      </a:dk1>
      <a:lt1>
        <a:sysClr val="window" lastClr="FFFFFF"/>
      </a:lt1>
      <a:dk2>
        <a:srgbClr val="000000"/>
      </a:dk2>
      <a:lt2>
        <a:srgbClr val="DDDDDD"/>
      </a:lt2>
      <a:accent1>
        <a:srgbClr val="87A91B"/>
      </a:accent1>
      <a:accent2>
        <a:srgbClr val="FBCE11"/>
      </a:accent2>
      <a:accent3>
        <a:srgbClr val="446ED8"/>
      </a:accent3>
      <a:accent4>
        <a:srgbClr val="9D22E2"/>
      </a:accent4>
      <a:accent5>
        <a:srgbClr val="FE9E00"/>
      </a:accent5>
      <a:accent6>
        <a:srgbClr val="DF5327"/>
      </a:accent6>
      <a:hlink>
        <a:srgbClr val="446ED8"/>
      </a:hlink>
      <a:folHlink>
        <a:srgbClr val="828282"/>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lth and fitness presentation (widescreen).potx" id="{ABFD658B-2256-413B-9244-0F977A0B2D12}" vid="{E4CB021D-C859-4C82-BDBB-2F2FACCF0D8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973ed161-6721-45aa-9ed6-b0a791dbe9bd">
      <UserInfo>
        <DisplayName>Curio, Joseph, DOH</DisplayName>
        <AccountId>126</AccountId>
        <AccountType/>
      </UserInfo>
      <UserInfo>
        <DisplayName>Simonson, Suzette, DOH</DisplayName>
        <AccountId>118</AccountId>
        <AccountType/>
      </UserInfo>
    </SharedWithUsers>
    <TaxCatchAll xmlns="973ed161-6721-45aa-9ed6-b0a791dbe9bd" xsi:nil="true"/>
    <lcf76f155ced4ddcb4097134ff3c332f xmlns="874f5d18-5791-48d1-9852-d2479c8e1e0c">
      <Terms xmlns="http://schemas.microsoft.com/office/infopath/2007/PartnerControls"/>
    </lcf76f155ced4ddcb4097134ff3c332f>
  </documentManagement>
</p:properties>
</file>

<file path=customXml/item2.xml><?xml version="1.0" encoding="utf-8"?>
<?mso-contentType ?>
<FormTemplates xmlns="http://schemas.microsoft.com/sharepoint/v3/contenttype/forms"/>
</file>

<file path=customXml/item3.xml><?xml version="1.0" encoding="utf-8"?>
<ct:contentTypeSchema xmlns:ct="http://schemas.microsoft.com/office/2006/metadata/contentType" xmlns:ma="http://schemas.microsoft.com/office/2006/metadata/properties/metaAttributes" ct:_="" ma:_="" ma:contentTypeName="Document" ma:contentTypeID="0x010100043F2D4C61576C4BB902901B65A7176B" ma:contentTypeVersion="18" ma:contentTypeDescription="Create a new document." ma:contentTypeScope="" ma:versionID="ddb186b6a96ced1fe15a95417ac60f39">
  <xsd:schema xmlns:xsd="http://www.w3.org/2001/XMLSchema" xmlns:xs="http://www.w3.org/2001/XMLSchema" xmlns:p="http://schemas.microsoft.com/office/2006/metadata/properties" xmlns:ns2="874f5d18-5791-48d1-9852-d2479c8e1e0c" xmlns:ns3="973ed161-6721-45aa-9ed6-b0a791dbe9bd" targetNamespace="http://schemas.microsoft.com/office/2006/metadata/properties" ma:root="true" ma:fieldsID="f21c18a56fd6af7748a0e95ba9ed3f7b" ns2:_="" ns3:_="">
    <xsd:import namespace="874f5d18-5791-48d1-9852-d2479c8e1e0c"/>
    <xsd:import namespace="973ed161-6721-45aa-9ed6-b0a791dbe9b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4f5d18-5791-48d1-9852-d2479c8e1e0c" elementFormDefault="qualified">
    <xsd:import namespace="http://schemas.microsoft.com/office/2006/documentManagement/types"/>
    <xsd:import namespace="http://schemas.microsoft.com/office/infopath/2007/PartnerControls"/>
    <xsd:element name="MediaServiceMetadata" ma:index="4" nillable="true" ma:displayName="MediaServiceMetadata" ma:hidden="true" ma:internalName="MediaServiceMetadata" ma:readOnly="true">
      <xsd:simpleType>
        <xsd:restriction base="dms:Note"/>
      </xsd:simpleType>
    </xsd:element>
    <xsd:element name="MediaServiceFastMetadata" ma:index="5"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0fdcca1d-aa7a-4aa4-88bd-88f0d812d4a1"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73ed161-6721-45aa-9ed6-b0a791dbe9bd" elementFormDefault="qualified">
    <xsd:import namespace="http://schemas.microsoft.com/office/2006/documentManagement/types"/>
    <xsd:import namespace="http://schemas.microsoft.com/office/infopath/2007/PartnerControls"/>
    <xsd:element name="SharedWithUsers" ma:index="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7"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df6bb78c-983f-4acc-8da7-8240c886abaa}" ma:internalName="TaxCatchAll" ma:showField="CatchAllData" ma:web="973ed161-6721-45aa-9ed6-b0a791dbe9b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D3B79E8-B2AF-4E85-B79B-7123B65276F2}">
  <ds:schemaRefs>
    <ds:schemaRef ds:uri="http://purl.org/dc/terms/"/>
    <ds:schemaRef ds:uri="http://www.w3.org/XML/1998/namespace"/>
    <ds:schemaRef ds:uri="http://schemas.microsoft.com/office/2006/documentManagement/types"/>
    <ds:schemaRef ds:uri="http://schemas.microsoft.com/office/2006/metadata/properties"/>
    <ds:schemaRef ds:uri="http://purl.org/dc/elements/1.1/"/>
    <ds:schemaRef ds:uri="http://purl.org/dc/dcmitype/"/>
    <ds:schemaRef ds:uri="973ed161-6721-45aa-9ed6-b0a791dbe9bd"/>
    <ds:schemaRef ds:uri="http://schemas.microsoft.com/office/infopath/2007/PartnerControls"/>
    <ds:schemaRef ds:uri="http://schemas.openxmlformats.org/package/2006/metadata/core-properties"/>
    <ds:schemaRef ds:uri="874f5d18-5791-48d1-9852-d2479c8e1e0c"/>
  </ds:schemaRefs>
</ds:datastoreItem>
</file>

<file path=customXml/itemProps2.xml><?xml version="1.0" encoding="utf-8"?>
<ds:datastoreItem xmlns:ds="http://schemas.openxmlformats.org/officeDocument/2006/customXml" ds:itemID="{7992DA96-3C89-4639-8616-F1A78C46FD2B}">
  <ds:schemaRefs>
    <ds:schemaRef ds:uri="http://schemas.microsoft.com/sharepoint/v3/contenttype/forms"/>
  </ds:schemaRefs>
</ds:datastoreItem>
</file>

<file path=customXml/itemProps3.xml><?xml version="1.0" encoding="utf-8"?>
<ds:datastoreItem xmlns:ds="http://schemas.openxmlformats.org/officeDocument/2006/customXml" ds:itemID="{627F0833-DC66-4FBC-93BA-6062E0F898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4f5d18-5791-48d1-9852-d2479c8e1e0c"/>
    <ds:schemaRef ds:uri="973ed161-6721-45aa-9ed6-b0a791dbe9b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2d745264-3622-47f0-9781-39562b45dba6}" enabled="1" method="Standard" siteId="{04aa6bf4-d436-426f-bfa4-04b7a70e60ff}" removed="0"/>
</clbl:labelList>
</file>

<file path=docProps/app.xml><?xml version="1.0" encoding="utf-8"?>
<Properties xmlns="http://schemas.openxmlformats.org/officeDocument/2006/extended-properties" xmlns:vt="http://schemas.openxmlformats.org/officeDocument/2006/docPropsVTypes">
  <Template/>
  <TotalTime>18</TotalTime>
  <Words>4068</Words>
  <Application>Microsoft Office PowerPoint</Application>
  <PresentationFormat>Widescreen</PresentationFormat>
  <Paragraphs>287</Paragraphs>
  <Slides>35</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Calibri Light</vt:lpstr>
      <vt:lpstr>Times New Roman</vt:lpstr>
      <vt:lpstr>HCA</vt:lpstr>
      <vt:lpstr> Child Support Services Division (CSSD) </vt:lpstr>
      <vt:lpstr>YOU THOUGHT YOU KNEW EVERYTHING ABOUT CHILD SUPPORT</vt:lpstr>
      <vt:lpstr>BEFORE WE START...</vt:lpstr>
      <vt:lpstr>PowerPoint Presentation</vt:lpstr>
      <vt:lpstr>WHAT IS CHILD SUPPORT?</vt:lpstr>
      <vt:lpstr>THE CHILD SUPPORT GUIDELINES  § 40-4-11.1 (2023)</vt:lpstr>
      <vt:lpstr>CHILD SUPPORT GUIDELINES</vt:lpstr>
      <vt:lpstr>GROSS INCOME</vt:lpstr>
      <vt:lpstr>SETTLEMENTS</vt:lpstr>
      <vt:lpstr>BUSINESS EXPENSES</vt:lpstr>
      <vt:lpstr>GUARDIANS’ INCOME NOT CONSIDERED</vt:lpstr>
      <vt:lpstr>WHO PAYS CHILD SUPPORT?</vt:lpstr>
      <vt:lpstr>CHILD NO LONGER LIVING WITH CUSTODIAN</vt:lpstr>
      <vt:lpstr>DEVIATIONS</vt:lpstr>
      <vt:lpstr>GENERAL LEGAL PRINCPLES</vt:lpstr>
      <vt:lpstr>DV ACTIONS/DM ACTIONS</vt:lpstr>
      <vt:lpstr>MODIFCATIONS OF CHILD SUPPORT</vt:lpstr>
      <vt:lpstr>TWO KINDS OF WAIVER</vt:lpstr>
      <vt:lpstr>WAIVER BY ACQUIESCENCE</vt:lpstr>
      <vt:lpstr>WAIVER CONTINUED</vt:lpstr>
      <vt:lpstr>WAIVER CONTINUED</vt:lpstr>
      <vt:lpstr>CONSIDERATION</vt:lpstr>
      <vt:lpstr>THE STATE’S WAIVER OF ARREARS</vt:lpstr>
      <vt:lpstr>HODGEPODGE </vt:lpstr>
      <vt:lpstr>HODGEPODGE - CONTINUED</vt:lpstr>
      <vt:lpstr>ADMINISTRATIVE ENFORCEMENT</vt:lpstr>
      <vt:lpstr>ADMIN ENFORCEMENT - CONTINUED</vt:lpstr>
      <vt:lpstr>ADMIN ENFORCEMENT - CONTINUED</vt:lpstr>
      <vt:lpstr>ADMIN ENFORCEMENT - CONTINUED</vt:lpstr>
      <vt:lpstr>ADMIN ENFORCEMENT - CONTINUED</vt:lpstr>
      <vt:lpstr>ADMIN ENFORCEMENT - CONTINUED</vt:lpstr>
      <vt:lpstr>ADMIN ENFORCEMENT - CONTINUED</vt:lpstr>
      <vt:lpstr>ADMIN ENFORCEMENT - CONTINUED</vt:lpstr>
      <vt:lpstr>PowerPoint Presentation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CastilloSmith, Alex, HSD</dc:creator>
  <cp:lastModifiedBy>Heyeck, Larry, HCA</cp:lastModifiedBy>
  <cp:revision>5</cp:revision>
  <dcterms:created xsi:type="dcterms:W3CDTF">2024-01-27T23:21:38Z</dcterms:created>
  <dcterms:modified xsi:type="dcterms:W3CDTF">2026-04-23T15:05:33Z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0x010100043F2D4C61576C4BB902901B65A7176B</vt:lpwstr>
  </property>
  <property fmtid="{D5CDD505-2E9C-101B-9397-08002B2CF9AE}" pid="3" name="MediaServiceImageTags">
    <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y fmtid="{D5CDD505-2E9C-101B-9397-08002B2CF9AE}" pid="10" name="SharedWithUsers">
    <vt:lpwstr>126;#Curio, Joseph, DOH;#118;#Simonson, Suzette, DOH</vt:lpwstr>
  </property>
</Properties>
</file>